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jpeg" ContentType="image/jpeg"/>
  <Default Extension="xml" ContentType="application/xml"/>
  <Default Extension="vml" ContentType="application/vnd.openxmlformats-officedocument.vmlDrawing"/>
  <Default Extension="bin" ContentType="application/vnd.openxmlformats-officedocument.presentationml.printerSettings"/>
  <Default Extension="png" ContentType="image/png"/>
  <Default Extension="rels" ContentType="application/vnd.openxmlformats-package.relationships+xml"/>
  <Default Extension="wmf" ContentType="image/x-wmf"/>
  <Default Extension="docx" ContentType="application/vnd.openxmlformats-officedocument.wordprocessingml.document"/>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695" r:id="rId2"/>
    <p:sldMasterId id="2147483704" r:id="rId3"/>
    <p:sldMasterId id="2147483712" r:id="rId4"/>
    <p:sldMasterId id="2147483721" r:id="rId5"/>
    <p:sldMasterId id="2147483734" r:id="rId6"/>
    <p:sldMasterId id="2147483739" r:id="rId7"/>
    <p:sldMasterId id="2147483746" r:id="rId8"/>
  </p:sldMasterIdLst>
  <p:notesMasterIdLst>
    <p:notesMasterId r:id="rId135"/>
  </p:notesMasterIdLst>
  <p:handoutMasterIdLst>
    <p:handoutMasterId r:id="rId136"/>
  </p:handoutMasterIdLst>
  <p:sldIdLst>
    <p:sldId id="408" r:id="rId9"/>
    <p:sldId id="403" r:id="rId10"/>
    <p:sldId id="402" r:id="rId11"/>
    <p:sldId id="380" r:id="rId12"/>
    <p:sldId id="398" r:id="rId13"/>
    <p:sldId id="412" r:id="rId14"/>
    <p:sldId id="368" r:id="rId15"/>
    <p:sldId id="411" r:id="rId16"/>
    <p:sldId id="409" r:id="rId17"/>
    <p:sldId id="410" r:id="rId18"/>
    <p:sldId id="428" r:id="rId19"/>
    <p:sldId id="429" r:id="rId20"/>
    <p:sldId id="430" r:id="rId21"/>
    <p:sldId id="431" r:id="rId22"/>
    <p:sldId id="432" r:id="rId23"/>
    <p:sldId id="433" r:id="rId24"/>
    <p:sldId id="434" r:id="rId25"/>
    <p:sldId id="435" r:id="rId26"/>
    <p:sldId id="436" r:id="rId27"/>
    <p:sldId id="437" r:id="rId28"/>
    <p:sldId id="438" r:id="rId29"/>
    <p:sldId id="439" r:id="rId30"/>
    <p:sldId id="440" r:id="rId31"/>
    <p:sldId id="441" r:id="rId32"/>
    <p:sldId id="442" r:id="rId33"/>
    <p:sldId id="443" r:id="rId34"/>
    <p:sldId id="444" r:id="rId35"/>
    <p:sldId id="445" r:id="rId36"/>
    <p:sldId id="446" r:id="rId37"/>
    <p:sldId id="447" r:id="rId38"/>
    <p:sldId id="448" r:id="rId39"/>
    <p:sldId id="449" r:id="rId40"/>
    <p:sldId id="450" r:id="rId41"/>
    <p:sldId id="451" r:id="rId42"/>
    <p:sldId id="452" r:id="rId43"/>
    <p:sldId id="453" r:id="rId44"/>
    <p:sldId id="454" r:id="rId45"/>
    <p:sldId id="455" r:id="rId46"/>
    <p:sldId id="456" r:id="rId47"/>
    <p:sldId id="457" r:id="rId48"/>
    <p:sldId id="458" r:id="rId49"/>
    <p:sldId id="459" r:id="rId50"/>
    <p:sldId id="460" r:id="rId51"/>
    <p:sldId id="461" r:id="rId52"/>
    <p:sldId id="462" r:id="rId53"/>
    <p:sldId id="463" r:id="rId54"/>
    <p:sldId id="464" r:id="rId55"/>
    <p:sldId id="465" r:id="rId56"/>
    <p:sldId id="466" r:id="rId57"/>
    <p:sldId id="467" r:id="rId58"/>
    <p:sldId id="468" r:id="rId59"/>
    <p:sldId id="469" r:id="rId60"/>
    <p:sldId id="470" r:id="rId61"/>
    <p:sldId id="471" r:id="rId62"/>
    <p:sldId id="472" r:id="rId63"/>
    <p:sldId id="473" r:id="rId64"/>
    <p:sldId id="474" r:id="rId65"/>
    <p:sldId id="475" r:id="rId66"/>
    <p:sldId id="476" r:id="rId67"/>
    <p:sldId id="477" r:id="rId68"/>
    <p:sldId id="478" r:id="rId69"/>
    <p:sldId id="479" r:id="rId70"/>
    <p:sldId id="480" r:id="rId71"/>
    <p:sldId id="481" r:id="rId72"/>
    <p:sldId id="482" r:id="rId73"/>
    <p:sldId id="483" r:id="rId74"/>
    <p:sldId id="484" r:id="rId75"/>
    <p:sldId id="485" r:id="rId76"/>
    <p:sldId id="486" r:id="rId77"/>
    <p:sldId id="487" r:id="rId78"/>
    <p:sldId id="488" r:id="rId79"/>
    <p:sldId id="489" r:id="rId80"/>
    <p:sldId id="490" r:id="rId81"/>
    <p:sldId id="491" r:id="rId82"/>
    <p:sldId id="492" r:id="rId83"/>
    <p:sldId id="493" r:id="rId84"/>
    <p:sldId id="494" r:id="rId85"/>
    <p:sldId id="495" r:id="rId86"/>
    <p:sldId id="496" r:id="rId87"/>
    <p:sldId id="497" r:id="rId88"/>
    <p:sldId id="498" r:id="rId89"/>
    <p:sldId id="499" r:id="rId90"/>
    <p:sldId id="500" r:id="rId91"/>
    <p:sldId id="501" r:id="rId92"/>
    <p:sldId id="502" r:id="rId93"/>
    <p:sldId id="503" r:id="rId94"/>
    <p:sldId id="504" r:id="rId95"/>
    <p:sldId id="505" r:id="rId96"/>
    <p:sldId id="506" r:id="rId97"/>
    <p:sldId id="507" r:id="rId98"/>
    <p:sldId id="508" r:id="rId99"/>
    <p:sldId id="509" r:id="rId100"/>
    <p:sldId id="510" r:id="rId101"/>
    <p:sldId id="511" r:id="rId102"/>
    <p:sldId id="512" r:id="rId103"/>
    <p:sldId id="513" r:id="rId104"/>
    <p:sldId id="514" r:id="rId105"/>
    <p:sldId id="515" r:id="rId106"/>
    <p:sldId id="516" r:id="rId107"/>
    <p:sldId id="517" r:id="rId108"/>
    <p:sldId id="518" r:id="rId109"/>
    <p:sldId id="519" r:id="rId110"/>
    <p:sldId id="520" r:id="rId111"/>
    <p:sldId id="521" r:id="rId112"/>
    <p:sldId id="522" r:id="rId113"/>
    <p:sldId id="523" r:id="rId114"/>
    <p:sldId id="524" r:id="rId115"/>
    <p:sldId id="525" r:id="rId116"/>
    <p:sldId id="526" r:id="rId117"/>
    <p:sldId id="527" r:id="rId118"/>
    <p:sldId id="413" r:id="rId119"/>
    <p:sldId id="414" r:id="rId120"/>
    <p:sldId id="415" r:id="rId121"/>
    <p:sldId id="416" r:id="rId122"/>
    <p:sldId id="417" r:id="rId123"/>
    <p:sldId id="418" r:id="rId124"/>
    <p:sldId id="419" r:id="rId125"/>
    <p:sldId id="420" r:id="rId126"/>
    <p:sldId id="421" r:id="rId127"/>
    <p:sldId id="422" r:id="rId128"/>
    <p:sldId id="423" r:id="rId129"/>
    <p:sldId id="424" r:id="rId130"/>
    <p:sldId id="425" r:id="rId131"/>
    <p:sldId id="426" r:id="rId132"/>
    <p:sldId id="427" r:id="rId133"/>
    <p:sldId id="528" r:id="rId134"/>
  </p:sldIdLst>
  <p:sldSz cx="9144000" cy="6858000" type="screen4x3"/>
  <p:notesSz cx="9144000" cy="6858000"/>
  <p:defaultTextStyle>
    <a:defPPr>
      <a:defRPr lang="en-US"/>
    </a:defPPr>
    <a:lvl1pPr algn="l" defTabSz="457200" rtl="0" fontAlgn="base">
      <a:spcBef>
        <a:spcPct val="0"/>
      </a:spcBef>
      <a:spcAft>
        <a:spcPct val="0"/>
      </a:spcAft>
      <a:defRPr kern="1200">
        <a:solidFill>
          <a:schemeClr val="tx1"/>
        </a:solidFill>
        <a:latin typeface="Arial" pitchFamily="34" charset="0"/>
        <a:ea typeface="+mn-ea"/>
        <a:cs typeface="Arial" pitchFamily="34" charset="0"/>
      </a:defRPr>
    </a:lvl1pPr>
    <a:lvl2pPr marL="457200" algn="l" defTabSz="457200" rtl="0" fontAlgn="base">
      <a:spcBef>
        <a:spcPct val="0"/>
      </a:spcBef>
      <a:spcAft>
        <a:spcPct val="0"/>
      </a:spcAft>
      <a:defRPr kern="1200">
        <a:solidFill>
          <a:schemeClr val="tx1"/>
        </a:solidFill>
        <a:latin typeface="Arial" pitchFamily="34" charset="0"/>
        <a:ea typeface="+mn-ea"/>
        <a:cs typeface="Arial" pitchFamily="34" charset="0"/>
      </a:defRPr>
    </a:lvl2pPr>
    <a:lvl3pPr marL="914400" algn="l" defTabSz="457200"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defTabSz="457200"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defTabSz="457200"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87" autoAdjust="0"/>
  </p:normalViewPr>
  <p:slideViewPr>
    <p:cSldViewPr snapToGrid="0" snapToObjects="1">
      <p:cViewPr varScale="1">
        <p:scale>
          <a:sx n="136" d="100"/>
          <a:sy n="136" d="100"/>
        </p:scale>
        <p:origin x="-1416" y="-10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2706"/>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00" Type="http://schemas.openxmlformats.org/officeDocument/2006/relationships/slide" Target="slides/slide92.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134" Type="http://schemas.openxmlformats.org/officeDocument/2006/relationships/slide" Target="slides/slide126.xml"/><Relationship Id="rId135" Type="http://schemas.openxmlformats.org/officeDocument/2006/relationships/notesMaster" Target="notesMasters/notesMaster1.xml"/><Relationship Id="rId136" Type="http://schemas.openxmlformats.org/officeDocument/2006/relationships/handoutMaster" Target="handoutMasters/handoutMaster1.xml"/><Relationship Id="rId137" Type="http://schemas.openxmlformats.org/officeDocument/2006/relationships/printerSettings" Target="printerSettings/printerSettings1.bin"/><Relationship Id="rId138" Type="http://schemas.openxmlformats.org/officeDocument/2006/relationships/presProps" Target="presProps.xml"/><Relationship Id="rId13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140" Type="http://schemas.openxmlformats.org/officeDocument/2006/relationships/theme" Target="theme/theme1.xml"/><Relationship Id="rId141"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etros:Dropbox:CEE%20246:CEE%20246%20Group:P%20-%20$$:Financial%20Model:Financial%20Model%20-%20ConSDR%20-%20Revised.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10470345618562"/>
          <c:y val="0.0747126436781609"/>
          <c:w val="0.720767269604394"/>
          <c:h val="0.796811446956227"/>
        </c:manualLayout>
      </c:layout>
      <c:barChart>
        <c:barDir val="col"/>
        <c:grouping val="clustered"/>
        <c:varyColors val="0"/>
        <c:ser>
          <c:idx val="0"/>
          <c:order val="0"/>
          <c:tx>
            <c:v>Revenues</c:v>
          </c:tx>
          <c:spPr>
            <a:solidFill>
              <a:schemeClr val="accent3">
                <a:lumMod val="50000"/>
              </a:schemeClr>
            </a:solidFill>
          </c:spPr>
          <c:invertIfNegative val="0"/>
          <c:cat>
            <c:numRef>
              <c:f>'P&amp;L Statement'!$AA$1:$AE$1</c:f>
              <c:numCache>
                <c:formatCode>General</c:formatCode>
                <c:ptCount val="5"/>
                <c:pt idx="0">
                  <c:v>2014.0</c:v>
                </c:pt>
                <c:pt idx="1">
                  <c:v>2015.0</c:v>
                </c:pt>
                <c:pt idx="2">
                  <c:v>2016.0</c:v>
                </c:pt>
                <c:pt idx="3">
                  <c:v>2017.0</c:v>
                </c:pt>
                <c:pt idx="4">
                  <c:v>2018.0</c:v>
                </c:pt>
              </c:numCache>
            </c:numRef>
          </c:cat>
          <c:val>
            <c:numRef>
              <c:f>'P&amp;L Statement'!$AA$10:$AE$10</c:f>
              <c:numCache>
                <c:formatCode>#,##0.00_);\(#,##0.00\);"-  ";" "@</c:formatCode>
                <c:ptCount val="5"/>
                <c:pt idx="0">
                  <c:v>5.119496736030475</c:v>
                </c:pt>
                <c:pt idx="1">
                  <c:v>16.886570257425</c:v>
                </c:pt>
                <c:pt idx="2">
                  <c:v>33.77314051485004</c:v>
                </c:pt>
                <c:pt idx="3">
                  <c:v>50.65971077227504</c:v>
                </c:pt>
                <c:pt idx="4">
                  <c:v>70.9235950811851</c:v>
                </c:pt>
              </c:numCache>
            </c:numRef>
          </c:val>
        </c:ser>
        <c:dLbls>
          <c:showLegendKey val="0"/>
          <c:showVal val="0"/>
          <c:showCatName val="0"/>
          <c:showSerName val="0"/>
          <c:showPercent val="0"/>
          <c:showBubbleSize val="0"/>
        </c:dLbls>
        <c:gapWidth val="150"/>
        <c:overlap val="30"/>
        <c:axId val="2084475528"/>
        <c:axId val="2084478600"/>
      </c:barChart>
      <c:lineChart>
        <c:grouping val="standard"/>
        <c:varyColors val="0"/>
        <c:ser>
          <c:idx val="2"/>
          <c:order val="1"/>
          <c:tx>
            <c:v>Net Profit</c:v>
          </c:tx>
          <c:spPr>
            <a:ln w="38100" cmpd="sng">
              <a:solidFill>
                <a:schemeClr val="accent2"/>
              </a:solidFill>
            </a:ln>
          </c:spPr>
          <c:marker>
            <c:symbol val="none"/>
          </c:marker>
          <c:val>
            <c:numRef>
              <c:f>'P&amp;L Statement'!$AA$42:$AE$42</c:f>
              <c:numCache>
                <c:formatCode>#,##0.00_);\(#,##0.00\);"-  ";" "@</c:formatCode>
                <c:ptCount val="5"/>
                <c:pt idx="0">
                  <c:v>-0.335504051589077</c:v>
                </c:pt>
                <c:pt idx="1">
                  <c:v>2.032558218756458</c:v>
                </c:pt>
                <c:pt idx="2">
                  <c:v>4.411735915584262</c:v>
                </c:pt>
                <c:pt idx="3">
                  <c:v>5.994188904739034</c:v>
                </c:pt>
                <c:pt idx="4">
                  <c:v>13.78688604515114</c:v>
                </c:pt>
              </c:numCache>
            </c:numRef>
          </c:val>
          <c:smooth val="0"/>
        </c:ser>
        <c:dLbls>
          <c:showLegendKey val="0"/>
          <c:showVal val="0"/>
          <c:showCatName val="0"/>
          <c:showSerName val="0"/>
          <c:showPercent val="0"/>
          <c:showBubbleSize val="0"/>
        </c:dLbls>
        <c:marker val="1"/>
        <c:smooth val="0"/>
        <c:axId val="2084475528"/>
        <c:axId val="2084478600"/>
      </c:lineChart>
      <c:catAx>
        <c:axId val="2084475528"/>
        <c:scaling>
          <c:orientation val="minMax"/>
        </c:scaling>
        <c:delete val="0"/>
        <c:axPos val="b"/>
        <c:numFmt formatCode="General" sourceLinked="1"/>
        <c:majorTickMark val="out"/>
        <c:minorTickMark val="none"/>
        <c:tickLblPos val="nextTo"/>
        <c:txPr>
          <a:bodyPr rot="0"/>
          <a:lstStyle/>
          <a:p>
            <a:pPr>
              <a:defRPr b="1"/>
            </a:pPr>
            <a:endParaRPr lang="en-US"/>
          </a:p>
        </c:txPr>
        <c:crossAx val="2084478600"/>
        <c:crosses val="autoZero"/>
        <c:auto val="1"/>
        <c:lblAlgn val="ctr"/>
        <c:lblOffset val="100"/>
        <c:tickLblSkip val="1"/>
        <c:noMultiLvlLbl val="0"/>
      </c:catAx>
      <c:valAx>
        <c:axId val="2084478600"/>
        <c:scaling>
          <c:orientation val="minMax"/>
          <c:min val="-60.0"/>
        </c:scaling>
        <c:delete val="0"/>
        <c:axPos val="l"/>
        <c:majorGridlines>
          <c:spPr>
            <a:ln>
              <a:solidFill>
                <a:schemeClr val="bg1">
                  <a:lumMod val="75000"/>
                </a:schemeClr>
              </a:solidFill>
            </a:ln>
          </c:spPr>
        </c:majorGridlines>
        <c:numFmt formatCode="&quot;$&quot;#,##0.0" sourceLinked="0"/>
        <c:majorTickMark val="out"/>
        <c:minorTickMark val="none"/>
        <c:tickLblPos val="nextTo"/>
        <c:crossAx val="2084475528"/>
        <c:crosses val="autoZero"/>
        <c:crossBetween val="between"/>
        <c:majorUnit val="20.0"/>
      </c:valAx>
      <c:spPr>
        <a:ln>
          <a:solidFill>
            <a:srgbClr val="404040"/>
          </a:solid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Service Quality</c:v>
                </c:pt>
              </c:strCache>
            </c:strRef>
          </c:tx>
          <c:marker>
            <c:symbol val="none"/>
          </c:marker>
          <c:xVal>
            <c:numRef>
              <c:f>Sheet1!$A$2:$A$4</c:f>
              <c:numCache>
                <c:formatCode>General</c:formatCode>
                <c:ptCount val="3"/>
                <c:pt idx="0">
                  <c:v>1.0</c:v>
                </c:pt>
                <c:pt idx="1">
                  <c:v>2.0</c:v>
                </c:pt>
                <c:pt idx="2">
                  <c:v>5.0</c:v>
                </c:pt>
              </c:numCache>
            </c:numRef>
          </c:xVal>
          <c:yVal>
            <c:numRef>
              <c:f>Sheet1!$B$2:$B$4</c:f>
              <c:numCache>
                <c:formatCode>General</c:formatCode>
                <c:ptCount val="3"/>
                <c:pt idx="0">
                  <c:v>1.0</c:v>
                </c:pt>
                <c:pt idx="1">
                  <c:v>4.0</c:v>
                </c:pt>
                <c:pt idx="2">
                  <c:v>5.0</c:v>
                </c:pt>
              </c:numCache>
            </c:numRef>
          </c:yVal>
          <c:smooth val="1"/>
        </c:ser>
        <c:dLbls>
          <c:showLegendKey val="0"/>
          <c:showVal val="0"/>
          <c:showCatName val="0"/>
          <c:showSerName val="0"/>
          <c:showPercent val="0"/>
          <c:showBubbleSize val="0"/>
        </c:dLbls>
        <c:axId val="-2146106232"/>
        <c:axId val="-2145896552"/>
      </c:scatterChart>
      <c:valAx>
        <c:axId val="-2146106232"/>
        <c:scaling>
          <c:orientation val="minMax"/>
          <c:max val="5.0"/>
          <c:min val="1.0"/>
        </c:scaling>
        <c:delete val="0"/>
        <c:axPos val="b"/>
        <c:numFmt formatCode="General" sourceLinked="1"/>
        <c:majorTickMark val="none"/>
        <c:minorTickMark val="none"/>
        <c:tickLblPos val="none"/>
        <c:crossAx val="-2145896552"/>
        <c:crosses val="autoZero"/>
        <c:crossBetween val="midCat"/>
        <c:minorUnit val="1.0"/>
      </c:valAx>
      <c:valAx>
        <c:axId val="-2145896552"/>
        <c:scaling>
          <c:orientation val="minMax"/>
          <c:max val="5.0"/>
          <c:min val="1.0"/>
        </c:scaling>
        <c:delete val="0"/>
        <c:axPos val="l"/>
        <c:numFmt formatCode="General" sourceLinked="1"/>
        <c:majorTickMark val="none"/>
        <c:minorTickMark val="none"/>
        <c:tickLblPos val="none"/>
        <c:crossAx val="-2146106232"/>
        <c:crosses val="autoZero"/>
        <c:crossBetween val="midCat"/>
        <c:minorUnit val="1.0"/>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8F5391-30E5-44DF-A2CD-4063C35BD96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555E178-CFFE-4E45-90B8-D174093B53D9}">
      <dgm:prSet/>
      <dgm:spPr/>
      <dgm:t>
        <a:bodyPr/>
        <a:lstStyle/>
        <a:p>
          <a:pPr rtl="0"/>
          <a:r>
            <a:rPr lang="en-US" dirty="0" smtClean="0"/>
            <a:t>CPT Code Finalized</a:t>
          </a:r>
          <a:endParaRPr lang="en-US" dirty="0"/>
        </a:p>
      </dgm:t>
    </dgm:pt>
    <dgm:pt modelId="{4E4D6323-6C4B-427A-A384-0A3FA8C16562}" type="parTrans" cxnId="{486475A7-485A-4CA2-80A8-332A2E0F95D8}">
      <dgm:prSet/>
      <dgm:spPr/>
      <dgm:t>
        <a:bodyPr/>
        <a:lstStyle/>
        <a:p>
          <a:endParaRPr lang="en-US"/>
        </a:p>
      </dgm:t>
    </dgm:pt>
    <dgm:pt modelId="{C5A4ED5F-FBB3-4264-A791-966746FD44FA}" type="sibTrans" cxnId="{486475A7-485A-4CA2-80A8-332A2E0F95D8}">
      <dgm:prSet/>
      <dgm:spPr/>
      <dgm:t>
        <a:bodyPr/>
        <a:lstStyle/>
        <a:p>
          <a:endParaRPr lang="en-US"/>
        </a:p>
      </dgm:t>
    </dgm:pt>
    <dgm:pt modelId="{51C75DC7-F381-4A23-B697-70725654DFD9}">
      <dgm:prSet/>
      <dgm:spPr/>
      <dgm:t>
        <a:bodyPr/>
        <a:lstStyle/>
        <a:p>
          <a:pPr rtl="0"/>
          <a:r>
            <a:rPr lang="en-US" dirty="0" smtClean="0"/>
            <a:t>Gain support of private insurance</a:t>
          </a:r>
          <a:endParaRPr lang="en-US" dirty="0"/>
        </a:p>
      </dgm:t>
    </dgm:pt>
    <dgm:pt modelId="{C4B80191-2D4B-44F2-AE43-2A8211717B94}" type="parTrans" cxnId="{D93C9EB1-6CEA-4D44-B14F-B73B7ED926FB}">
      <dgm:prSet/>
      <dgm:spPr/>
      <dgm:t>
        <a:bodyPr/>
        <a:lstStyle/>
        <a:p>
          <a:endParaRPr lang="en-US"/>
        </a:p>
      </dgm:t>
    </dgm:pt>
    <dgm:pt modelId="{D1342B39-14DA-43DC-A26C-C88FB86C281A}" type="sibTrans" cxnId="{D93C9EB1-6CEA-4D44-B14F-B73B7ED926FB}">
      <dgm:prSet/>
      <dgm:spPr/>
      <dgm:t>
        <a:bodyPr/>
        <a:lstStyle/>
        <a:p>
          <a:endParaRPr lang="en-US"/>
        </a:p>
      </dgm:t>
    </dgm:pt>
    <dgm:pt modelId="{4691058D-415E-4989-B02A-5347B4B20034}">
      <dgm:prSet/>
      <dgm:spPr/>
      <dgm:t>
        <a:bodyPr/>
        <a:lstStyle/>
        <a:p>
          <a:pPr rtl="0"/>
          <a:r>
            <a:rPr lang="en-US" dirty="0" smtClean="0"/>
            <a:t>Greater market traction</a:t>
          </a:r>
          <a:endParaRPr lang="en-US" dirty="0"/>
        </a:p>
      </dgm:t>
    </dgm:pt>
    <dgm:pt modelId="{0ECFB13A-B399-43F7-8C63-8294AFC68E93}" type="parTrans" cxnId="{CBB81A98-55C7-4056-8158-363F4B6205C1}">
      <dgm:prSet/>
      <dgm:spPr/>
      <dgm:t>
        <a:bodyPr/>
        <a:lstStyle/>
        <a:p>
          <a:endParaRPr lang="en-US"/>
        </a:p>
      </dgm:t>
    </dgm:pt>
    <dgm:pt modelId="{F2F447B1-B15F-455E-A8EE-3957DFE97CFE}" type="sibTrans" cxnId="{CBB81A98-55C7-4056-8158-363F4B6205C1}">
      <dgm:prSet/>
      <dgm:spPr/>
      <dgm:t>
        <a:bodyPr/>
        <a:lstStyle/>
        <a:p>
          <a:endParaRPr lang="en-US"/>
        </a:p>
      </dgm:t>
    </dgm:pt>
    <dgm:pt modelId="{7B35B9EE-CF22-431E-A8C0-87906540F903}">
      <dgm:prSet/>
      <dgm:spPr/>
      <dgm:t>
        <a:bodyPr/>
        <a:lstStyle/>
        <a:p>
          <a:pPr rtl="0"/>
          <a:r>
            <a:rPr lang="en-US" dirty="0" smtClean="0"/>
            <a:t>Market adoption rate modeled after  </a:t>
          </a:r>
          <a:r>
            <a:rPr lang="en-US" dirty="0" err="1" smtClean="0"/>
            <a:t>Cytyc’s</a:t>
          </a:r>
          <a:r>
            <a:rPr lang="en-US" dirty="0" smtClean="0"/>
            <a:t> </a:t>
          </a:r>
          <a:r>
            <a:rPr lang="en-US" dirty="0" err="1" smtClean="0"/>
            <a:t>ThinPrep</a:t>
          </a:r>
          <a:endParaRPr lang="en-US" dirty="0"/>
        </a:p>
      </dgm:t>
    </dgm:pt>
    <dgm:pt modelId="{16612157-51F3-4915-8E8B-98AAE794B37B}" type="parTrans" cxnId="{2B0F57DC-FE4A-4495-94E5-A0AD082A7AF3}">
      <dgm:prSet/>
      <dgm:spPr/>
      <dgm:t>
        <a:bodyPr/>
        <a:lstStyle/>
        <a:p>
          <a:endParaRPr lang="en-US"/>
        </a:p>
      </dgm:t>
    </dgm:pt>
    <dgm:pt modelId="{CB2716E7-F263-461E-9FBE-E965A8DBDFBA}" type="sibTrans" cxnId="{2B0F57DC-FE4A-4495-94E5-A0AD082A7AF3}">
      <dgm:prSet/>
      <dgm:spPr/>
      <dgm:t>
        <a:bodyPr/>
        <a:lstStyle/>
        <a:p>
          <a:endParaRPr lang="en-US"/>
        </a:p>
      </dgm:t>
    </dgm:pt>
    <dgm:pt modelId="{62D958D6-B439-4A7C-B2C4-B9E7679ED354}">
      <dgm:prSet/>
      <dgm:spPr/>
      <dgm:t>
        <a:bodyPr/>
        <a:lstStyle/>
        <a:p>
          <a:pPr rtl="0"/>
          <a:r>
            <a:rPr lang="en-US" dirty="0" smtClean="0"/>
            <a:t>Similar demographic, procedure count</a:t>
          </a:r>
          <a:endParaRPr lang="en-US" dirty="0"/>
        </a:p>
      </dgm:t>
    </dgm:pt>
    <dgm:pt modelId="{6C04F207-6D58-4932-919D-E12BB1623342}" type="parTrans" cxnId="{AA27EC33-B857-485B-88C1-183EA6BEA615}">
      <dgm:prSet/>
      <dgm:spPr/>
      <dgm:t>
        <a:bodyPr/>
        <a:lstStyle/>
        <a:p>
          <a:endParaRPr lang="en-US"/>
        </a:p>
      </dgm:t>
    </dgm:pt>
    <dgm:pt modelId="{3574EAF8-F1D9-4313-A612-E12168C01EA4}" type="sibTrans" cxnId="{AA27EC33-B857-485B-88C1-183EA6BEA615}">
      <dgm:prSet/>
      <dgm:spPr/>
      <dgm:t>
        <a:bodyPr/>
        <a:lstStyle/>
        <a:p>
          <a:endParaRPr lang="en-US"/>
        </a:p>
      </dgm:t>
    </dgm:pt>
    <dgm:pt modelId="{157473F1-E1C8-4A38-876A-8C64ECD2038F}">
      <dgm:prSet/>
      <dgm:spPr/>
      <dgm:t>
        <a:bodyPr/>
        <a:lstStyle/>
        <a:p>
          <a:pPr rtl="0"/>
          <a:r>
            <a:rPr lang="en-US" dirty="0" smtClean="0"/>
            <a:t>Steady growth of procedure count</a:t>
          </a:r>
          <a:endParaRPr lang="en-US" dirty="0"/>
        </a:p>
      </dgm:t>
    </dgm:pt>
    <dgm:pt modelId="{C6C2B25B-AD73-4058-A002-5B81FFE9E5D4}" type="parTrans" cxnId="{0659CB69-FC65-4BA4-BC1A-CEFCBB08E1D6}">
      <dgm:prSet/>
      <dgm:spPr/>
      <dgm:t>
        <a:bodyPr/>
        <a:lstStyle/>
        <a:p>
          <a:endParaRPr lang="en-US"/>
        </a:p>
      </dgm:t>
    </dgm:pt>
    <dgm:pt modelId="{6834E8C6-5F9F-43CC-9930-516A2722B1FF}" type="sibTrans" cxnId="{0659CB69-FC65-4BA4-BC1A-CEFCBB08E1D6}">
      <dgm:prSet/>
      <dgm:spPr/>
      <dgm:t>
        <a:bodyPr/>
        <a:lstStyle/>
        <a:p>
          <a:endParaRPr lang="en-US"/>
        </a:p>
      </dgm:t>
    </dgm:pt>
    <dgm:pt modelId="{D251937D-0041-4FC1-AABC-0DDDEC642DE2}">
      <dgm:prSet/>
      <dgm:spPr/>
      <dgm:t>
        <a:bodyPr/>
        <a:lstStyle/>
        <a:p>
          <a:pPr rtl="0"/>
          <a:r>
            <a:rPr lang="en-US" dirty="0" smtClean="0"/>
            <a:t>Begin at 2,500/device</a:t>
          </a:r>
          <a:endParaRPr lang="en-US" dirty="0"/>
        </a:p>
      </dgm:t>
    </dgm:pt>
    <dgm:pt modelId="{A08AFF1B-0C7F-479C-A9D0-3C79CE288C95}" type="parTrans" cxnId="{09F88721-BE32-4BD1-ADBD-711C8B5B5755}">
      <dgm:prSet/>
      <dgm:spPr/>
      <dgm:t>
        <a:bodyPr/>
        <a:lstStyle/>
        <a:p>
          <a:endParaRPr lang="en-US"/>
        </a:p>
      </dgm:t>
    </dgm:pt>
    <dgm:pt modelId="{4685344F-D212-41A6-BF8A-B707F418D714}" type="sibTrans" cxnId="{09F88721-BE32-4BD1-ADBD-711C8B5B5755}">
      <dgm:prSet/>
      <dgm:spPr/>
      <dgm:t>
        <a:bodyPr/>
        <a:lstStyle/>
        <a:p>
          <a:endParaRPr lang="en-US"/>
        </a:p>
      </dgm:t>
    </dgm:pt>
    <dgm:pt modelId="{5405CCAE-84F2-43C7-82A9-ACC684570C9F}">
      <dgm:prSet/>
      <dgm:spPr/>
      <dgm:t>
        <a:bodyPr/>
        <a:lstStyle/>
        <a:p>
          <a:pPr rtl="0"/>
          <a:r>
            <a:rPr lang="en-US" dirty="0" smtClean="0"/>
            <a:t>Priced for 75% gross margin</a:t>
          </a:r>
          <a:endParaRPr lang="en-US" dirty="0"/>
        </a:p>
      </dgm:t>
    </dgm:pt>
    <dgm:pt modelId="{75475085-041F-4EAB-BD92-B6E6EAF90FD5}" type="parTrans" cxnId="{D1D6AD09-2E18-4BD6-B0E1-4DAF23DBD6FC}">
      <dgm:prSet/>
      <dgm:spPr/>
      <dgm:t>
        <a:bodyPr/>
        <a:lstStyle/>
        <a:p>
          <a:endParaRPr lang="en-US"/>
        </a:p>
      </dgm:t>
    </dgm:pt>
    <dgm:pt modelId="{5023F58A-A5AD-429E-B438-99A368B565B0}" type="sibTrans" cxnId="{D1D6AD09-2E18-4BD6-B0E1-4DAF23DBD6FC}">
      <dgm:prSet/>
      <dgm:spPr/>
      <dgm:t>
        <a:bodyPr/>
        <a:lstStyle/>
        <a:p>
          <a:endParaRPr lang="en-US"/>
        </a:p>
      </dgm:t>
    </dgm:pt>
    <dgm:pt modelId="{7BFBA5AE-ECDD-4E03-A716-00636D22B7B7}">
      <dgm:prSet/>
      <dgm:spPr/>
      <dgm:t>
        <a:bodyPr/>
        <a:lstStyle/>
        <a:p>
          <a:pPr rtl="0"/>
          <a:r>
            <a:rPr lang="en-US" dirty="0" err="1" smtClean="0"/>
            <a:t>ThinPrep</a:t>
          </a:r>
          <a:r>
            <a:rPr lang="en-US" dirty="0" smtClean="0"/>
            <a:t> 78% gross margin</a:t>
          </a:r>
          <a:endParaRPr lang="en-US" dirty="0"/>
        </a:p>
      </dgm:t>
    </dgm:pt>
    <dgm:pt modelId="{A63BB374-2C7C-431D-8A02-93DB02A5DCC4}" type="parTrans" cxnId="{AB3672A3-D932-47AA-88F7-F79427D4F705}">
      <dgm:prSet/>
      <dgm:spPr/>
      <dgm:t>
        <a:bodyPr/>
        <a:lstStyle/>
        <a:p>
          <a:endParaRPr lang="en-US"/>
        </a:p>
      </dgm:t>
    </dgm:pt>
    <dgm:pt modelId="{55E331EB-020E-4A41-8042-D0FC70693D48}" type="sibTrans" cxnId="{AB3672A3-D932-47AA-88F7-F79427D4F705}">
      <dgm:prSet/>
      <dgm:spPr/>
      <dgm:t>
        <a:bodyPr/>
        <a:lstStyle/>
        <a:p>
          <a:endParaRPr lang="en-US"/>
        </a:p>
      </dgm:t>
    </dgm:pt>
    <dgm:pt modelId="{A02EAD11-B1AE-4D32-8D6C-E6E3F9C0FCC4}">
      <dgm:prSet/>
      <dgm:spPr/>
      <dgm:t>
        <a:bodyPr/>
        <a:lstStyle/>
        <a:p>
          <a:pPr rtl="0"/>
          <a:r>
            <a:rPr lang="en-US" dirty="0" smtClean="0"/>
            <a:t>Typical in </a:t>
          </a:r>
          <a:r>
            <a:rPr lang="en-US" dirty="0" err="1" smtClean="0"/>
            <a:t>medtech</a:t>
          </a:r>
          <a:r>
            <a:rPr lang="en-US" dirty="0" smtClean="0"/>
            <a:t> industries</a:t>
          </a:r>
          <a:endParaRPr lang="en-US" dirty="0"/>
        </a:p>
      </dgm:t>
    </dgm:pt>
    <dgm:pt modelId="{1B46C262-11EB-4905-B079-C4CDF6356C8F}" type="parTrans" cxnId="{2AF59059-C7F1-4204-BA9B-070039BB7B96}">
      <dgm:prSet/>
      <dgm:spPr/>
      <dgm:t>
        <a:bodyPr/>
        <a:lstStyle/>
        <a:p>
          <a:endParaRPr lang="en-US"/>
        </a:p>
      </dgm:t>
    </dgm:pt>
    <dgm:pt modelId="{C350F9DA-A464-4C73-B770-28E33CEE45C5}" type="sibTrans" cxnId="{2AF59059-C7F1-4204-BA9B-070039BB7B96}">
      <dgm:prSet/>
      <dgm:spPr/>
      <dgm:t>
        <a:bodyPr/>
        <a:lstStyle/>
        <a:p>
          <a:endParaRPr lang="en-US"/>
        </a:p>
      </dgm:t>
    </dgm:pt>
    <dgm:pt modelId="{D08A6541-B7F1-464C-BA99-8EA69116F982}">
      <dgm:prSet/>
      <dgm:spPr/>
      <dgm:t>
        <a:bodyPr/>
        <a:lstStyle/>
        <a:p>
          <a:pPr rtl="0"/>
          <a:r>
            <a:rPr lang="en-US" dirty="0" smtClean="0"/>
            <a:t>4,000/device average mammograms</a:t>
          </a:r>
          <a:endParaRPr lang="en-US" dirty="0"/>
        </a:p>
      </dgm:t>
    </dgm:pt>
    <dgm:pt modelId="{84FCA1B9-5298-42FF-84E0-8D93079760F4}" type="parTrans" cxnId="{E228E7FA-2156-499B-80C2-29AC3191B047}">
      <dgm:prSet/>
      <dgm:spPr/>
    </dgm:pt>
    <dgm:pt modelId="{123AC81F-0585-46C5-A9CE-4BEFD0ECF2D9}" type="sibTrans" cxnId="{E228E7FA-2156-499B-80C2-29AC3191B047}">
      <dgm:prSet/>
      <dgm:spPr/>
    </dgm:pt>
    <dgm:pt modelId="{C1EAE8AB-1AE3-45C1-BC69-9F3B8D156A69}" type="pres">
      <dgm:prSet presAssocID="{548F5391-30E5-44DF-A2CD-4063C35BD96F}" presName="Name0" presStyleCnt="0">
        <dgm:presLayoutVars>
          <dgm:dir/>
          <dgm:animLvl val="lvl"/>
          <dgm:resizeHandles val="exact"/>
        </dgm:presLayoutVars>
      </dgm:prSet>
      <dgm:spPr/>
      <dgm:t>
        <a:bodyPr/>
        <a:lstStyle/>
        <a:p>
          <a:endParaRPr lang="en-US"/>
        </a:p>
      </dgm:t>
    </dgm:pt>
    <dgm:pt modelId="{AE33698B-E631-4A91-ABB4-F0C5EB3F9287}" type="pres">
      <dgm:prSet presAssocID="{4555E178-CFFE-4E45-90B8-D174093B53D9}" presName="linNode" presStyleCnt="0"/>
      <dgm:spPr/>
    </dgm:pt>
    <dgm:pt modelId="{EFA9A693-C28A-4FD9-82E7-7F11FDD15A87}" type="pres">
      <dgm:prSet presAssocID="{4555E178-CFFE-4E45-90B8-D174093B53D9}" presName="parentText" presStyleLbl="node1" presStyleIdx="0" presStyleCnt="4">
        <dgm:presLayoutVars>
          <dgm:chMax val="1"/>
          <dgm:bulletEnabled val="1"/>
        </dgm:presLayoutVars>
      </dgm:prSet>
      <dgm:spPr/>
      <dgm:t>
        <a:bodyPr/>
        <a:lstStyle/>
        <a:p>
          <a:endParaRPr lang="en-US"/>
        </a:p>
      </dgm:t>
    </dgm:pt>
    <dgm:pt modelId="{9AAD8FEC-D5FB-4F2C-A84A-0B8FE74888ED}" type="pres">
      <dgm:prSet presAssocID="{4555E178-CFFE-4E45-90B8-D174093B53D9}" presName="descendantText" presStyleLbl="alignAccFollowNode1" presStyleIdx="0" presStyleCnt="4">
        <dgm:presLayoutVars>
          <dgm:bulletEnabled val="1"/>
        </dgm:presLayoutVars>
      </dgm:prSet>
      <dgm:spPr/>
      <dgm:t>
        <a:bodyPr/>
        <a:lstStyle/>
        <a:p>
          <a:endParaRPr lang="en-US"/>
        </a:p>
      </dgm:t>
    </dgm:pt>
    <dgm:pt modelId="{DAFC975E-AE0C-450D-8E6D-E4C53DA9DD21}" type="pres">
      <dgm:prSet presAssocID="{C5A4ED5F-FBB3-4264-A791-966746FD44FA}" presName="sp" presStyleCnt="0"/>
      <dgm:spPr/>
    </dgm:pt>
    <dgm:pt modelId="{A5B5E161-F76A-46DC-8DB5-578E74442C64}" type="pres">
      <dgm:prSet presAssocID="{7B35B9EE-CF22-431E-A8C0-87906540F903}" presName="linNode" presStyleCnt="0"/>
      <dgm:spPr/>
    </dgm:pt>
    <dgm:pt modelId="{E285D118-C5C2-45B6-973A-EFEDD629502E}" type="pres">
      <dgm:prSet presAssocID="{7B35B9EE-CF22-431E-A8C0-87906540F903}" presName="parentText" presStyleLbl="node1" presStyleIdx="1" presStyleCnt="4">
        <dgm:presLayoutVars>
          <dgm:chMax val="1"/>
          <dgm:bulletEnabled val="1"/>
        </dgm:presLayoutVars>
      </dgm:prSet>
      <dgm:spPr/>
      <dgm:t>
        <a:bodyPr/>
        <a:lstStyle/>
        <a:p>
          <a:endParaRPr lang="en-US"/>
        </a:p>
      </dgm:t>
    </dgm:pt>
    <dgm:pt modelId="{4CA2DACB-7DBB-46D8-B850-5946EE31260C}" type="pres">
      <dgm:prSet presAssocID="{7B35B9EE-CF22-431E-A8C0-87906540F903}" presName="descendantText" presStyleLbl="alignAccFollowNode1" presStyleIdx="1" presStyleCnt="4">
        <dgm:presLayoutVars>
          <dgm:bulletEnabled val="1"/>
        </dgm:presLayoutVars>
      </dgm:prSet>
      <dgm:spPr/>
      <dgm:t>
        <a:bodyPr/>
        <a:lstStyle/>
        <a:p>
          <a:endParaRPr lang="en-US"/>
        </a:p>
      </dgm:t>
    </dgm:pt>
    <dgm:pt modelId="{8871CB95-5DC1-4F89-B90C-A79AB865A7CD}" type="pres">
      <dgm:prSet presAssocID="{CB2716E7-F263-461E-9FBE-E965A8DBDFBA}" presName="sp" presStyleCnt="0"/>
      <dgm:spPr/>
    </dgm:pt>
    <dgm:pt modelId="{8F2CB858-3EEB-48B1-9D05-68273B9442B7}" type="pres">
      <dgm:prSet presAssocID="{157473F1-E1C8-4A38-876A-8C64ECD2038F}" presName="linNode" presStyleCnt="0"/>
      <dgm:spPr/>
    </dgm:pt>
    <dgm:pt modelId="{9E36DDE8-C9DE-4EC7-9089-10AFD21C4854}" type="pres">
      <dgm:prSet presAssocID="{157473F1-E1C8-4A38-876A-8C64ECD2038F}" presName="parentText" presStyleLbl="node1" presStyleIdx="2" presStyleCnt="4">
        <dgm:presLayoutVars>
          <dgm:chMax val="1"/>
          <dgm:bulletEnabled val="1"/>
        </dgm:presLayoutVars>
      </dgm:prSet>
      <dgm:spPr/>
      <dgm:t>
        <a:bodyPr/>
        <a:lstStyle/>
        <a:p>
          <a:endParaRPr lang="en-US"/>
        </a:p>
      </dgm:t>
    </dgm:pt>
    <dgm:pt modelId="{56CCC99E-2791-470C-93D5-EB31DB5F8428}" type="pres">
      <dgm:prSet presAssocID="{157473F1-E1C8-4A38-876A-8C64ECD2038F}" presName="descendantText" presStyleLbl="alignAccFollowNode1" presStyleIdx="2" presStyleCnt="4">
        <dgm:presLayoutVars>
          <dgm:bulletEnabled val="1"/>
        </dgm:presLayoutVars>
      </dgm:prSet>
      <dgm:spPr/>
      <dgm:t>
        <a:bodyPr/>
        <a:lstStyle/>
        <a:p>
          <a:endParaRPr lang="en-US"/>
        </a:p>
      </dgm:t>
    </dgm:pt>
    <dgm:pt modelId="{4064D41E-426E-41FC-A809-8B4D1ADAF64E}" type="pres">
      <dgm:prSet presAssocID="{6834E8C6-5F9F-43CC-9930-516A2722B1FF}" presName="sp" presStyleCnt="0"/>
      <dgm:spPr/>
    </dgm:pt>
    <dgm:pt modelId="{BBB686CC-3FB5-4E9F-A382-1C69BC904AF9}" type="pres">
      <dgm:prSet presAssocID="{5405CCAE-84F2-43C7-82A9-ACC684570C9F}" presName="linNode" presStyleCnt="0"/>
      <dgm:spPr/>
    </dgm:pt>
    <dgm:pt modelId="{E8F0117B-96B2-40A3-A617-E7AC9726828A}" type="pres">
      <dgm:prSet presAssocID="{5405CCAE-84F2-43C7-82A9-ACC684570C9F}" presName="parentText" presStyleLbl="node1" presStyleIdx="3" presStyleCnt="4">
        <dgm:presLayoutVars>
          <dgm:chMax val="1"/>
          <dgm:bulletEnabled val="1"/>
        </dgm:presLayoutVars>
      </dgm:prSet>
      <dgm:spPr/>
      <dgm:t>
        <a:bodyPr/>
        <a:lstStyle/>
        <a:p>
          <a:endParaRPr lang="en-US"/>
        </a:p>
      </dgm:t>
    </dgm:pt>
    <dgm:pt modelId="{C86182B4-699D-4E71-A8AC-112458B99500}" type="pres">
      <dgm:prSet presAssocID="{5405CCAE-84F2-43C7-82A9-ACC684570C9F}" presName="descendantText" presStyleLbl="alignAccFollowNode1" presStyleIdx="3" presStyleCnt="4">
        <dgm:presLayoutVars>
          <dgm:bulletEnabled val="1"/>
        </dgm:presLayoutVars>
      </dgm:prSet>
      <dgm:spPr/>
      <dgm:t>
        <a:bodyPr/>
        <a:lstStyle/>
        <a:p>
          <a:endParaRPr lang="en-US"/>
        </a:p>
      </dgm:t>
    </dgm:pt>
  </dgm:ptLst>
  <dgm:cxnLst>
    <dgm:cxn modelId="{D2E0272E-FAE2-E24A-A17D-40121D8CD3D6}" type="presOf" srcId="{157473F1-E1C8-4A38-876A-8C64ECD2038F}" destId="{9E36DDE8-C9DE-4EC7-9089-10AFD21C4854}" srcOrd="0" destOrd="0" presId="urn:microsoft.com/office/officeart/2005/8/layout/vList5"/>
    <dgm:cxn modelId="{CDAE0230-B698-A44E-BB91-F6B343EA29FF}" type="presOf" srcId="{D251937D-0041-4FC1-AABC-0DDDEC642DE2}" destId="{56CCC99E-2791-470C-93D5-EB31DB5F8428}" srcOrd="0" destOrd="0" presId="urn:microsoft.com/office/officeart/2005/8/layout/vList5"/>
    <dgm:cxn modelId="{90A1890D-DB12-4F4F-9702-AA40580BB3FE}" type="presOf" srcId="{4555E178-CFFE-4E45-90B8-D174093B53D9}" destId="{EFA9A693-C28A-4FD9-82E7-7F11FDD15A87}" srcOrd="0" destOrd="0" presId="urn:microsoft.com/office/officeart/2005/8/layout/vList5"/>
    <dgm:cxn modelId="{0F07A655-FC0B-5848-82BC-F2F3A8209723}" type="presOf" srcId="{5405CCAE-84F2-43C7-82A9-ACC684570C9F}" destId="{E8F0117B-96B2-40A3-A617-E7AC9726828A}" srcOrd="0" destOrd="0" presId="urn:microsoft.com/office/officeart/2005/8/layout/vList5"/>
    <dgm:cxn modelId="{0659CB69-FC65-4BA4-BC1A-CEFCBB08E1D6}" srcId="{548F5391-30E5-44DF-A2CD-4063C35BD96F}" destId="{157473F1-E1C8-4A38-876A-8C64ECD2038F}" srcOrd="2" destOrd="0" parTransId="{C6C2B25B-AD73-4058-A002-5B81FFE9E5D4}" sibTransId="{6834E8C6-5F9F-43CC-9930-516A2722B1FF}"/>
    <dgm:cxn modelId="{D1D6AD09-2E18-4BD6-B0E1-4DAF23DBD6FC}" srcId="{548F5391-30E5-44DF-A2CD-4063C35BD96F}" destId="{5405CCAE-84F2-43C7-82A9-ACC684570C9F}" srcOrd="3" destOrd="0" parTransId="{75475085-041F-4EAB-BD92-B6E6EAF90FD5}" sibTransId="{5023F58A-A5AD-429E-B438-99A368B565B0}"/>
    <dgm:cxn modelId="{AA27EC33-B857-485B-88C1-183EA6BEA615}" srcId="{7B35B9EE-CF22-431E-A8C0-87906540F903}" destId="{62D958D6-B439-4A7C-B2C4-B9E7679ED354}" srcOrd="0" destOrd="0" parTransId="{6C04F207-6D58-4932-919D-E12BB1623342}" sibTransId="{3574EAF8-F1D9-4313-A612-E12168C01EA4}"/>
    <dgm:cxn modelId="{DBFC1392-1B71-2B4F-B832-F62FC68B152B}" type="presOf" srcId="{D08A6541-B7F1-464C-BA99-8EA69116F982}" destId="{56CCC99E-2791-470C-93D5-EB31DB5F8428}" srcOrd="0" destOrd="1" presId="urn:microsoft.com/office/officeart/2005/8/layout/vList5"/>
    <dgm:cxn modelId="{D15F64AB-C19B-F341-837E-23EC5A1599AA}" type="presOf" srcId="{62D958D6-B439-4A7C-B2C4-B9E7679ED354}" destId="{4CA2DACB-7DBB-46D8-B850-5946EE31260C}" srcOrd="0" destOrd="0" presId="urn:microsoft.com/office/officeart/2005/8/layout/vList5"/>
    <dgm:cxn modelId="{D4C5AEED-015C-2548-AC55-D0EA1A62331C}" type="presOf" srcId="{51C75DC7-F381-4A23-B697-70725654DFD9}" destId="{9AAD8FEC-D5FB-4F2C-A84A-0B8FE74888ED}" srcOrd="0" destOrd="0" presId="urn:microsoft.com/office/officeart/2005/8/layout/vList5"/>
    <dgm:cxn modelId="{2AF59059-C7F1-4204-BA9B-070039BB7B96}" srcId="{5405CCAE-84F2-43C7-82A9-ACC684570C9F}" destId="{A02EAD11-B1AE-4D32-8D6C-E6E3F9C0FCC4}" srcOrd="1" destOrd="0" parTransId="{1B46C262-11EB-4905-B079-C4CDF6356C8F}" sibTransId="{C350F9DA-A464-4C73-B770-28E33CEE45C5}"/>
    <dgm:cxn modelId="{486475A7-485A-4CA2-80A8-332A2E0F95D8}" srcId="{548F5391-30E5-44DF-A2CD-4063C35BD96F}" destId="{4555E178-CFFE-4E45-90B8-D174093B53D9}" srcOrd="0" destOrd="0" parTransId="{4E4D6323-6C4B-427A-A384-0A3FA8C16562}" sibTransId="{C5A4ED5F-FBB3-4264-A791-966746FD44FA}"/>
    <dgm:cxn modelId="{760D2DE0-61E4-0543-B33E-23BCD43118C3}" type="presOf" srcId="{7BFBA5AE-ECDD-4E03-A716-00636D22B7B7}" destId="{C86182B4-699D-4E71-A8AC-112458B99500}" srcOrd="0" destOrd="0" presId="urn:microsoft.com/office/officeart/2005/8/layout/vList5"/>
    <dgm:cxn modelId="{2B0F57DC-FE4A-4495-94E5-A0AD082A7AF3}" srcId="{548F5391-30E5-44DF-A2CD-4063C35BD96F}" destId="{7B35B9EE-CF22-431E-A8C0-87906540F903}" srcOrd="1" destOrd="0" parTransId="{16612157-51F3-4915-8E8B-98AAE794B37B}" sibTransId="{CB2716E7-F263-461E-9FBE-E965A8DBDFBA}"/>
    <dgm:cxn modelId="{3779C51B-330A-F742-8D30-B5B604EDBA5D}" type="presOf" srcId="{4691058D-415E-4989-B02A-5347B4B20034}" destId="{9AAD8FEC-D5FB-4F2C-A84A-0B8FE74888ED}" srcOrd="0" destOrd="1" presId="urn:microsoft.com/office/officeart/2005/8/layout/vList5"/>
    <dgm:cxn modelId="{287ABDBD-EBFF-FF49-BE70-120436B41C03}" type="presOf" srcId="{A02EAD11-B1AE-4D32-8D6C-E6E3F9C0FCC4}" destId="{C86182B4-699D-4E71-A8AC-112458B99500}" srcOrd="0" destOrd="1" presId="urn:microsoft.com/office/officeart/2005/8/layout/vList5"/>
    <dgm:cxn modelId="{CBB81A98-55C7-4056-8158-363F4B6205C1}" srcId="{4555E178-CFFE-4E45-90B8-D174093B53D9}" destId="{4691058D-415E-4989-B02A-5347B4B20034}" srcOrd="1" destOrd="0" parTransId="{0ECFB13A-B399-43F7-8C63-8294AFC68E93}" sibTransId="{F2F447B1-B15F-455E-A8EE-3957DFE97CFE}"/>
    <dgm:cxn modelId="{AB3672A3-D932-47AA-88F7-F79427D4F705}" srcId="{5405CCAE-84F2-43C7-82A9-ACC684570C9F}" destId="{7BFBA5AE-ECDD-4E03-A716-00636D22B7B7}" srcOrd="0" destOrd="0" parTransId="{A63BB374-2C7C-431D-8A02-93DB02A5DCC4}" sibTransId="{55E331EB-020E-4A41-8042-D0FC70693D48}"/>
    <dgm:cxn modelId="{0EA0E559-DB16-484A-BA9F-C0D46F960159}" type="presOf" srcId="{548F5391-30E5-44DF-A2CD-4063C35BD96F}" destId="{C1EAE8AB-1AE3-45C1-BC69-9F3B8D156A69}" srcOrd="0" destOrd="0" presId="urn:microsoft.com/office/officeart/2005/8/layout/vList5"/>
    <dgm:cxn modelId="{E228E7FA-2156-499B-80C2-29AC3191B047}" srcId="{157473F1-E1C8-4A38-876A-8C64ECD2038F}" destId="{D08A6541-B7F1-464C-BA99-8EA69116F982}" srcOrd="1" destOrd="0" parTransId="{84FCA1B9-5298-42FF-84E0-8D93079760F4}" sibTransId="{123AC81F-0585-46C5-A9CE-4BEFD0ECF2D9}"/>
    <dgm:cxn modelId="{1D8AE428-7344-DE44-819D-4EB5AC1490EC}" type="presOf" srcId="{7B35B9EE-CF22-431E-A8C0-87906540F903}" destId="{E285D118-C5C2-45B6-973A-EFEDD629502E}" srcOrd="0" destOrd="0" presId="urn:microsoft.com/office/officeart/2005/8/layout/vList5"/>
    <dgm:cxn modelId="{09F88721-BE32-4BD1-ADBD-711C8B5B5755}" srcId="{157473F1-E1C8-4A38-876A-8C64ECD2038F}" destId="{D251937D-0041-4FC1-AABC-0DDDEC642DE2}" srcOrd="0" destOrd="0" parTransId="{A08AFF1B-0C7F-479C-A9D0-3C79CE288C95}" sibTransId="{4685344F-D212-41A6-BF8A-B707F418D714}"/>
    <dgm:cxn modelId="{D93C9EB1-6CEA-4D44-B14F-B73B7ED926FB}" srcId="{4555E178-CFFE-4E45-90B8-D174093B53D9}" destId="{51C75DC7-F381-4A23-B697-70725654DFD9}" srcOrd="0" destOrd="0" parTransId="{C4B80191-2D4B-44F2-AE43-2A8211717B94}" sibTransId="{D1342B39-14DA-43DC-A26C-C88FB86C281A}"/>
    <dgm:cxn modelId="{F6F5FEBF-0B71-6641-9D2E-B741B90CD25C}" type="presParOf" srcId="{C1EAE8AB-1AE3-45C1-BC69-9F3B8D156A69}" destId="{AE33698B-E631-4A91-ABB4-F0C5EB3F9287}" srcOrd="0" destOrd="0" presId="urn:microsoft.com/office/officeart/2005/8/layout/vList5"/>
    <dgm:cxn modelId="{A877C6F5-AFB1-A940-A3E1-0C17374B72E4}" type="presParOf" srcId="{AE33698B-E631-4A91-ABB4-F0C5EB3F9287}" destId="{EFA9A693-C28A-4FD9-82E7-7F11FDD15A87}" srcOrd="0" destOrd="0" presId="urn:microsoft.com/office/officeart/2005/8/layout/vList5"/>
    <dgm:cxn modelId="{251B6130-6259-024C-8D09-A7D472D61D34}" type="presParOf" srcId="{AE33698B-E631-4A91-ABB4-F0C5EB3F9287}" destId="{9AAD8FEC-D5FB-4F2C-A84A-0B8FE74888ED}" srcOrd="1" destOrd="0" presId="urn:microsoft.com/office/officeart/2005/8/layout/vList5"/>
    <dgm:cxn modelId="{BC2624D3-7665-9046-AD51-7C0F7577A4A6}" type="presParOf" srcId="{C1EAE8AB-1AE3-45C1-BC69-9F3B8D156A69}" destId="{DAFC975E-AE0C-450D-8E6D-E4C53DA9DD21}" srcOrd="1" destOrd="0" presId="urn:microsoft.com/office/officeart/2005/8/layout/vList5"/>
    <dgm:cxn modelId="{475385D9-936F-D74C-8317-9E0404869474}" type="presParOf" srcId="{C1EAE8AB-1AE3-45C1-BC69-9F3B8D156A69}" destId="{A5B5E161-F76A-46DC-8DB5-578E74442C64}" srcOrd="2" destOrd="0" presId="urn:microsoft.com/office/officeart/2005/8/layout/vList5"/>
    <dgm:cxn modelId="{D79DAC63-463E-794C-AEF1-D22152ABCF0F}" type="presParOf" srcId="{A5B5E161-F76A-46DC-8DB5-578E74442C64}" destId="{E285D118-C5C2-45B6-973A-EFEDD629502E}" srcOrd="0" destOrd="0" presId="urn:microsoft.com/office/officeart/2005/8/layout/vList5"/>
    <dgm:cxn modelId="{8BA392FB-684B-FB48-A25A-91ACE1A16F33}" type="presParOf" srcId="{A5B5E161-F76A-46DC-8DB5-578E74442C64}" destId="{4CA2DACB-7DBB-46D8-B850-5946EE31260C}" srcOrd="1" destOrd="0" presId="urn:microsoft.com/office/officeart/2005/8/layout/vList5"/>
    <dgm:cxn modelId="{5AE7E1C1-6790-A944-918F-BC7D2AC262A7}" type="presParOf" srcId="{C1EAE8AB-1AE3-45C1-BC69-9F3B8D156A69}" destId="{8871CB95-5DC1-4F89-B90C-A79AB865A7CD}" srcOrd="3" destOrd="0" presId="urn:microsoft.com/office/officeart/2005/8/layout/vList5"/>
    <dgm:cxn modelId="{B42FA332-2E26-EE47-B747-36BD30525870}" type="presParOf" srcId="{C1EAE8AB-1AE3-45C1-BC69-9F3B8D156A69}" destId="{8F2CB858-3EEB-48B1-9D05-68273B9442B7}" srcOrd="4" destOrd="0" presId="urn:microsoft.com/office/officeart/2005/8/layout/vList5"/>
    <dgm:cxn modelId="{7473B34F-158A-314B-9566-469972C113F0}" type="presParOf" srcId="{8F2CB858-3EEB-48B1-9D05-68273B9442B7}" destId="{9E36DDE8-C9DE-4EC7-9089-10AFD21C4854}" srcOrd="0" destOrd="0" presId="urn:microsoft.com/office/officeart/2005/8/layout/vList5"/>
    <dgm:cxn modelId="{2817354D-089D-EA45-BF3C-3A97BA430732}" type="presParOf" srcId="{8F2CB858-3EEB-48B1-9D05-68273B9442B7}" destId="{56CCC99E-2791-470C-93D5-EB31DB5F8428}" srcOrd="1" destOrd="0" presId="urn:microsoft.com/office/officeart/2005/8/layout/vList5"/>
    <dgm:cxn modelId="{33A69856-7F04-3848-8B39-CD19B59F9FE4}" type="presParOf" srcId="{C1EAE8AB-1AE3-45C1-BC69-9F3B8D156A69}" destId="{4064D41E-426E-41FC-A809-8B4D1ADAF64E}" srcOrd="5" destOrd="0" presId="urn:microsoft.com/office/officeart/2005/8/layout/vList5"/>
    <dgm:cxn modelId="{D90AD980-9524-864C-B223-596AFF7A4282}" type="presParOf" srcId="{C1EAE8AB-1AE3-45C1-BC69-9F3B8D156A69}" destId="{BBB686CC-3FB5-4E9F-A382-1C69BC904AF9}" srcOrd="6" destOrd="0" presId="urn:microsoft.com/office/officeart/2005/8/layout/vList5"/>
    <dgm:cxn modelId="{45C528A8-68DA-8B46-8C86-410D1A1341EA}" type="presParOf" srcId="{BBB686CC-3FB5-4E9F-A382-1C69BC904AF9}" destId="{E8F0117B-96B2-40A3-A617-E7AC9726828A}" srcOrd="0" destOrd="0" presId="urn:microsoft.com/office/officeart/2005/8/layout/vList5"/>
    <dgm:cxn modelId="{3BF22D44-005D-4947-BC20-36DD38570956}" type="presParOf" srcId="{BBB686CC-3FB5-4E9F-A382-1C69BC904AF9}" destId="{C86182B4-699D-4E71-A8AC-112458B9950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80E9AE-C58A-1B4F-9A88-E6BCEF330018}" type="doc">
      <dgm:prSet loTypeId="urn:microsoft.com/office/officeart/2005/8/layout/hChevron3" loCatId="" qsTypeId="urn:microsoft.com/office/officeart/2005/8/quickstyle/simple4" qsCatId="simple" csTypeId="urn:microsoft.com/office/officeart/2005/8/colors/accent5_3" csCatId="accent5" phldr="1"/>
      <dgm:spPr/>
      <dgm:t>
        <a:bodyPr/>
        <a:lstStyle/>
        <a:p>
          <a:endParaRPr lang="en-US"/>
        </a:p>
      </dgm:t>
    </dgm:pt>
    <dgm:pt modelId="{8C674329-3282-0645-8747-ED6890516D25}">
      <dgm:prSet phldrT="[Text]"/>
      <dgm:spPr/>
      <dgm:t>
        <a:bodyPr/>
        <a:lstStyle/>
        <a:p>
          <a:r>
            <a:rPr lang="en-US" dirty="0" smtClean="0"/>
            <a:t>Requirements</a:t>
          </a:r>
          <a:endParaRPr lang="en-US" dirty="0"/>
        </a:p>
      </dgm:t>
    </dgm:pt>
    <dgm:pt modelId="{44860F62-BD19-DE4A-92C2-924547176235}" type="parTrans" cxnId="{E1D4E198-9715-2047-AC40-C998970F8658}">
      <dgm:prSet/>
      <dgm:spPr/>
      <dgm:t>
        <a:bodyPr/>
        <a:lstStyle/>
        <a:p>
          <a:endParaRPr lang="en-US"/>
        </a:p>
      </dgm:t>
    </dgm:pt>
    <dgm:pt modelId="{25C5D21B-667A-864A-A0E8-88DAAAF05459}" type="sibTrans" cxnId="{E1D4E198-9715-2047-AC40-C998970F8658}">
      <dgm:prSet/>
      <dgm:spPr/>
      <dgm:t>
        <a:bodyPr/>
        <a:lstStyle/>
        <a:p>
          <a:endParaRPr lang="en-US"/>
        </a:p>
      </dgm:t>
    </dgm:pt>
    <dgm:pt modelId="{4AD936AF-F775-7849-AAE5-5C8645BC16C6}">
      <dgm:prSet phldrT="[Text]"/>
      <dgm:spPr/>
      <dgm:t>
        <a:bodyPr/>
        <a:lstStyle/>
        <a:p>
          <a:r>
            <a:rPr lang="en-US" dirty="0" smtClean="0"/>
            <a:t>Design</a:t>
          </a:r>
          <a:endParaRPr lang="en-US" dirty="0"/>
        </a:p>
      </dgm:t>
    </dgm:pt>
    <dgm:pt modelId="{93801A22-F2FF-1B49-A2DA-26FDA70BFF7C}" type="parTrans" cxnId="{A7E07194-542C-F54B-809B-3E2B0A1E700D}">
      <dgm:prSet/>
      <dgm:spPr/>
      <dgm:t>
        <a:bodyPr/>
        <a:lstStyle/>
        <a:p>
          <a:endParaRPr lang="en-US"/>
        </a:p>
      </dgm:t>
    </dgm:pt>
    <dgm:pt modelId="{09F6DBA3-3628-7245-8E88-36B947F0E530}" type="sibTrans" cxnId="{A7E07194-542C-F54B-809B-3E2B0A1E700D}">
      <dgm:prSet/>
      <dgm:spPr/>
      <dgm:t>
        <a:bodyPr/>
        <a:lstStyle/>
        <a:p>
          <a:endParaRPr lang="en-US"/>
        </a:p>
      </dgm:t>
    </dgm:pt>
    <dgm:pt modelId="{CC520583-5DEE-A248-8C1B-C0608CD58BDA}">
      <dgm:prSet phldrT="[Text]"/>
      <dgm:spPr/>
      <dgm:t>
        <a:bodyPr/>
        <a:lstStyle/>
        <a:p>
          <a:r>
            <a:rPr lang="en-US" dirty="0" smtClean="0"/>
            <a:t>Implementation</a:t>
          </a:r>
          <a:endParaRPr lang="en-US" dirty="0"/>
        </a:p>
      </dgm:t>
    </dgm:pt>
    <dgm:pt modelId="{B843BE1D-CB3A-E341-BCAA-9C349BB42CE1}" type="parTrans" cxnId="{7DE5A4BD-AD30-DF4C-85DC-300C43D913CB}">
      <dgm:prSet/>
      <dgm:spPr/>
      <dgm:t>
        <a:bodyPr/>
        <a:lstStyle/>
        <a:p>
          <a:endParaRPr lang="en-US"/>
        </a:p>
      </dgm:t>
    </dgm:pt>
    <dgm:pt modelId="{481F3299-5B5D-224D-81D2-1A3FA9BD0DF0}" type="sibTrans" cxnId="{7DE5A4BD-AD30-DF4C-85DC-300C43D913CB}">
      <dgm:prSet/>
      <dgm:spPr/>
      <dgm:t>
        <a:bodyPr/>
        <a:lstStyle/>
        <a:p>
          <a:endParaRPr lang="en-US"/>
        </a:p>
      </dgm:t>
    </dgm:pt>
    <dgm:pt modelId="{B763530A-6F5B-244E-A944-AC6F03ABA7BF}" type="pres">
      <dgm:prSet presAssocID="{0D80E9AE-C58A-1B4F-9A88-E6BCEF330018}" presName="Name0" presStyleCnt="0">
        <dgm:presLayoutVars>
          <dgm:dir/>
          <dgm:resizeHandles val="exact"/>
        </dgm:presLayoutVars>
      </dgm:prSet>
      <dgm:spPr/>
      <dgm:t>
        <a:bodyPr/>
        <a:lstStyle/>
        <a:p>
          <a:endParaRPr lang="en-US"/>
        </a:p>
      </dgm:t>
    </dgm:pt>
    <dgm:pt modelId="{3F593A4F-9E92-9C4C-8736-188BE05DA134}" type="pres">
      <dgm:prSet presAssocID="{8C674329-3282-0645-8747-ED6890516D25}" presName="parTxOnly" presStyleLbl="node1" presStyleIdx="0" presStyleCnt="3">
        <dgm:presLayoutVars>
          <dgm:bulletEnabled val="1"/>
        </dgm:presLayoutVars>
      </dgm:prSet>
      <dgm:spPr/>
      <dgm:t>
        <a:bodyPr/>
        <a:lstStyle/>
        <a:p>
          <a:endParaRPr lang="en-US"/>
        </a:p>
      </dgm:t>
    </dgm:pt>
    <dgm:pt modelId="{52C37CCC-9AC8-1447-A946-C741C249599B}" type="pres">
      <dgm:prSet presAssocID="{25C5D21B-667A-864A-A0E8-88DAAAF05459}" presName="parSpace" presStyleCnt="0"/>
      <dgm:spPr/>
    </dgm:pt>
    <dgm:pt modelId="{0EE0A768-378F-0A4A-AF23-CB4148E16849}" type="pres">
      <dgm:prSet presAssocID="{4AD936AF-F775-7849-AAE5-5C8645BC16C6}" presName="parTxOnly" presStyleLbl="node1" presStyleIdx="1" presStyleCnt="3">
        <dgm:presLayoutVars>
          <dgm:bulletEnabled val="1"/>
        </dgm:presLayoutVars>
      </dgm:prSet>
      <dgm:spPr/>
      <dgm:t>
        <a:bodyPr/>
        <a:lstStyle/>
        <a:p>
          <a:endParaRPr lang="en-US"/>
        </a:p>
      </dgm:t>
    </dgm:pt>
    <dgm:pt modelId="{FFD8465F-519F-B347-A1D9-2EBD213DCB3F}" type="pres">
      <dgm:prSet presAssocID="{09F6DBA3-3628-7245-8E88-36B947F0E530}" presName="parSpace" presStyleCnt="0"/>
      <dgm:spPr/>
    </dgm:pt>
    <dgm:pt modelId="{61E9892C-F281-0D49-B462-D0C26A479E93}" type="pres">
      <dgm:prSet presAssocID="{CC520583-5DEE-A248-8C1B-C0608CD58BDA}" presName="parTxOnly" presStyleLbl="node1" presStyleIdx="2" presStyleCnt="3">
        <dgm:presLayoutVars>
          <dgm:bulletEnabled val="1"/>
        </dgm:presLayoutVars>
      </dgm:prSet>
      <dgm:spPr/>
      <dgm:t>
        <a:bodyPr/>
        <a:lstStyle/>
        <a:p>
          <a:endParaRPr lang="en-US"/>
        </a:p>
      </dgm:t>
    </dgm:pt>
  </dgm:ptLst>
  <dgm:cxnLst>
    <dgm:cxn modelId="{5B4A9E1D-A214-A94F-995F-73F58E964C66}" type="presOf" srcId="{8C674329-3282-0645-8747-ED6890516D25}" destId="{3F593A4F-9E92-9C4C-8736-188BE05DA134}" srcOrd="0" destOrd="0" presId="urn:microsoft.com/office/officeart/2005/8/layout/hChevron3"/>
    <dgm:cxn modelId="{E1D4E198-9715-2047-AC40-C998970F8658}" srcId="{0D80E9AE-C58A-1B4F-9A88-E6BCEF330018}" destId="{8C674329-3282-0645-8747-ED6890516D25}" srcOrd="0" destOrd="0" parTransId="{44860F62-BD19-DE4A-92C2-924547176235}" sibTransId="{25C5D21B-667A-864A-A0E8-88DAAAF05459}"/>
    <dgm:cxn modelId="{838BB18A-881A-094C-96B6-704BE141A1F4}" type="presOf" srcId="{CC520583-5DEE-A248-8C1B-C0608CD58BDA}" destId="{61E9892C-F281-0D49-B462-D0C26A479E93}" srcOrd="0" destOrd="0" presId="urn:microsoft.com/office/officeart/2005/8/layout/hChevron3"/>
    <dgm:cxn modelId="{45E099CE-0CBF-6B42-9B46-11E9C610D8F1}" type="presOf" srcId="{0D80E9AE-C58A-1B4F-9A88-E6BCEF330018}" destId="{B763530A-6F5B-244E-A944-AC6F03ABA7BF}" srcOrd="0" destOrd="0" presId="urn:microsoft.com/office/officeart/2005/8/layout/hChevron3"/>
    <dgm:cxn modelId="{47D7D6B7-5AB0-BB4D-8649-610851DD17FE}" type="presOf" srcId="{4AD936AF-F775-7849-AAE5-5C8645BC16C6}" destId="{0EE0A768-378F-0A4A-AF23-CB4148E16849}" srcOrd="0" destOrd="0" presId="urn:microsoft.com/office/officeart/2005/8/layout/hChevron3"/>
    <dgm:cxn modelId="{7DE5A4BD-AD30-DF4C-85DC-300C43D913CB}" srcId="{0D80E9AE-C58A-1B4F-9A88-E6BCEF330018}" destId="{CC520583-5DEE-A248-8C1B-C0608CD58BDA}" srcOrd="2" destOrd="0" parTransId="{B843BE1D-CB3A-E341-BCAA-9C349BB42CE1}" sibTransId="{481F3299-5B5D-224D-81D2-1A3FA9BD0DF0}"/>
    <dgm:cxn modelId="{A7E07194-542C-F54B-809B-3E2B0A1E700D}" srcId="{0D80E9AE-C58A-1B4F-9A88-E6BCEF330018}" destId="{4AD936AF-F775-7849-AAE5-5C8645BC16C6}" srcOrd="1" destOrd="0" parTransId="{93801A22-F2FF-1B49-A2DA-26FDA70BFF7C}" sibTransId="{09F6DBA3-3628-7245-8E88-36B947F0E530}"/>
    <dgm:cxn modelId="{650B3767-E9E0-324C-923E-52EEF404CF72}" type="presParOf" srcId="{B763530A-6F5B-244E-A944-AC6F03ABA7BF}" destId="{3F593A4F-9E92-9C4C-8736-188BE05DA134}" srcOrd="0" destOrd="0" presId="urn:microsoft.com/office/officeart/2005/8/layout/hChevron3"/>
    <dgm:cxn modelId="{2B33B064-785A-CC4C-BE27-95A7D3D47E50}" type="presParOf" srcId="{B763530A-6F5B-244E-A944-AC6F03ABA7BF}" destId="{52C37CCC-9AC8-1447-A946-C741C249599B}" srcOrd="1" destOrd="0" presId="urn:microsoft.com/office/officeart/2005/8/layout/hChevron3"/>
    <dgm:cxn modelId="{3A13820E-141C-2E4B-9C7B-2399FDC9B84E}" type="presParOf" srcId="{B763530A-6F5B-244E-A944-AC6F03ABA7BF}" destId="{0EE0A768-378F-0A4A-AF23-CB4148E16849}" srcOrd="2" destOrd="0" presId="urn:microsoft.com/office/officeart/2005/8/layout/hChevron3"/>
    <dgm:cxn modelId="{A2A8B222-BC84-B24A-81B0-45972478D3B4}" type="presParOf" srcId="{B763530A-6F5B-244E-A944-AC6F03ABA7BF}" destId="{FFD8465F-519F-B347-A1D9-2EBD213DCB3F}" srcOrd="3" destOrd="0" presId="urn:microsoft.com/office/officeart/2005/8/layout/hChevron3"/>
    <dgm:cxn modelId="{AEE38620-0FBD-454E-B925-FDC9B31B04FC}" type="presParOf" srcId="{B763530A-6F5B-244E-A944-AC6F03ABA7BF}" destId="{61E9892C-F281-0D49-B462-D0C26A479E93}"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34F688-EF93-AA43-82F3-95881239C71C}" type="doc">
      <dgm:prSet loTypeId="urn:microsoft.com/office/officeart/2005/8/layout/cycle2" loCatId="" qsTypeId="urn:microsoft.com/office/officeart/2005/8/quickstyle/simple4" qsCatId="simple" csTypeId="urn:microsoft.com/office/officeart/2005/8/colors/accent5_3" csCatId="accent5" phldr="1"/>
      <dgm:spPr/>
      <dgm:t>
        <a:bodyPr/>
        <a:lstStyle/>
        <a:p>
          <a:endParaRPr lang="en-US"/>
        </a:p>
      </dgm:t>
    </dgm:pt>
    <dgm:pt modelId="{347EF8A8-172A-304E-B4CA-7C7927A967E0}">
      <dgm:prSet phldrT="[Text]"/>
      <dgm:spPr/>
      <dgm:t>
        <a:bodyPr/>
        <a:lstStyle/>
        <a:p>
          <a:r>
            <a:rPr lang="en-US" dirty="0" smtClean="0"/>
            <a:t>Learn</a:t>
          </a:r>
          <a:endParaRPr lang="en-US" dirty="0"/>
        </a:p>
      </dgm:t>
    </dgm:pt>
    <dgm:pt modelId="{3F2E0C03-6838-1248-BA0E-368F2ADEA81D}" type="parTrans" cxnId="{CD11FA32-8405-FE4F-9AC3-32AAB7B3BEEE}">
      <dgm:prSet/>
      <dgm:spPr/>
      <dgm:t>
        <a:bodyPr/>
        <a:lstStyle/>
        <a:p>
          <a:endParaRPr lang="en-US"/>
        </a:p>
      </dgm:t>
    </dgm:pt>
    <dgm:pt modelId="{6CB2DE7A-8146-2841-8672-8F6A590D7E71}" type="sibTrans" cxnId="{CD11FA32-8405-FE4F-9AC3-32AAB7B3BEEE}">
      <dgm:prSet/>
      <dgm:spPr/>
      <dgm:t>
        <a:bodyPr/>
        <a:lstStyle/>
        <a:p>
          <a:endParaRPr lang="en-US"/>
        </a:p>
      </dgm:t>
    </dgm:pt>
    <dgm:pt modelId="{67F7EF44-72BE-444C-A1A2-12BF8B510F16}">
      <dgm:prSet phldrT="[Text]"/>
      <dgm:spPr/>
      <dgm:t>
        <a:bodyPr/>
        <a:lstStyle/>
        <a:p>
          <a:r>
            <a:rPr lang="en-US" dirty="0" smtClean="0"/>
            <a:t>Build</a:t>
          </a:r>
          <a:endParaRPr lang="en-US" dirty="0"/>
        </a:p>
      </dgm:t>
    </dgm:pt>
    <dgm:pt modelId="{93BAD079-5B0D-AD4C-9F58-32BD0C34772F}" type="parTrans" cxnId="{FA2F68C2-6E29-AC4C-8EC0-767187BFE99A}">
      <dgm:prSet/>
      <dgm:spPr/>
      <dgm:t>
        <a:bodyPr/>
        <a:lstStyle/>
        <a:p>
          <a:endParaRPr lang="en-US"/>
        </a:p>
      </dgm:t>
    </dgm:pt>
    <dgm:pt modelId="{350EA73F-5951-754D-8FAC-CA543D2BBA55}" type="sibTrans" cxnId="{FA2F68C2-6E29-AC4C-8EC0-767187BFE99A}">
      <dgm:prSet/>
      <dgm:spPr/>
      <dgm:t>
        <a:bodyPr/>
        <a:lstStyle/>
        <a:p>
          <a:endParaRPr lang="en-US"/>
        </a:p>
      </dgm:t>
    </dgm:pt>
    <dgm:pt modelId="{D488C247-2D79-9644-8D24-6E9DFA2640D6}">
      <dgm:prSet phldrT="[Text]"/>
      <dgm:spPr/>
      <dgm:t>
        <a:bodyPr/>
        <a:lstStyle/>
        <a:p>
          <a:r>
            <a:rPr lang="en-US" dirty="0" smtClean="0"/>
            <a:t>Measure</a:t>
          </a:r>
          <a:endParaRPr lang="en-US" dirty="0"/>
        </a:p>
      </dgm:t>
    </dgm:pt>
    <dgm:pt modelId="{6FF26CD1-6E3E-1F43-A2B2-114BB88626A5}" type="parTrans" cxnId="{9117079E-8DBE-D243-88E0-4E5A61D286BF}">
      <dgm:prSet/>
      <dgm:spPr/>
      <dgm:t>
        <a:bodyPr/>
        <a:lstStyle/>
        <a:p>
          <a:endParaRPr lang="en-US"/>
        </a:p>
      </dgm:t>
    </dgm:pt>
    <dgm:pt modelId="{E37E6271-2B39-394C-AFAD-92B7181325EE}" type="sibTrans" cxnId="{9117079E-8DBE-D243-88E0-4E5A61D286BF}">
      <dgm:prSet/>
      <dgm:spPr/>
      <dgm:t>
        <a:bodyPr/>
        <a:lstStyle/>
        <a:p>
          <a:endParaRPr lang="en-US"/>
        </a:p>
      </dgm:t>
    </dgm:pt>
    <dgm:pt modelId="{F02062D2-02CA-CC4E-A3E1-9F8C533C34A2}" type="pres">
      <dgm:prSet presAssocID="{5E34F688-EF93-AA43-82F3-95881239C71C}" presName="cycle" presStyleCnt="0">
        <dgm:presLayoutVars>
          <dgm:dir/>
          <dgm:resizeHandles val="exact"/>
        </dgm:presLayoutVars>
      </dgm:prSet>
      <dgm:spPr/>
      <dgm:t>
        <a:bodyPr/>
        <a:lstStyle/>
        <a:p>
          <a:endParaRPr lang="en-US"/>
        </a:p>
      </dgm:t>
    </dgm:pt>
    <dgm:pt modelId="{D84F1E87-4D02-D446-A5F1-A14CF9305E85}" type="pres">
      <dgm:prSet presAssocID="{347EF8A8-172A-304E-B4CA-7C7927A967E0}" presName="node" presStyleLbl="node1" presStyleIdx="0" presStyleCnt="3" custRadScaleRad="122033" custRadScaleInc="-663">
        <dgm:presLayoutVars>
          <dgm:bulletEnabled val="1"/>
        </dgm:presLayoutVars>
      </dgm:prSet>
      <dgm:spPr/>
      <dgm:t>
        <a:bodyPr/>
        <a:lstStyle/>
        <a:p>
          <a:endParaRPr lang="en-US"/>
        </a:p>
      </dgm:t>
    </dgm:pt>
    <dgm:pt modelId="{351E0FFA-722D-A842-B04B-519059F4475A}" type="pres">
      <dgm:prSet presAssocID="{6CB2DE7A-8146-2841-8672-8F6A590D7E71}" presName="sibTrans" presStyleLbl="sibTrans2D1" presStyleIdx="0" presStyleCnt="3"/>
      <dgm:spPr/>
      <dgm:t>
        <a:bodyPr/>
        <a:lstStyle/>
        <a:p>
          <a:endParaRPr lang="en-US"/>
        </a:p>
      </dgm:t>
    </dgm:pt>
    <dgm:pt modelId="{96E1D846-0839-4A4D-8273-D1E1B870AF77}" type="pres">
      <dgm:prSet presAssocID="{6CB2DE7A-8146-2841-8672-8F6A590D7E71}" presName="connectorText" presStyleLbl="sibTrans2D1" presStyleIdx="0" presStyleCnt="3"/>
      <dgm:spPr/>
      <dgm:t>
        <a:bodyPr/>
        <a:lstStyle/>
        <a:p>
          <a:endParaRPr lang="en-US"/>
        </a:p>
      </dgm:t>
    </dgm:pt>
    <dgm:pt modelId="{B66CB608-F8DB-EF46-A0FA-43A99D642769}" type="pres">
      <dgm:prSet presAssocID="{67F7EF44-72BE-444C-A1A2-12BF8B510F16}" presName="node" presStyleLbl="node1" presStyleIdx="1" presStyleCnt="3">
        <dgm:presLayoutVars>
          <dgm:bulletEnabled val="1"/>
        </dgm:presLayoutVars>
      </dgm:prSet>
      <dgm:spPr/>
      <dgm:t>
        <a:bodyPr/>
        <a:lstStyle/>
        <a:p>
          <a:endParaRPr lang="en-US"/>
        </a:p>
      </dgm:t>
    </dgm:pt>
    <dgm:pt modelId="{AAF90514-D9B2-1849-A35C-CB0739097B3C}" type="pres">
      <dgm:prSet presAssocID="{350EA73F-5951-754D-8FAC-CA543D2BBA55}" presName="sibTrans" presStyleLbl="sibTrans2D1" presStyleIdx="1" presStyleCnt="3"/>
      <dgm:spPr/>
      <dgm:t>
        <a:bodyPr/>
        <a:lstStyle/>
        <a:p>
          <a:endParaRPr lang="en-US"/>
        </a:p>
      </dgm:t>
    </dgm:pt>
    <dgm:pt modelId="{CCF24A60-9F2D-9B43-848C-D26DEF2F17EB}" type="pres">
      <dgm:prSet presAssocID="{350EA73F-5951-754D-8FAC-CA543D2BBA55}" presName="connectorText" presStyleLbl="sibTrans2D1" presStyleIdx="1" presStyleCnt="3"/>
      <dgm:spPr/>
      <dgm:t>
        <a:bodyPr/>
        <a:lstStyle/>
        <a:p>
          <a:endParaRPr lang="en-US"/>
        </a:p>
      </dgm:t>
    </dgm:pt>
    <dgm:pt modelId="{0959DDD2-E62B-4C41-A6F3-C275631617E6}" type="pres">
      <dgm:prSet presAssocID="{D488C247-2D79-9644-8D24-6E9DFA2640D6}" presName="node" presStyleLbl="node1" presStyleIdx="2" presStyleCnt="3">
        <dgm:presLayoutVars>
          <dgm:bulletEnabled val="1"/>
        </dgm:presLayoutVars>
      </dgm:prSet>
      <dgm:spPr/>
      <dgm:t>
        <a:bodyPr/>
        <a:lstStyle/>
        <a:p>
          <a:endParaRPr lang="en-US"/>
        </a:p>
      </dgm:t>
    </dgm:pt>
    <dgm:pt modelId="{2B8F3018-1AC2-8E4F-AD91-FE285D63F938}" type="pres">
      <dgm:prSet presAssocID="{E37E6271-2B39-394C-AFAD-92B7181325EE}" presName="sibTrans" presStyleLbl="sibTrans2D1" presStyleIdx="2" presStyleCnt="3"/>
      <dgm:spPr/>
      <dgm:t>
        <a:bodyPr/>
        <a:lstStyle/>
        <a:p>
          <a:endParaRPr lang="en-US"/>
        </a:p>
      </dgm:t>
    </dgm:pt>
    <dgm:pt modelId="{AE30333C-0525-BB44-BB14-628B65B6E5B0}" type="pres">
      <dgm:prSet presAssocID="{E37E6271-2B39-394C-AFAD-92B7181325EE}" presName="connectorText" presStyleLbl="sibTrans2D1" presStyleIdx="2" presStyleCnt="3"/>
      <dgm:spPr/>
      <dgm:t>
        <a:bodyPr/>
        <a:lstStyle/>
        <a:p>
          <a:endParaRPr lang="en-US"/>
        </a:p>
      </dgm:t>
    </dgm:pt>
  </dgm:ptLst>
  <dgm:cxnLst>
    <dgm:cxn modelId="{878DCDF9-DA2E-3B41-922B-499F00C2F934}" type="presOf" srcId="{E37E6271-2B39-394C-AFAD-92B7181325EE}" destId="{2B8F3018-1AC2-8E4F-AD91-FE285D63F938}" srcOrd="0" destOrd="0" presId="urn:microsoft.com/office/officeart/2005/8/layout/cycle2"/>
    <dgm:cxn modelId="{5B36C468-B4A7-BD41-A7B6-98BA7DC03D5D}" type="presOf" srcId="{6CB2DE7A-8146-2841-8672-8F6A590D7E71}" destId="{96E1D846-0839-4A4D-8273-D1E1B870AF77}" srcOrd="1" destOrd="0" presId="urn:microsoft.com/office/officeart/2005/8/layout/cycle2"/>
    <dgm:cxn modelId="{9117079E-8DBE-D243-88E0-4E5A61D286BF}" srcId="{5E34F688-EF93-AA43-82F3-95881239C71C}" destId="{D488C247-2D79-9644-8D24-6E9DFA2640D6}" srcOrd="2" destOrd="0" parTransId="{6FF26CD1-6E3E-1F43-A2B2-114BB88626A5}" sibTransId="{E37E6271-2B39-394C-AFAD-92B7181325EE}"/>
    <dgm:cxn modelId="{45050D40-F8CA-1C44-8584-F09A62112659}" type="presOf" srcId="{347EF8A8-172A-304E-B4CA-7C7927A967E0}" destId="{D84F1E87-4D02-D446-A5F1-A14CF9305E85}" srcOrd="0" destOrd="0" presId="urn:microsoft.com/office/officeart/2005/8/layout/cycle2"/>
    <dgm:cxn modelId="{FA2F68C2-6E29-AC4C-8EC0-767187BFE99A}" srcId="{5E34F688-EF93-AA43-82F3-95881239C71C}" destId="{67F7EF44-72BE-444C-A1A2-12BF8B510F16}" srcOrd="1" destOrd="0" parTransId="{93BAD079-5B0D-AD4C-9F58-32BD0C34772F}" sibTransId="{350EA73F-5951-754D-8FAC-CA543D2BBA55}"/>
    <dgm:cxn modelId="{03CAEAE3-65CB-CA46-8BFF-D5E616AB837C}" type="presOf" srcId="{350EA73F-5951-754D-8FAC-CA543D2BBA55}" destId="{AAF90514-D9B2-1849-A35C-CB0739097B3C}" srcOrd="0" destOrd="0" presId="urn:microsoft.com/office/officeart/2005/8/layout/cycle2"/>
    <dgm:cxn modelId="{43759F4A-17CC-D941-BF6D-3522163B7DD5}" type="presOf" srcId="{67F7EF44-72BE-444C-A1A2-12BF8B510F16}" destId="{B66CB608-F8DB-EF46-A0FA-43A99D642769}" srcOrd="0" destOrd="0" presId="urn:microsoft.com/office/officeart/2005/8/layout/cycle2"/>
    <dgm:cxn modelId="{C777C9B0-EBC6-1B4A-BDFE-257A10767C51}" type="presOf" srcId="{D488C247-2D79-9644-8D24-6E9DFA2640D6}" destId="{0959DDD2-E62B-4C41-A6F3-C275631617E6}" srcOrd="0" destOrd="0" presId="urn:microsoft.com/office/officeart/2005/8/layout/cycle2"/>
    <dgm:cxn modelId="{88E8EDF3-E13E-1F4A-873D-EB04A1943FA5}" type="presOf" srcId="{E37E6271-2B39-394C-AFAD-92B7181325EE}" destId="{AE30333C-0525-BB44-BB14-628B65B6E5B0}" srcOrd="1" destOrd="0" presId="urn:microsoft.com/office/officeart/2005/8/layout/cycle2"/>
    <dgm:cxn modelId="{93C95292-707F-424D-A030-1AC48688A2CF}" type="presOf" srcId="{5E34F688-EF93-AA43-82F3-95881239C71C}" destId="{F02062D2-02CA-CC4E-A3E1-9F8C533C34A2}" srcOrd="0" destOrd="0" presId="urn:microsoft.com/office/officeart/2005/8/layout/cycle2"/>
    <dgm:cxn modelId="{0A33B66D-3CFB-1541-AA79-C5AAF16C8AA5}" type="presOf" srcId="{6CB2DE7A-8146-2841-8672-8F6A590D7E71}" destId="{351E0FFA-722D-A842-B04B-519059F4475A}" srcOrd="0" destOrd="0" presId="urn:microsoft.com/office/officeart/2005/8/layout/cycle2"/>
    <dgm:cxn modelId="{CD11FA32-8405-FE4F-9AC3-32AAB7B3BEEE}" srcId="{5E34F688-EF93-AA43-82F3-95881239C71C}" destId="{347EF8A8-172A-304E-B4CA-7C7927A967E0}" srcOrd="0" destOrd="0" parTransId="{3F2E0C03-6838-1248-BA0E-368F2ADEA81D}" sibTransId="{6CB2DE7A-8146-2841-8672-8F6A590D7E71}"/>
    <dgm:cxn modelId="{A8AB62D2-ED61-A64A-8B17-28577E7834BF}" type="presOf" srcId="{350EA73F-5951-754D-8FAC-CA543D2BBA55}" destId="{CCF24A60-9F2D-9B43-848C-D26DEF2F17EB}" srcOrd="1" destOrd="0" presId="urn:microsoft.com/office/officeart/2005/8/layout/cycle2"/>
    <dgm:cxn modelId="{49AAA1E2-D943-9449-A41D-FC60E91D565F}" type="presParOf" srcId="{F02062D2-02CA-CC4E-A3E1-9F8C533C34A2}" destId="{D84F1E87-4D02-D446-A5F1-A14CF9305E85}" srcOrd="0" destOrd="0" presId="urn:microsoft.com/office/officeart/2005/8/layout/cycle2"/>
    <dgm:cxn modelId="{3DEC75F2-CD3F-434D-858D-DFD8FE41DEEC}" type="presParOf" srcId="{F02062D2-02CA-CC4E-A3E1-9F8C533C34A2}" destId="{351E0FFA-722D-A842-B04B-519059F4475A}" srcOrd="1" destOrd="0" presId="urn:microsoft.com/office/officeart/2005/8/layout/cycle2"/>
    <dgm:cxn modelId="{3857384B-9676-4041-9EFF-E2CF065CA3D8}" type="presParOf" srcId="{351E0FFA-722D-A842-B04B-519059F4475A}" destId="{96E1D846-0839-4A4D-8273-D1E1B870AF77}" srcOrd="0" destOrd="0" presId="urn:microsoft.com/office/officeart/2005/8/layout/cycle2"/>
    <dgm:cxn modelId="{60B99C52-D219-194A-99CB-1C0731A9B2EF}" type="presParOf" srcId="{F02062D2-02CA-CC4E-A3E1-9F8C533C34A2}" destId="{B66CB608-F8DB-EF46-A0FA-43A99D642769}" srcOrd="2" destOrd="0" presId="urn:microsoft.com/office/officeart/2005/8/layout/cycle2"/>
    <dgm:cxn modelId="{04F293A6-ED74-E94A-9D1B-7E3F011770CD}" type="presParOf" srcId="{F02062D2-02CA-CC4E-A3E1-9F8C533C34A2}" destId="{AAF90514-D9B2-1849-A35C-CB0739097B3C}" srcOrd="3" destOrd="0" presId="urn:microsoft.com/office/officeart/2005/8/layout/cycle2"/>
    <dgm:cxn modelId="{51D2E08C-478B-DB45-8C27-77F1813EEECD}" type="presParOf" srcId="{AAF90514-D9B2-1849-A35C-CB0739097B3C}" destId="{CCF24A60-9F2D-9B43-848C-D26DEF2F17EB}" srcOrd="0" destOrd="0" presId="urn:microsoft.com/office/officeart/2005/8/layout/cycle2"/>
    <dgm:cxn modelId="{D483F612-32EE-334F-A3C1-32DCD9BEB2E2}" type="presParOf" srcId="{F02062D2-02CA-CC4E-A3E1-9F8C533C34A2}" destId="{0959DDD2-E62B-4C41-A6F3-C275631617E6}" srcOrd="4" destOrd="0" presId="urn:microsoft.com/office/officeart/2005/8/layout/cycle2"/>
    <dgm:cxn modelId="{AFC7053B-AEFA-2041-A198-2958F9F1D8A7}" type="presParOf" srcId="{F02062D2-02CA-CC4E-A3E1-9F8C533C34A2}" destId="{2B8F3018-1AC2-8E4F-AD91-FE285D63F938}" srcOrd="5" destOrd="0" presId="urn:microsoft.com/office/officeart/2005/8/layout/cycle2"/>
    <dgm:cxn modelId="{185C832A-46B5-9F4F-B2C7-F1AA129869E2}" type="presParOf" srcId="{2B8F3018-1AC2-8E4F-AD91-FE285D63F938}" destId="{AE30333C-0525-BB44-BB14-628B65B6E5B0}"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5D422D-E1A4-2447-8F31-1D9C21BB953C}" type="doc">
      <dgm:prSet loTypeId="urn:microsoft.com/office/officeart/2005/8/layout/cycle8" loCatId="" qsTypeId="urn:microsoft.com/office/officeart/2005/8/quickstyle/simple4" qsCatId="simple" csTypeId="urn:microsoft.com/office/officeart/2005/8/colors/accent5_5" csCatId="accent5" phldr="1"/>
      <dgm:spPr/>
    </dgm:pt>
    <dgm:pt modelId="{B677EE35-3966-6540-A74C-A79894B3350C}">
      <dgm:prSet phldrT="[Text]"/>
      <dgm:spPr/>
      <dgm:t>
        <a:bodyPr/>
        <a:lstStyle/>
        <a:p>
          <a:r>
            <a:rPr lang="en-US" dirty="0" smtClean="0"/>
            <a:t>Design</a:t>
          </a:r>
          <a:endParaRPr lang="en-US" dirty="0"/>
        </a:p>
      </dgm:t>
    </dgm:pt>
    <dgm:pt modelId="{2165CD7C-278A-7449-8A82-334B4E7D8EE9}" type="parTrans" cxnId="{BF5892CD-1BDD-D941-BD1E-121C4C50B47F}">
      <dgm:prSet/>
      <dgm:spPr/>
      <dgm:t>
        <a:bodyPr/>
        <a:lstStyle/>
        <a:p>
          <a:endParaRPr lang="en-US"/>
        </a:p>
      </dgm:t>
    </dgm:pt>
    <dgm:pt modelId="{6AD0E40B-D318-0542-8E7D-FC20ABD2A725}" type="sibTrans" cxnId="{BF5892CD-1BDD-D941-BD1E-121C4C50B47F}">
      <dgm:prSet/>
      <dgm:spPr/>
      <dgm:t>
        <a:bodyPr/>
        <a:lstStyle/>
        <a:p>
          <a:endParaRPr lang="en-US"/>
        </a:p>
      </dgm:t>
    </dgm:pt>
    <dgm:pt modelId="{4B8280A6-BD04-814B-9213-0E97126CDFAA}">
      <dgm:prSet phldrT="[Text]"/>
      <dgm:spPr/>
      <dgm:t>
        <a:bodyPr/>
        <a:lstStyle/>
        <a:p>
          <a:r>
            <a:rPr lang="en-US" dirty="0" smtClean="0"/>
            <a:t>Eng.</a:t>
          </a:r>
          <a:endParaRPr lang="en-US" dirty="0"/>
        </a:p>
      </dgm:t>
    </dgm:pt>
    <dgm:pt modelId="{8211BEFF-9D42-5745-A0C3-5968C4DC9AB8}" type="parTrans" cxnId="{FBADACC3-8397-B542-BF69-BADFDAF4990C}">
      <dgm:prSet/>
      <dgm:spPr/>
      <dgm:t>
        <a:bodyPr/>
        <a:lstStyle/>
        <a:p>
          <a:endParaRPr lang="en-US"/>
        </a:p>
      </dgm:t>
    </dgm:pt>
    <dgm:pt modelId="{5525BB24-DB06-7748-8C99-10A1A8E0FF50}" type="sibTrans" cxnId="{FBADACC3-8397-B542-BF69-BADFDAF4990C}">
      <dgm:prSet/>
      <dgm:spPr/>
      <dgm:t>
        <a:bodyPr/>
        <a:lstStyle/>
        <a:p>
          <a:endParaRPr lang="en-US"/>
        </a:p>
      </dgm:t>
    </dgm:pt>
    <dgm:pt modelId="{C8D9C786-64E2-8F41-B797-DC1F29F9E1BF}">
      <dgm:prSet phldrT="[Text]"/>
      <dgm:spPr/>
      <dgm:t>
        <a:bodyPr/>
        <a:lstStyle/>
        <a:p>
          <a:r>
            <a:rPr lang="en-US" dirty="0" smtClean="0"/>
            <a:t>P.M.</a:t>
          </a:r>
          <a:endParaRPr lang="en-US" dirty="0"/>
        </a:p>
      </dgm:t>
    </dgm:pt>
    <dgm:pt modelId="{89786881-CE57-CD45-9B68-F6430AE4B907}" type="parTrans" cxnId="{8369D9C5-7DE7-9045-8550-9C4EEB549557}">
      <dgm:prSet/>
      <dgm:spPr/>
      <dgm:t>
        <a:bodyPr/>
        <a:lstStyle/>
        <a:p>
          <a:endParaRPr lang="en-US"/>
        </a:p>
      </dgm:t>
    </dgm:pt>
    <dgm:pt modelId="{591B5CA5-136B-124F-832A-7B5F968DEACF}" type="sibTrans" cxnId="{8369D9C5-7DE7-9045-8550-9C4EEB549557}">
      <dgm:prSet/>
      <dgm:spPr/>
      <dgm:t>
        <a:bodyPr/>
        <a:lstStyle/>
        <a:p>
          <a:endParaRPr lang="en-US"/>
        </a:p>
      </dgm:t>
    </dgm:pt>
    <dgm:pt modelId="{5FFCB5AB-C13A-0C42-BE9D-89D470733BA2}" type="pres">
      <dgm:prSet presAssocID="{8D5D422D-E1A4-2447-8F31-1D9C21BB953C}" presName="compositeShape" presStyleCnt="0">
        <dgm:presLayoutVars>
          <dgm:chMax val="7"/>
          <dgm:dir/>
          <dgm:resizeHandles val="exact"/>
        </dgm:presLayoutVars>
      </dgm:prSet>
      <dgm:spPr/>
    </dgm:pt>
    <dgm:pt modelId="{FDF00F8B-B741-084D-8FC4-5B72995C6083}" type="pres">
      <dgm:prSet presAssocID="{8D5D422D-E1A4-2447-8F31-1D9C21BB953C}" presName="wedge1" presStyleLbl="node1" presStyleIdx="0" presStyleCnt="3"/>
      <dgm:spPr/>
      <dgm:t>
        <a:bodyPr/>
        <a:lstStyle/>
        <a:p>
          <a:endParaRPr lang="en-US"/>
        </a:p>
      </dgm:t>
    </dgm:pt>
    <dgm:pt modelId="{EEF00880-A726-1641-81BE-9B2C16599B64}" type="pres">
      <dgm:prSet presAssocID="{8D5D422D-E1A4-2447-8F31-1D9C21BB953C}" presName="dummy1a" presStyleCnt="0"/>
      <dgm:spPr/>
    </dgm:pt>
    <dgm:pt modelId="{916B58EB-B8C2-B643-A968-DB5FA79A97E9}" type="pres">
      <dgm:prSet presAssocID="{8D5D422D-E1A4-2447-8F31-1D9C21BB953C}" presName="dummy1b" presStyleCnt="0"/>
      <dgm:spPr/>
    </dgm:pt>
    <dgm:pt modelId="{C1C364C0-68AA-C54B-A11E-4BF00D247784}" type="pres">
      <dgm:prSet presAssocID="{8D5D422D-E1A4-2447-8F31-1D9C21BB953C}" presName="wedge1Tx" presStyleLbl="node1" presStyleIdx="0" presStyleCnt="3">
        <dgm:presLayoutVars>
          <dgm:chMax val="0"/>
          <dgm:chPref val="0"/>
          <dgm:bulletEnabled val="1"/>
        </dgm:presLayoutVars>
      </dgm:prSet>
      <dgm:spPr/>
      <dgm:t>
        <a:bodyPr/>
        <a:lstStyle/>
        <a:p>
          <a:endParaRPr lang="en-US"/>
        </a:p>
      </dgm:t>
    </dgm:pt>
    <dgm:pt modelId="{3B73AFBF-D897-3543-A68C-9DFA328541CB}" type="pres">
      <dgm:prSet presAssocID="{8D5D422D-E1A4-2447-8F31-1D9C21BB953C}" presName="wedge2" presStyleLbl="node1" presStyleIdx="1" presStyleCnt="3"/>
      <dgm:spPr/>
      <dgm:t>
        <a:bodyPr/>
        <a:lstStyle/>
        <a:p>
          <a:endParaRPr lang="en-US"/>
        </a:p>
      </dgm:t>
    </dgm:pt>
    <dgm:pt modelId="{5BE2B9A3-49C6-D747-8FE7-6038D3F6F0F7}" type="pres">
      <dgm:prSet presAssocID="{8D5D422D-E1A4-2447-8F31-1D9C21BB953C}" presName="dummy2a" presStyleCnt="0"/>
      <dgm:spPr/>
    </dgm:pt>
    <dgm:pt modelId="{48017BA9-2086-EE42-A0B8-5BF090BA8388}" type="pres">
      <dgm:prSet presAssocID="{8D5D422D-E1A4-2447-8F31-1D9C21BB953C}" presName="dummy2b" presStyleCnt="0"/>
      <dgm:spPr/>
    </dgm:pt>
    <dgm:pt modelId="{CC3AB375-2FA2-9549-8B57-6A2C8FA2FD30}" type="pres">
      <dgm:prSet presAssocID="{8D5D422D-E1A4-2447-8F31-1D9C21BB953C}" presName="wedge2Tx" presStyleLbl="node1" presStyleIdx="1" presStyleCnt="3">
        <dgm:presLayoutVars>
          <dgm:chMax val="0"/>
          <dgm:chPref val="0"/>
          <dgm:bulletEnabled val="1"/>
        </dgm:presLayoutVars>
      </dgm:prSet>
      <dgm:spPr/>
      <dgm:t>
        <a:bodyPr/>
        <a:lstStyle/>
        <a:p>
          <a:endParaRPr lang="en-US"/>
        </a:p>
      </dgm:t>
    </dgm:pt>
    <dgm:pt modelId="{24E7A60F-89CC-2343-A2DB-623A2951626B}" type="pres">
      <dgm:prSet presAssocID="{8D5D422D-E1A4-2447-8F31-1D9C21BB953C}" presName="wedge3" presStyleLbl="node1" presStyleIdx="2" presStyleCnt="3"/>
      <dgm:spPr/>
      <dgm:t>
        <a:bodyPr/>
        <a:lstStyle/>
        <a:p>
          <a:endParaRPr lang="en-US"/>
        </a:p>
      </dgm:t>
    </dgm:pt>
    <dgm:pt modelId="{44C17653-2D32-0B40-9975-C5411A1F4E9F}" type="pres">
      <dgm:prSet presAssocID="{8D5D422D-E1A4-2447-8F31-1D9C21BB953C}" presName="dummy3a" presStyleCnt="0"/>
      <dgm:spPr/>
    </dgm:pt>
    <dgm:pt modelId="{C7FD54ED-F34F-AF4E-8FA0-41EE68B2C414}" type="pres">
      <dgm:prSet presAssocID="{8D5D422D-E1A4-2447-8F31-1D9C21BB953C}" presName="dummy3b" presStyleCnt="0"/>
      <dgm:spPr/>
    </dgm:pt>
    <dgm:pt modelId="{227E33CF-F487-5349-B057-CEAE3D74F7A4}" type="pres">
      <dgm:prSet presAssocID="{8D5D422D-E1A4-2447-8F31-1D9C21BB953C}" presName="wedge3Tx" presStyleLbl="node1" presStyleIdx="2" presStyleCnt="3">
        <dgm:presLayoutVars>
          <dgm:chMax val="0"/>
          <dgm:chPref val="0"/>
          <dgm:bulletEnabled val="1"/>
        </dgm:presLayoutVars>
      </dgm:prSet>
      <dgm:spPr/>
      <dgm:t>
        <a:bodyPr/>
        <a:lstStyle/>
        <a:p>
          <a:endParaRPr lang="en-US"/>
        </a:p>
      </dgm:t>
    </dgm:pt>
    <dgm:pt modelId="{0643784F-FB05-C34D-BF63-AEA83303D798}" type="pres">
      <dgm:prSet presAssocID="{6AD0E40B-D318-0542-8E7D-FC20ABD2A725}" presName="arrowWedge1" presStyleLbl="fgSibTrans2D1" presStyleIdx="0" presStyleCnt="3"/>
      <dgm:spPr/>
    </dgm:pt>
    <dgm:pt modelId="{BA19596A-593B-DA4B-92C4-DE4BB04B956B}" type="pres">
      <dgm:prSet presAssocID="{5525BB24-DB06-7748-8C99-10A1A8E0FF50}" presName="arrowWedge2" presStyleLbl="fgSibTrans2D1" presStyleIdx="1" presStyleCnt="3"/>
      <dgm:spPr/>
    </dgm:pt>
    <dgm:pt modelId="{4432E3D1-5FB4-534C-8A2A-E4E3EDE4D965}" type="pres">
      <dgm:prSet presAssocID="{591B5CA5-136B-124F-832A-7B5F968DEACF}" presName="arrowWedge3" presStyleLbl="fgSibTrans2D1" presStyleIdx="2" presStyleCnt="3"/>
      <dgm:spPr/>
    </dgm:pt>
  </dgm:ptLst>
  <dgm:cxnLst>
    <dgm:cxn modelId="{30253A5E-BFCE-774C-A75D-250D4208B454}" type="presOf" srcId="{C8D9C786-64E2-8F41-B797-DC1F29F9E1BF}" destId="{24E7A60F-89CC-2343-A2DB-623A2951626B}" srcOrd="0" destOrd="0" presId="urn:microsoft.com/office/officeart/2005/8/layout/cycle8"/>
    <dgm:cxn modelId="{B76EB2B5-BC73-5148-9519-F290F38BC207}" type="presOf" srcId="{4B8280A6-BD04-814B-9213-0E97126CDFAA}" destId="{3B73AFBF-D897-3543-A68C-9DFA328541CB}" srcOrd="0" destOrd="0" presId="urn:microsoft.com/office/officeart/2005/8/layout/cycle8"/>
    <dgm:cxn modelId="{DBA80E2C-CD21-3B48-97A8-EE0503D7C100}" type="presOf" srcId="{8D5D422D-E1A4-2447-8F31-1D9C21BB953C}" destId="{5FFCB5AB-C13A-0C42-BE9D-89D470733BA2}" srcOrd="0" destOrd="0" presId="urn:microsoft.com/office/officeart/2005/8/layout/cycle8"/>
    <dgm:cxn modelId="{FFF59653-C8DE-A442-B4C2-97EA906D2E84}" type="presOf" srcId="{C8D9C786-64E2-8F41-B797-DC1F29F9E1BF}" destId="{227E33CF-F487-5349-B057-CEAE3D74F7A4}" srcOrd="1" destOrd="0" presId="urn:microsoft.com/office/officeart/2005/8/layout/cycle8"/>
    <dgm:cxn modelId="{7C19AD38-D867-CE4D-8A26-85B246A68238}" type="presOf" srcId="{B677EE35-3966-6540-A74C-A79894B3350C}" destId="{C1C364C0-68AA-C54B-A11E-4BF00D247784}" srcOrd="1" destOrd="0" presId="urn:microsoft.com/office/officeart/2005/8/layout/cycle8"/>
    <dgm:cxn modelId="{BF5892CD-1BDD-D941-BD1E-121C4C50B47F}" srcId="{8D5D422D-E1A4-2447-8F31-1D9C21BB953C}" destId="{B677EE35-3966-6540-A74C-A79894B3350C}" srcOrd="0" destOrd="0" parTransId="{2165CD7C-278A-7449-8A82-334B4E7D8EE9}" sibTransId="{6AD0E40B-D318-0542-8E7D-FC20ABD2A725}"/>
    <dgm:cxn modelId="{8E4DE928-E71F-7046-80FE-4128D53988A7}" type="presOf" srcId="{4B8280A6-BD04-814B-9213-0E97126CDFAA}" destId="{CC3AB375-2FA2-9549-8B57-6A2C8FA2FD30}" srcOrd="1" destOrd="0" presId="urn:microsoft.com/office/officeart/2005/8/layout/cycle8"/>
    <dgm:cxn modelId="{367B2AE9-AE35-FD40-89A4-A6A039072D9E}" type="presOf" srcId="{B677EE35-3966-6540-A74C-A79894B3350C}" destId="{FDF00F8B-B741-084D-8FC4-5B72995C6083}" srcOrd="0" destOrd="0" presId="urn:microsoft.com/office/officeart/2005/8/layout/cycle8"/>
    <dgm:cxn modelId="{8369D9C5-7DE7-9045-8550-9C4EEB549557}" srcId="{8D5D422D-E1A4-2447-8F31-1D9C21BB953C}" destId="{C8D9C786-64E2-8F41-B797-DC1F29F9E1BF}" srcOrd="2" destOrd="0" parTransId="{89786881-CE57-CD45-9B68-F6430AE4B907}" sibTransId="{591B5CA5-136B-124F-832A-7B5F968DEACF}"/>
    <dgm:cxn modelId="{FBADACC3-8397-B542-BF69-BADFDAF4990C}" srcId="{8D5D422D-E1A4-2447-8F31-1D9C21BB953C}" destId="{4B8280A6-BD04-814B-9213-0E97126CDFAA}" srcOrd="1" destOrd="0" parTransId="{8211BEFF-9D42-5745-A0C3-5968C4DC9AB8}" sibTransId="{5525BB24-DB06-7748-8C99-10A1A8E0FF50}"/>
    <dgm:cxn modelId="{5D78509E-90E3-FB4A-B5D1-F8E162634FFA}" type="presParOf" srcId="{5FFCB5AB-C13A-0C42-BE9D-89D470733BA2}" destId="{FDF00F8B-B741-084D-8FC4-5B72995C6083}" srcOrd="0" destOrd="0" presId="urn:microsoft.com/office/officeart/2005/8/layout/cycle8"/>
    <dgm:cxn modelId="{2973F79B-BC61-DD40-96B2-502EBEBF7CDF}" type="presParOf" srcId="{5FFCB5AB-C13A-0C42-BE9D-89D470733BA2}" destId="{EEF00880-A726-1641-81BE-9B2C16599B64}" srcOrd="1" destOrd="0" presId="urn:microsoft.com/office/officeart/2005/8/layout/cycle8"/>
    <dgm:cxn modelId="{6470AA0B-851F-9F46-AE0B-99DE07F18213}" type="presParOf" srcId="{5FFCB5AB-C13A-0C42-BE9D-89D470733BA2}" destId="{916B58EB-B8C2-B643-A968-DB5FA79A97E9}" srcOrd="2" destOrd="0" presId="urn:microsoft.com/office/officeart/2005/8/layout/cycle8"/>
    <dgm:cxn modelId="{D37EF798-DDA9-004B-BA68-554399EB1EEA}" type="presParOf" srcId="{5FFCB5AB-C13A-0C42-BE9D-89D470733BA2}" destId="{C1C364C0-68AA-C54B-A11E-4BF00D247784}" srcOrd="3" destOrd="0" presId="urn:microsoft.com/office/officeart/2005/8/layout/cycle8"/>
    <dgm:cxn modelId="{93BAB886-C6BC-FE43-8545-D5A3C4D311C3}" type="presParOf" srcId="{5FFCB5AB-C13A-0C42-BE9D-89D470733BA2}" destId="{3B73AFBF-D897-3543-A68C-9DFA328541CB}" srcOrd="4" destOrd="0" presId="urn:microsoft.com/office/officeart/2005/8/layout/cycle8"/>
    <dgm:cxn modelId="{DECB7660-9A84-FE43-B2D8-B62C3EADA917}" type="presParOf" srcId="{5FFCB5AB-C13A-0C42-BE9D-89D470733BA2}" destId="{5BE2B9A3-49C6-D747-8FE7-6038D3F6F0F7}" srcOrd="5" destOrd="0" presId="urn:microsoft.com/office/officeart/2005/8/layout/cycle8"/>
    <dgm:cxn modelId="{BFE9CAB3-1C55-2C40-BBF7-B671C4D63C16}" type="presParOf" srcId="{5FFCB5AB-C13A-0C42-BE9D-89D470733BA2}" destId="{48017BA9-2086-EE42-A0B8-5BF090BA8388}" srcOrd="6" destOrd="0" presId="urn:microsoft.com/office/officeart/2005/8/layout/cycle8"/>
    <dgm:cxn modelId="{52B3BA43-D7D0-F141-B6DB-2BCE581BF689}" type="presParOf" srcId="{5FFCB5AB-C13A-0C42-BE9D-89D470733BA2}" destId="{CC3AB375-2FA2-9549-8B57-6A2C8FA2FD30}" srcOrd="7" destOrd="0" presId="urn:microsoft.com/office/officeart/2005/8/layout/cycle8"/>
    <dgm:cxn modelId="{50F5E857-9E19-1944-B3BF-5B5BA6FAA7B4}" type="presParOf" srcId="{5FFCB5AB-C13A-0C42-BE9D-89D470733BA2}" destId="{24E7A60F-89CC-2343-A2DB-623A2951626B}" srcOrd="8" destOrd="0" presId="urn:microsoft.com/office/officeart/2005/8/layout/cycle8"/>
    <dgm:cxn modelId="{5C5F0E1D-976A-DD4E-BE2E-43892E618D18}" type="presParOf" srcId="{5FFCB5AB-C13A-0C42-BE9D-89D470733BA2}" destId="{44C17653-2D32-0B40-9975-C5411A1F4E9F}" srcOrd="9" destOrd="0" presId="urn:microsoft.com/office/officeart/2005/8/layout/cycle8"/>
    <dgm:cxn modelId="{FA22605C-17A0-3348-B1EF-ECC26EF5388B}" type="presParOf" srcId="{5FFCB5AB-C13A-0C42-BE9D-89D470733BA2}" destId="{C7FD54ED-F34F-AF4E-8FA0-41EE68B2C414}" srcOrd="10" destOrd="0" presId="urn:microsoft.com/office/officeart/2005/8/layout/cycle8"/>
    <dgm:cxn modelId="{45F01CDF-1C5D-8C4F-A809-7B7256AB5593}" type="presParOf" srcId="{5FFCB5AB-C13A-0C42-BE9D-89D470733BA2}" destId="{227E33CF-F487-5349-B057-CEAE3D74F7A4}" srcOrd="11" destOrd="0" presId="urn:microsoft.com/office/officeart/2005/8/layout/cycle8"/>
    <dgm:cxn modelId="{0043A551-F7C6-A244-8226-1564618C2298}" type="presParOf" srcId="{5FFCB5AB-C13A-0C42-BE9D-89D470733BA2}" destId="{0643784F-FB05-C34D-BF63-AEA83303D798}" srcOrd="12" destOrd="0" presId="urn:microsoft.com/office/officeart/2005/8/layout/cycle8"/>
    <dgm:cxn modelId="{0E1ED77A-EAF6-2C41-BB56-B230A81A9DEF}" type="presParOf" srcId="{5FFCB5AB-C13A-0C42-BE9D-89D470733BA2}" destId="{BA19596A-593B-DA4B-92C4-DE4BB04B956B}" srcOrd="13" destOrd="0" presId="urn:microsoft.com/office/officeart/2005/8/layout/cycle8"/>
    <dgm:cxn modelId="{76341A78-C2D7-8F49-9A35-F3D2B785AC73}" type="presParOf" srcId="{5FFCB5AB-C13A-0C42-BE9D-89D470733BA2}" destId="{4432E3D1-5FB4-534C-8A2A-E4E3EDE4D96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D8FEC-D5FB-4F2C-A84A-0B8FE74888ED}">
      <dsp:nvSpPr>
        <dsp:cNvPr id="0" name=""/>
        <dsp:cNvSpPr/>
      </dsp:nvSpPr>
      <dsp:spPr>
        <a:xfrm rot="5400000">
          <a:off x="5342432" y="-2168674"/>
          <a:ext cx="880467" cy="54425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Gain support of private insurance</a:t>
          </a:r>
          <a:endParaRPr lang="en-US" sz="2300" kern="1200" dirty="0"/>
        </a:p>
        <a:p>
          <a:pPr marL="228600" lvl="1" indent="-228600" algn="l" defTabSz="1022350" rtl="0">
            <a:lnSpc>
              <a:spcPct val="90000"/>
            </a:lnSpc>
            <a:spcBef>
              <a:spcPct val="0"/>
            </a:spcBef>
            <a:spcAft>
              <a:spcPct val="15000"/>
            </a:spcAft>
            <a:buChar char="••"/>
          </a:pPr>
          <a:r>
            <a:rPr lang="en-US" sz="2300" kern="1200" dirty="0" smtClean="0"/>
            <a:t>Greater market traction</a:t>
          </a:r>
          <a:endParaRPr lang="en-US" sz="2300" kern="1200" dirty="0"/>
        </a:p>
      </dsp:txBody>
      <dsp:txXfrm rot="-5400000">
        <a:off x="3061412" y="155327"/>
        <a:ext cx="5399527" cy="794505"/>
      </dsp:txXfrm>
    </dsp:sp>
    <dsp:sp modelId="{EFA9A693-C28A-4FD9-82E7-7F11FDD15A87}">
      <dsp:nvSpPr>
        <dsp:cNvPr id="0" name=""/>
        <dsp:cNvSpPr/>
      </dsp:nvSpPr>
      <dsp:spPr>
        <a:xfrm>
          <a:off x="0" y="2288"/>
          <a:ext cx="3061411" cy="110058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US" sz="2100" kern="1200" dirty="0" smtClean="0"/>
            <a:t>CPT Code Finalized</a:t>
          </a:r>
          <a:endParaRPr lang="en-US" sz="2100" kern="1200" dirty="0"/>
        </a:p>
      </dsp:txBody>
      <dsp:txXfrm>
        <a:off x="53726" y="56014"/>
        <a:ext cx="2953959" cy="993131"/>
      </dsp:txXfrm>
    </dsp:sp>
    <dsp:sp modelId="{4CA2DACB-7DBB-46D8-B850-5946EE31260C}">
      <dsp:nvSpPr>
        <dsp:cNvPr id="0" name=""/>
        <dsp:cNvSpPr/>
      </dsp:nvSpPr>
      <dsp:spPr>
        <a:xfrm rot="5400000">
          <a:off x="5342432" y="-1013060"/>
          <a:ext cx="880467" cy="54425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Similar demographic, procedure count</a:t>
          </a:r>
          <a:endParaRPr lang="en-US" sz="2300" kern="1200" dirty="0"/>
        </a:p>
      </dsp:txBody>
      <dsp:txXfrm rot="-5400000">
        <a:off x="3061412" y="1310941"/>
        <a:ext cx="5399527" cy="794505"/>
      </dsp:txXfrm>
    </dsp:sp>
    <dsp:sp modelId="{E285D118-C5C2-45B6-973A-EFEDD629502E}">
      <dsp:nvSpPr>
        <dsp:cNvPr id="0" name=""/>
        <dsp:cNvSpPr/>
      </dsp:nvSpPr>
      <dsp:spPr>
        <a:xfrm>
          <a:off x="0" y="1157901"/>
          <a:ext cx="3061411" cy="110058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US" sz="2100" kern="1200" dirty="0" smtClean="0"/>
            <a:t>Market adoption rate modeled after  </a:t>
          </a:r>
          <a:r>
            <a:rPr lang="en-US" sz="2100" kern="1200" dirty="0" err="1" smtClean="0"/>
            <a:t>Cytyc’s</a:t>
          </a:r>
          <a:r>
            <a:rPr lang="en-US" sz="2100" kern="1200" dirty="0" smtClean="0"/>
            <a:t> </a:t>
          </a:r>
          <a:r>
            <a:rPr lang="en-US" sz="2100" kern="1200" dirty="0" err="1" smtClean="0"/>
            <a:t>ThinPrep</a:t>
          </a:r>
          <a:endParaRPr lang="en-US" sz="2100" kern="1200" dirty="0"/>
        </a:p>
      </dsp:txBody>
      <dsp:txXfrm>
        <a:off x="53726" y="1211627"/>
        <a:ext cx="2953959" cy="993131"/>
      </dsp:txXfrm>
    </dsp:sp>
    <dsp:sp modelId="{56CCC99E-2791-470C-93D5-EB31DB5F8428}">
      <dsp:nvSpPr>
        <dsp:cNvPr id="0" name=""/>
        <dsp:cNvSpPr/>
      </dsp:nvSpPr>
      <dsp:spPr>
        <a:xfrm rot="5400000">
          <a:off x="5342432" y="142552"/>
          <a:ext cx="880467" cy="54425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Begin at 2,500/device</a:t>
          </a:r>
          <a:endParaRPr lang="en-US" sz="2300" kern="1200" dirty="0"/>
        </a:p>
        <a:p>
          <a:pPr marL="228600" lvl="1" indent="-228600" algn="l" defTabSz="1022350" rtl="0">
            <a:lnSpc>
              <a:spcPct val="90000"/>
            </a:lnSpc>
            <a:spcBef>
              <a:spcPct val="0"/>
            </a:spcBef>
            <a:spcAft>
              <a:spcPct val="15000"/>
            </a:spcAft>
            <a:buChar char="••"/>
          </a:pPr>
          <a:r>
            <a:rPr lang="en-US" sz="2300" kern="1200" dirty="0" smtClean="0"/>
            <a:t>4,000/device average mammograms</a:t>
          </a:r>
          <a:endParaRPr lang="en-US" sz="2300" kern="1200" dirty="0"/>
        </a:p>
      </dsp:txBody>
      <dsp:txXfrm rot="-5400000">
        <a:off x="3061412" y="2466554"/>
        <a:ext cx="5399527" cy="794505"/>
      </dsp:txXfrm>
    </dsp:sp>
    <dsp:sp modelId="{9E36DDE8-C9DE-4EC7-9089-10AFD21C4854}">
      <dsp:nvSpPr>
        <dsp:cNvPr id="0" name=""/>
        <dsp:cNvSpPr/>
      </dsp:nvSpPr>
      <dsp:spPr>
        <a:xfrm>
          <a:off x="0" y="2313514"/>
          <a:ext cx="3061411" cy="110058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US" sz="2100" kern="1200" dirty="0" smtClean="0"/>
            <a:t>Steady growth of procedure count</a:t>
          </a:r>
          <a:endParaRPr lang="en-US" sz="2100" kern="1200" dirty="0"/>
        </a:p>
      </dsp:txBody>
      <dsp:txXfrm>
        <a:off x="53726" y="2367240"/>
        <a:ext cx="2953959" cy="993131"/>
      </dsp:txXfrm>
    </dsp:sp>
    <dsp:sp modelId="{C86182B4-699D-4E71-A8AC-112458B99500}">
      <dsp:nvSpPr>
        <dsp:cNvPr id="0" name=""/>
        <dsp:cNvSpPr/>
      </dsp:nvSpPr>
      <dsp:spPr>
        <a:xfrm rot="5400000">
          <a:off x="5342432" y="1298165"/>
          <a:ext cx="880467" cy="54425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err="1" smtClean="0"/>
            <a:t>ThinPrep</a:t>
          </a:r>
          <a:r>
            <a:rPr lang="en-US" sz="2300" kern="1200" dirty="0" smtClean="0"/>
            <a:t> 78% gross margin</a:t>
          </a:r>
          <a:endParaRPr lang="en-US" sz="2300" kern="1200" dirty="0"/>
        </a:p>
        <a:p>
          <a:pPr marL="228600" lvl="1" indent="-228600" algn="l" defTabSz="1022350" rtl="0">
            <a:lnSpc>
              <a:spcPct val="90000"/>
            </a:lnSpc>
            <a:spcBef>
              <a:spcPct val="0"/>
            </a:spcBef>
            <a:spcAft>
              <a:spcPct val="15000"/>
            </a:spcAft>
            <a:buChar char="••"/>
          </a:pPr>
          <a:r>
            <a:rPr lang="en-US" sz="2300" kern="1200" dirty="0" smtClean="0"/>
            <a:t>Typical in </a:t>
          </a:r>
          <a:r>
            <a:rPr lang="en-US" sz="2300" kern="1200" dirty="0" err="1" smtClean="0"/>
            <a:t>medtech</a:t>
          </a:r>
          <a:r>
            <a:rPr lang="en-US" sz="2300" kern="1200" dirty="0" smtClean="0"/>
            <a:t> industries</a:t>
          </a:r>
          <a:endParaRPr lang="en-US" sz="2300" kern="1200" dirty="0"/>
        </a:p>
      </dsp:txBody>
      <dsp:txXfrm rot="-5400000">
        <a:off x="3061412" y="3622167"/>
        <a:ext cx="5399527" cy="794505"/>
      </dsp:txXfrm>
    </dsp:sp>
    <dsp:sp modelId="{E8F0117B-96B2-40A3-A617-E7AC9726828A}">
      <dsp:nvSpPr>
        <dsp:cNvPr id="0" name=""/>
        <dsp:cNvSpPr/>
      </dsp:nvSpPr>
      <dsp:spPr>
        <a:xfrm>
          <a:off x="0" y="3469127"/>
          <a:ext cx="3061411" cy="110058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US" sz="2100" kern="1200" dirty="0" smtClean="0"/>
            <a:t>Priced for 75% gross margin</a:t>
          </a:r>
          <a:endParaRPr lang="en-US" sz="2100" kern="1200" dirty="0"/>
        </a:p>
      </dsp:txBody>
      <dsp:txXfrm>
        <a:off x="53726" y="3522853"/>
        <a:ext cx="2953959" cy="993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93A4F-9E92-9C4C-8736-188BE05DA134}">
      <dsp:nvSpPr>
        <dsp:cNvPr id="0" name=""/>
        <dsp:cNvSpPr/>
      </dsp:nvSpPr>
      <dsp:spPr>
        <a:xfrm>
          <a:off x="2858" y="1127383"/>
          <a:ext cx="2499494" cy="999797"/>
        </a:xfrm>
        <a:prstGeom prst="homePlate">
          <a:avLst/>
        </a:prstGeom>
        <a:gradFill rotWithShape="0">
          <a:gsLst>
            <a:gs pos="0">
              <a:schemeClr val="accent5">
                <a:shade val="80000"/>
                <a:hueOff val="0"/>
                <a:satOff val="0"/>
                <a:lumOff val="0"/>
                <a:alphaOff val="0"/>
                <a:tint val="100000"/>
                <a:shade val="100000"/>
                <a:satMod val="130000"/>
              </a:schemeClr>
            </a:gs>
            <a:gs pos="100000">
              <a:schemeClr val="accent5">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0678"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Requirements</a:t>
          </a:r>
          <a:endParaRPr lang="en-US" sz="1700" kern="1200" dirty="0"/>
        </a:p>
      </dsp:txBody>
      <dsp:txXfrm>
        <a:off x="2858" y="1127383"/>
        <a:ext cx="2249545" cy="999797"/>
      </dsp:txXfrm>
    </dsp:sp>
    <dsp:sp modelId="{0EE0A768-378F-0A4A-AF23-CB4148E16849}">
      <dsp:nvSpPr>
        <dsp:cNvPr id="0" name=""/>
        <dsp:cNvSpPr/>
      </dsp:nvSpPr>
      <dsp:spPr>
        <a:xfrm>
          <a:off x="2002454" y="1127383"/>
          <a:ext cx="2499494" cy="999797"/>
        </a:xfrm>
        <a:prstGeom prst="chevron">
          <a:avLst/>
        </a:prstGeom>
        <a:gradFill rotWithShape="0">
          <a:gsLst>
            <a:gs pos="0">
              <a:schemeClr val="accent5">
                <a:shade val="80000"/>
                <a:hueOff val="102905"/>
                <a:satOff val="-4555"/>
                <a:lumOff val="13364"/>
                <a:alphaOff val="0"/>
                <a:tint val="100000"/>
                <a:shade val="100000"/>
                <a:satMod val="130000"/>
              </a:schemeClr>
            </a:gs>
            <a:gs pos="100000">
              <a:schemeClr val="accent5">
                <a:shade val="80000"/>
                <a:hueOff val="102905"/>
                <a:satOff val="-4555"/>
                <a:lumOff val="1336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Design</a:t>
          </a:r>
          <a:endParaRPr lang="en-US" sz="1700" kern="1200" dirty="0"/>
        </a:p>
      </dsp:txBody>
      <dsp:txXfrm>
        <a:off x="2502353" y="1127383"/>
        <a:ext cx="1499697" cy="999797"/>
      </dsp:txXfrm>
    </dsp:sp>
    <dsp:sp modelId="{61E9892C-F281-0D49-B462-D0C26A479E93}">
      <dsp:nvSpPr>
        <dsp:cNvPr id="0" name=""/>
        <dsp:cNvSpPr/>
      </dsp:nvSpPr>
      <dsp:spPr>
        <a:xfrm>
          <a:off x="4002049" y="1127383"/>
          <a:ext cx="2499494" cy="999797"/>
        </a:xfrm>
        <a:prstGeom prst="chevron">
          <a:avLst/>
        </a:prstGeom>
        <a:gradFill rotWithShape="0">
          <a:gsLst>
            <a:gs pos="0">
              <a:schemeClr val="accent5">
                <a:shade val="80000"/>
                <a:hueOff val="205811"/>
                <a:satOff val="-9110"/>
                <a:lumOff val="26728"/>
                <a:alphaOff val="0"/>
                <a:tint val="100000"/>
                <a:shade val="100000"/>
                <a:satMod val="130000"/>
              </a:schemeClr>
            </a:gs>
            <a:gs pos="100000">
              <a:schemeClr val="accent5">
                <a:shade val="80000"/>
                <a:hueOff val="205811"/>
                <a:satOff val="-9110"/>
                <a:lumOff val="2672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Implementation</a:t>
          </a:r>
          <a:endParaRPr lang="en-US" sz="1700" kern="1200" dirty="0"/>
        </a:p>
      </dsp:txBody>
      <dsp:txXfrm>
        <a:off x="4501948" y="1127383"/>
        <a:ext cx="1499697" cy="9997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F1E87-4D02-D446-A5F1-A14CF9305E85}">
      <dsp:nvSpPr>
        <dsp:cNvPr id="0" name=""/>
        <dsp:cNvSpPr/>
      </dsp:nvSpPr>
      <dsp:spPr>
        <a:xfrm>
          <a:off x="2722747" y="0"/>
          <a:ext cx="1147337" cy="1147337"/>
        </a:xfrm>
        <a:prstGeom prst="ellipse">
          <a:avLst/>
        </a:prstGeom>
        <a:gradFill rotWithShape="0">
          <a:gsLst>
            <a:gs pos="0">
              <a:schemeClr val="accent5">
                <a:shade val="80000"/>
                <a:hueOff val="0"/>
                <a:satOff val="0"/>
                <a:lumOff val="0"/>
                <a:alphaOff val="0"/>
                <a:tint val="100000"/>
                <a:shade val="100000"/>
                <a:satMod val="130000"/>
              </a:schemeClr>
            </a:gs>
            <a:gs pos="100000">
              <a:schemeClr val="accent5">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Learn</a:t>
          </a:r>
          <a:endParaRPr lang="en-US" sz="1600" kern="1200" dirty="0"/>
        </a:p>
      </dsp:txBody>
      <dsp:txXfrm>
        <a:off x="2890771" y="168024"/>
        <a:ext cx="811289" cy="811289"/>
      </dsp:txXfrm>
    </dsp:sp>
    <dsp:sp modelId="{351E0FFA-722D-A842-B04B-519059F4475A}">
      <dsp:nvSpPr>
        <dsp:cNvPr id="0" name=""/>
        <dsp:cNvSpPr/>
      </dsp:nvSpPr>
      <dsp:spPr>
        <a:xfrm rot="3585541">
          <a:off x="3573294" y="1119009"/>
          <a:ext cx="307821" cy="387226"/>
        </a:xfrm>
        <a:prstGeom prst="rightArrow">
          <a:avLst>
            <a:gd name="adj1" fmla="val 60000"/>
            <a:gd name="adj2" fmla="val 50000"/>
          </a:avLst>
        </a:prstGeom>
        <a:gradFill rotWithShape="0">
          <a:gsLst>
            <a:gs pos="0">
              <a:schemeClr val="accent5">
                <a:shade val="90000"/>
                <a:hueOff val="0"/>
                <a:satOff val="0"/>
                <a:lumOff val="0"/>
                <a:alphaOff val="0"/>
                <a:tint val="100000"/>
                <a:shade val="100000"/>
                <a:satMod val="130000"/>
              </a:schemeClr>
            </a:gs>
            <a:gs pos="100000">
              <a:schemeClr val="accent5">
                <a:shade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596213" y="1156564"/>
        <a:ext cx="215475" cy="232336"/>
      </dsp:txXfrm>
    </dsp:sp>
    <dsp:sp modelId="{B66CB608-F8DB-EF46-A0FA-43A99D642769}">
      <dsp:nvSpPr>
        <dsp:cNvPr id="0" name=""/>
        <dsp:cNvSpPr/>
      </dsp:nvSpPr>
      <dsp:spPr>
        <a:xfrm>
          <a:off x="3593101" y="1492960"/>
          <a:ext cx="1147337" cy="1147337"/>
        </a:xfrm>
        <a:prstGeom prst="ellipse">
          <a:avLst/>
        </a:prstGeom>
        <a:gradFill rotWithShape="0">
          <a:gsLst>
            <a:gs pos="0">
              <a:schemeClr val="accent5">
                <a:shade val="80000"/>
                <a:hueOff val="102905"/>
                <a:satOff val="-4555"/>
                <a:lumOff val="13364"/>
                <a:alphaOff val="0"/>
                <a:tint val="100000"/>
                <a:shade val="100000"/>
                <a:satMod val="130000"/>
              </a:schemeClr>
            </a:gs>
            <a:gs pos="100000">
              <a:schemeClr val="accent5">
                <a:shade val="80000"/>
                <a:hueOff val="102905"/>
                <a:satOff val="-4555"/>
                <a:lumOff val="1336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Build</a:t>
          </a:r>
          <a:endParaRPr lang="en-US" sz="1600" kern="1200" dirty="0"/>
        </a:p>
      </dsp:txBody>
      <dsp:txXfrm>
        <a:off x="3761125" y="1660984"/>
        <a:ext cx="811289" cy="811289"/>
      </dsp:txXfrm>
    </dsp:sp>
    <dsp:sp modelId="{AAF90514-D9B2-1849-A35C-CB0739097B3C}">
      <dsp:nvSpPr>
        <dsp:cNvPr id="0" name=""/>
        <dsp:cNvSpPr/>
      </dsp:nvSpPr>
      <dsp:spPr>
        <a:xfrm rot="10800000">
          <a:off x="3160722" y="1873015"/>
          <a:ext cx="305547" cy="387226"/>
        </a:xfrm>
        <a:prstGeom prst="rightArrow">
          <a:avLst>
            <a:gd name="adj1" fmla="val 60000"/>
            <a:gd name="adj2" fmla="val 50000"/>
          </a:avLst>
        </a:prstGeom>
        <a:gradFill rotWithShape="0">
          <a:gsLst>
            <a:gs pos="0">
              <a:schemeClr val="accent5">
                <a:shade val="90000"/>
                <a:hueOff val="102962"/>
                <a:satOff val="-4467"/>
                <a:lumOff val="12137"/>
                <a:alphaOff val="0"/>
                <a:tint val="100000"/>
                <a:shade val="100000"/>
                <a:satMod val="130000"/>
              </a:schemeClr>
            </a:gs>
            <a:gs pos="100000">
              <a:schemeClr val="accent5">
                <a:shade val="90000"/>
                <a:hueOff val="102962"/>
                <a:satOff val="-4467"/>
                <a:lumOff val="121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3252386" y="1950460"/>
        <a:ext cx="213883" cy="232336"/>
      </dsp:txXfrm>
    </dsp:sp>
    <dsp:sp modelId="{0959DDD2-E62B-4C41-A6F3-C275631617E6}">
      <dsp:nvSpPr>
        <dsp:cNvPr id="0" name=""/>
        <dsp:cNvSpPr/>
      </dsp:nvSpPr>
      <dsp:spPr>
        <a:xfrm>
          <a:off x="1869259" y="1492960"/>
          <a:ext cx="1147337" cy="1147337"/>
        </a:xfrm>
        <a:prstGeom prst="ellipse">
          <a:avLst/>
        </a:prstGeom>
        <a:gradFill rotWithShape="0">
          <a:gsLst>
            <a:gs pos="0">
              <a:schemeClr val="accent5">
                <a:shade val="80000"/>
                <a:hueOff val="205811"/>
                <a:satOff val="-9110"/>
                <a:lumOff val="26728"/>
                <a:alphaOff val="0"/>
                <a:tint val="100000"/>
                <a:shade val="100000"/>
                <a:satMod val="130000"/>
              </a:schemeClr>
            </a:gs>
            <a:gs pos="100000">
              <a:schemeClr val="accent5">
                <a:shade val="80000"/>
                <a:hueOff val="205811"/>
                <a:satOff val="-9110"/>
                <a:lumOff val="2672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Measure</a:t>
          </a:r>
          <a:endParaRPr lang="en-US" sz="1600" kern="1200" dirty="0"/>
        </a:p>
      </dsp:txBody>
      <dsp:txXfrm>
        <a:off x="2037283" y="1660984"/>
        <a:ext cx="811289" cy="811289"/>
      </dsp:txXfrm>
    </dsp:sp>
    <dsp:sp modelId="{2B8F3018-1AC2-8E4F-AD91-FE285D63F938}">
      <dsp:nvSpPr>
        <dsp:cNvPr id="0" name=""/>
        <dsp:cNvSpPr/>
      </dsp:nvSpPr>
      <dsp:spPr>
        <a:xfrm rot="17985333">
          <a:off x="2713734" y="1133989"/>
          <a:ext cx="303352" cy="387226"/>
        </a:xfrm>
        <a:prstGeom prst="rightArrow">
          <a:avLst>
            <a:gd name="adj1" fmla="val 60000"/>
            <a:gd name="adj2" fmla="val 50000"/>
          </a:avLst>
        </a:prstGeom>
        <a:gradFill rotWithShape="0">
          <a:gsLst>
            <a:gs pos="0">
              <a:schemeClr val="accent5">
                <a:shade val="90000"/>
                <a:hueOff val="205924"/>
                <a:satOff val="-8933"/>
                <a:lumOff val="24274"/>
                <a:alphaOff val="0"/>
                <a:tint val="100000"/>
                <a:shade val="100000"/>
                <a:satMod val="130000"/>
              </a:schemeClr>
            </a:gs>
            <a:gs pos="100000">
              <a:schemeClr val="accent5">
                <a:shade val="90000"/>
                <a:hueOff val="205924"/>
                <a:satOff val="-8933"/>
                <a:lumOff val="2427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736654" y="1250937"/>
        <a:ext cx="212346" cy="2323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00F8B-B741-084D-8FC4-5B72995C6083}">
      <dsp:nvSpPr>
        <dsp:cNvPr id="0" name=""/>
        <dsp:cNvSpPr/>
      </dsp:nvSpPr>
      <dsp:spPr>
        <a:xfrm>
          <a:off x="1411427" y="264159"/>
          <a:ext cx="3413760" cy="3413760"/>
        </a:xfrm>
        <a:prstGeom prst="pie">
          <a:avLst>
            <a:gd name="adj1" fmla="val 16200000"/>
            <a:gd name="adj2" fmla="val 1800000"/>
          </a:avLst>
        </a:prstGeom>
        <a:gradFill rotWithShape="0">
          <a:gsLst>
            <a:gs pos="0">
              <a:schemeClr val="accent5">
                <a:alpha val="90000"/>
                <a:hueOff val="0"/>
                <a:satOff val="0"/>
                <a:lumOff val="0"/>
                <a:alphaOff val="0"/>
                <a:tint val="100000"/>
                <a:shade val="100000"/>
                <a:satMod val="130000"/>
              </a:schemeClr>
            </a:gs>
            <a:gs pos="100000">
              <a:schemeClr val="accent5">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Design</a:t>
          </a:r>
          <a:endParaRPr lang="en-US" sz="3200" kern="1200" dirty="0"/>
        </a:p>
      </dsp:txBody>
      <dsp:txXfrm>
        <a:off x="3210560" y="987551"/>
        <a:ext cx="1219200" cy="1016000"/>
      </dsp:txXfrm>
    </dsp:sp>
    <dsp:sp modelId="{3B73AFBF-D897-3543-A68C-9DFA328541CB}">
      <dsp:nvSpPr>
        <dsp:cNvPr id="0" name=""/>
        <dsp:cNvSpPr/>
      </dsp:nvSpPr>
      <dsp:spPr>
        <a:xfrm>
          <a:off x="1341120" y="386079"/>
          <a:ext cx="3413760" cy="3413760"/>
        </a:xfrm>
        <a:prstGeom prst="pie">
          <a:avLst>
            <a:gd name="adj1" fmla="val 1800000"/>
            <a:gd name="adj2" fmla="val 9000000"/>
          </a:avLst>
        </a:prstGeom>
        <a:gradFill rotWithShape="0">
          <a:gsLst>
            <a:gs pos="0">
              <a:schemeClr val="accent5">
                <a:alpha val="90000"/>
                <a:hueOff val="0"/>
                <a:satOff val="0"/>
                <a:lumOff val="0"/>
                <a:alphaOff val="-20000"/>
                <a:tint val="100000"/>
                <a:shade val="100000"/>
                <a:satMod val="130000"/>
              </a:schemeClr>
            </a:gs>
            <a:gs pos="100000">
              <a:schemeClr val="accent5">
                <a:alpha val="90000"/>
                <a:hueOff val="0"/>
                <a:satOff val="0"/>
                <a:lumOff val="0"/>
                <a:alphaOff val="-2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Eng.</a:t>
          </a:r>
          <a:endParaRPr lang="en-US" sz="3200" kern="1200" dirty="0"/>
        </a:p>
      </dsp:txBody>
      <dsp:txXfrm>
        <a:off x="2153920" y="2600960"/>
        <a:ext cx="1828800" cy="894080"/>
      </dsp:txXfrm>
    </dsp:sp>
    <dsp:sp modelId="{24E7A60F-89CC-2343-A2DB-623A2951626B}">
      <dsp:nvSpPr>
        <dsp:cNvPr id="0" name=""/>
        <dsp:cNvSpPr/>
      </dsp:nvSpPr>
      <dsp:spPr>
        <a:xfrm>
          <a:off x="1270812" y="264159"/>
          <a:ext cx="3413760" cy="3413760"/>
        </a:xfrm>
        <a:prstGeom prst="pie">
          <a:avLst>
            <a:gd name="adj1" fmla="val 9000000"/>
            <a:gd name="adj2" fmla="val 16200000"/>
          </a:avLst>
        </a:prstGeom>
        <a:gradFill rotWithShape="0">
          <a:gsLst>
            <a:gs pos="0">
              <a:schemeClr val="accent5">
                <a:alpha val="90000"/>
                <a:hueOff val="0"/>
                <a:satOff val="0"/>
                <a:lumOff val="0"/>
                <a:alphaOff val="-40000"/>
                <a:tint val="100000"/>
                <a:shade val="100000"/>
                <a:satMod val="130000"/>
              </a:schemeClr>
            </a:gs>
            <a:gs pos="100000">
              <a:schemeClr val="accent5">
                <a:alpha val="90000"/>
                <a:hueOff val="0"/>
                <a:satOff val="0"/>
                <a:lumOff val="0"/>
                <a:alphaOff val="-4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P.M.</a:t>
          </a:r>
          <a:endParaRPr lang="en-US" sz="3200" kern="1200" dirty="0"/>
        </a:p>
      </dsp:txBody>
      <dsp:txXfrm>
        <a:off x="1666240" y="987551"/>
        <a:ext cx="1219200" cy="1016000"/>
      </dsp:txXfrm>
    </dsp:sp>
    <dsp:sp modelId="{0643784F-FB05-C34D-BF63-AEA83303D798}">
      <dsp:nvSpPr>
        <dsp:cNvPr id="0" name=""/>
        <dsp:cNvSpPr/>
      </dsp:nvSpPr>
      <dsp:spPr>
        <a:xfrm>
          <a:off x="1200380" y="52831"/>
          <a:ext cx="3836416" cy="3836416"/>
        </a:xfrm>
        <a:prstGeom prst="circularArrow">
          <a:avLst>
            <a:gd name="adj1" fmla="val 5085"/>
            <a:gd name="adj2" fmla="val 327528"/>
            <a:gd name="adj3" fmla="val 1472472"/>
            <a:gd name="adj4" fmla="val 16199432"/>
            <a:gd name="adj5" fmla="val 5932"/>
          </a:avLst>
        </a:prstGeom>
        <a:gradFill rotWithShape="0">
          <a:gsLst>
            <a:gs pos="0">
              <a:schemeClr val="accent5">
                <a:shade val="90000"/>
                <a:hueOff val="0"/>
                <a:satOff val="0"/>
                <a:lumOff val="0"/>
                <a:alphaOff val="0"/>
                <a:tint val="100000"/>
                <a:shade val="100000"/>
                <a:satMod val="130000"/>
              </a:schemeClr>
            </a:gs>
            <a:gs pos="100000">
              <a:schemeClr val="accent5">
                <a:shade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A19596A-593B-DA4B-92C4-DE4BB04B956B}">
      <dsp:nvSpPr>
        <dsp:cNvPr id="0" name=""/>
        <dsp:cNvSpPr/>
      </dsp:nvSpPr>
      <dsp:spPr>
        <a:xfrm>
          <a:off x="1129792" y="174536"/>
          <a:ext cx="3836416" cy="3836416"/>
        </a:xfrm>
        <a:prstGeom prst="circularArrow">
          <a:avLst>
            <a:gd name="adj1" fmla="val 5085"/>
            <a:gd name="adj2" fmla="val 327528"/>
            <a:gd name="adj3" fmla="val 8671970"/>
            <a:gd name="adj4" fmla="val 1800502"/>
            <a:gd name="adj5" fmla="val 5932"/>
          </a:avLst>
        </a:prstGeom>
        <a:gradFill rotWithShape="0">
          <a:gsLst>
            <a:gs pos="0">
              <a:schemeClr val="accent5">
                <a:shade val="90000"/>
                <a:hueOff val="126121"/>
                <a:satOff val="-5405"/>
                <a:lumOff val="17238"/>
                <a:alphaOff val="0"/>
                <a:tint val="100000"/>
                <a:shade val="100000"/>
                <a:satMod val="130000"/>
              </a:schemeClr>
            </a:gs>
            <a:gs pos="100000">
              <a:schemeClr val="accent5">
                <a:shade val="90000"/>
                <a:hueOff val="126121"/>
                <a:satOff val="-5405"/>
                <a:lumOff val="1723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432E3D1-5FB4-534C-8A2A-E4E3EDE4D965}">
      <dsp:nvSpPr>
        <dsp:cNvPr id="0" name=""/>
        <dsp:cNvSpPr/>
      </dsp:nvSpPr>
      <dsp:spPr>
        <a:xfrm>
          <a:off x="1059203" y="52831"/>
          <a:ext cx="3836416" cy="3836416"/>
        </a:xfrm>
        <a:prstGeom prst="circularArrow">
          <a:avLst>
            <a:gd name="adj1" fmla="val 5085"/>
            <a:gd name="adj2" fmla="val 327528"/>
            <a:gd name="adj3" fmla="val 15873039"/>
            <a:gd name="adj4" fmla="val 9000000"/>
            <a:gd name="adj5" fmla="val 5932"/>
          </a:avLst>
        </a:prstGeom>
        <a:gradFill rotWithShape="0">
          <a:gsLst>
            <a:gs pos="0">
              <a:schemeClr val="accent5">
                <a:shade val="90000"/>
                <a:hueOff val="252242"/>
                <a:satOff val="-10810"/>
                <a:lumOff val="34475"/>
                <a:alphaOff val="0"/>
                <a:tint val="100000"/>
                <a:shade val="100000"/>
                <a:satMod val="130000"/>
              </a:schemeClr>
            </a:gs>
            <a:gs pos="100000">
              <a:schemeClr val="accent5">
                <a:shade val="90000"/>
                <a:hueOff val="252242"/>
                <a:satOff val="-10810"/>
                <a:lumOff val="3447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7E79047-2751-4242-849A-E3A9E8FAB525}" type="datetimeFigureOut">
              <a:rPr lang="en-US"/>
              <a:pPr>
                <a:defRPr/>
              </a:pPr>
              <a:t>10/21/14</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4566F416-2A75-4768-AC2C-B306F5FF6B1C}" type="slidenum">
              <a:rPr lang="en-US"/>
              <a:pPr>
                <a:defRPr/>
              </a:pPr>
              <a:t>‹#›</a:t>
            </a:fld>
            <a:endParaRPr lang="en-US"/>
          </a:p>
        </p:txBody>
      </p:sp>
    </p:spTree>
    <p:extLst>
      <p:ext uri="{BB962C8B-B14F-4D97-AF65-F5344CB8AC3E}">
        <p14:creationId xmlns:p14="http://schemas.microsoft.com/office/powerpoint/2010/main" val="3787973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102752EA-05E6-42B1-A034-8853721EAFD0}" type="datetimeFigureOut">
              <a:rPr lang="en-US"/>
              <a:pPr>
                <a:defRPr/>
              </a:pPr>
              <a:t>10/21/14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848B5DF1-66D0-4473-9274-E37E078BB911}" type="slidenum">
              <a:rPr lang="en-US"/>
              <a:pPr>
                <a:defRPr/>
              </a:pPr>
              <a:t>‹#›</a:t>
            </a:fld>
            <a:endParaRPr lang="en-US"/>
          </a:p>
        </p:txBody>
      </p:sp>
    </p:spTree>
    <p:extLst>
      <p:ext uri="{BB962C8B-B14F-4D97-AF65-F5344CB8AC3E}">
        <p14:creationId xmlns:p14="http://schemas.microsoft.com/office/powerpoint/2010/main" val="4198730596"/>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8B5DF1-66D0-4473-9274-E37E078BB911}"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51ABBD0-4D16-4AD4-99BB-09C1C39036E2}" type="slidenum">
              <a:rPr lang="en-US">
                <a:solidFill>
                  <a:prstClr val="black"/>
                </a:solidFill>
              </a:rPr>
              <a:pPr/>
              <a:t>11</a:t>
            </a:fld>
            <a:endParaRPr lang="en-US">
              <a:solidFill>
                <a:prstClr val="black"/>
              </a:solidFill>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C84DA107-D871-42AD-8A47-26C38CFD8298}" type="slidenum">
              <a:rPr lang="en-US">
                <a:solidFill>
                  <a:prstClr val="black"/>
                </a:solidFill>
              </a:rPr>
              <a:pPr/>
              <a:t>12</a:t>
            </a:fld>
            <a:endParaRPr lang="en-US">
              <a:solidFill>
                <a:prstClr val="black"/>
              </a:solidFill>
            </a:endParaRPr>
          </a:p>
        </p:txBody>
      </p:sp>
      <p:sp>
        <p:nvSpPr>
          <p:cNvPr id="33795" name="Rectangle 2"/>
          <p:cNvSpPr>
            <a:spLocks noGrp="1" noRot="1" noChangeAspect="1" noChangeArrowheads="1" noTextEdit="1"/>
          </p:cNvSpPr>
          <p:nvPr>
            <p:ph type="sldImg"/>
          </p:nvPr>
        </p:nvSpPr>
        <p:spPr>
          <a:xfrm>
            <a:off x="1538818" y="515873"/>
            <a:ext cx="6072716" cy="2569809"/>
          </a:xfrm>
          <a:ln/>
        </p:spPr>
      </p:sp>
      <p:sp>
        <p:nvSpPr>
          <p:cNvPr id="33796" name="Rectangle 3"/>
          <p:cNvSpPr>
            <a:spLocks noGrp="1" noChangeArrowheads="1"/>
          </p:cNvSpPr>
          <p:nvPr>
            <p:ph type="body" idx="1"/>
          </p:nvPr>
        </p:nvSpPr>
        <p:spPr>
          <a:xfrm>
            <a:off x="1223434" y="3257640"/>
            <a:ext cx="6697133" cy="3084488"/>
          </a:xfrm>
          <a:noFill/>
          <a:ln/>
        </p:spPr>
        <p:txBody>
          <a:bodyPr lIns="91411" tIns="45704" rIns="91411" bIns="45704"/>
          <a:lstStyle/>
          <a:p>
            <a:pPr eaLnBrk="1" hangingPunct="1"/>
            <a:r>
              <a:rPr lang="en-US" smtClean="0"/>
              <a:t>The team: Diverse experience with network layer expertise.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Univ</a:t>
            </a:r>
            <a:r>
              <a:rPr lang="en-US" baseline="0" dirty="0" smtClean="0"/>
              <a:t> and gov’t labs cannot play in the lean startup region</a:t>
            </a:r>
            <a:endParaRPr lang="en-US" dirty="0"/>
          </a:p>
        </p:txBody>
      </p:sp>
      <p:sp>
        <p:nvSpPr>
          <p:cNvPr id="4" name="Slide Number Placeholder 3"/>
          <p:cNvSpPr>
            <a:spLocks noGrp="1"/>
          </p:cNvSpPr>
          <p:nvPr>
            <p:ph type="sldNum" sz="quarter" idx="10"/>
          </p:nvPr>
        </p:nvSpPr>
        <p:spPr/>
        <p:txBody>
          <a:bodyPr/>
          <a:lstStyle/>
          <a:p>
            <a:fld id="{C6F6276E-23C7-A341-88E7-0188541ABD05}"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3684506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noTextEdit="1"/>
          </p:cNvSpPr>
          <p:nvPr>
            <p:ph type="sldImg"/>
          </p:nvPr>
        </p:nvSpPr>
        <p:spPr bwMode="auto">
          <a:noFill/>
          <a:ln>
            <a:solidFill>
              <a:srgbClr val="000000"/>
            </a:solidFill>
            <a:miter lim="800000"/>
            <a:headEnd/>
            <a:tailEnd/>
          </a:ln>
        </p:spPr>
      </p:sp>
      <p:sp>
        <p:nvSpPr>
          <p:cNvPr id="10242"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215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98F64A4-2A54-4191-87F2-B99D4B77F4F4}" type="slidenum">
              <a:rPr lang="en-US" smtClean="0">
                <a:solidFill>
                  <a:prstClr val="black"/>
                </a:solidFill>
              </a:rPr>
              <a:pPr>
                <a:defRPr/>
              </a:pPr>
              <a:t>15</a:t>
            </a:fld>
            <a:endParaRPr lang="en-US" smtClean="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p:spPr>
      </p:sp>
      <p:sp>
        <p:nvSpPr>
          <p:cNvPr id="16386"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smtClean="0"/>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B6ABA09-ABCE-4AE8-B768-4B0FDE6A43EC}" type="slidenum">
              <a:rPr lang="en-US" smtClean="0">
                <a:solidFill>
                  <a:prstClr val="black"/>
                </a:solidFill>
              </a:rPr>
              <a:pPr>
                <a:defRPr/>
              </a:pPr>
              <a:t>16</a:t>
            </a:fld>
            <a:endParaRPr lang="en-US" smtClean="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17</a:t>
            </a:fld>
            <a:endParaRPr lang="en-US" smtClean="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18</a:t>
            </a:fld>
            <a:endParaRPr lang="en-US" smtClean="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19</a:t>
            </a:fld>
            <a:endParaRPr lang="en-US" smtClean="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r>
              <a:rPr lang="en-US" dirty="0" smtClean="0"/>
              <a:t>A hundred years ago the automotive industry looked a lot like the semiconductor industry does now with many players who all sought to differentiate themselves on technology. Over time only those that embraced operational effectiveness survived. This type of consolidation is already happening in the semiconductor industry. For Cypress to be one of the survivors it will need to wholeheartedly embrace Lean Principles.</a:t>
            </a:r>
          </a:p>
          <a:p>
            <a:endParaRPr lang="en-US" dirty="0" smtClean="0"/>
          </a:p>
          <a:p>
            <a:r>
              <a:rPr lang="en-US" dirty="0" smtClean="0"/>
              <a:t>The timeline describes how this happened and how the key lean concepts of Level, Flow, Pace and Pull came about. In the 1890’s each car was made by an individual worker, one car one worker and this took months. This created a problem for Henry ford because when someone left it was tough to bring a new worker up to the required skill level. So he cut the task of building a car in to small standardized pieces of work 2.2 minutes long with many workers per car. This enabled him to bring new workers up quickly and level out the work – as it turns out not only could he bring new workers on but they were more efficient, we call this </a:t>
            </a:r>
            <a:r>
              <a:rPr lang="en-US" dirty="0" err="1" smtClean="0"/>
              <a:t>levelling</a:t>
            </a:r>
            <a:r>
              <a:rPr lang="en-US" dirty="0" smtClean="0"/>
              <a:t>. Ford didn’t stop there he created a moving production line, where the unfinished product would move from one worker to another without stopping, the effect was that efficiency improved still further as non-value added tasks were naturally eliminated, we call this flow. These innovations formed the basis of Mass production and allowed Ford to become the largest company in the world. </a:t>
            </a:r>
          </a:p>
          <a:p>
            <a:endParaRPr lang="en-US" dirty="0" smtClean="0"/>
          </a:p>
          <a:p>
            <a:r>
              <a:rPr lang="en-US" dirty="0" smtClean="0"/>
              <a:t>Toyota took these ideas and went further. Based on their experience in war production where they needed many units and didn’t have enough resources they tied all the processes in the factory exactly to the rate needed by the customer, something we call pace. In this way they didn’t waste any capacity or any resources as only what was needed was built. Taking ideas from US retail they created internal supermarkets in their factory where parts could be efficiently supplied with minimal inventory. This enabled them to supply the products that the customer wanted while minimizing inventory. A concept we call pull. As you can see lean is an integrated set of principles and practices that has enabled Toyota to become the largest car company in the world. It is not something that has just been applied to manufacturing. From the beginning lean was applied to a wide variety of functions including design, manufacturing, finance. Since the 1990s lean has been applied to a wide variety of industries and including banking, healthcare and semiconductors.</a:t>
            </a: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20</a:t>
            </a:fld>
            <a:endParaRPr lang="en-US" smtClean="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21</a:t>
            </a:fld>
            <a:endParaRPr lang="en-US" smtClean="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a:defRPr/>
            </a:pPr>
            <a:fld id="{848B5DF1-66D0-4473-9274-E37E078BB911}"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22</a:t>
            </a:fld>
            <a:endParaRPr lang="en-US" smtClean="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23</a:t>
            </a:fld>
            <a:endParaRPr lang="en-US" smtClean="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24</a:t>
            </a:fld>
            <a:endParaRPr lang="en-US" smtClean="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25</a:t>
            </a:fld>
            <a:endParaRPr lang="en-US" smtClean="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p:spPr>
      </p:sp>
      <p:sp>
        <p:nvSpPr>
          <p:cNvPr id="16386"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smtClean="0"/>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B6ABA09-ABCE-4AE8-B768-4B0FDE6A43EC}" type="slidenum">
              <a:rPr lang="en-US" smtClean="0">
                <a:solidFill>
                  <a:prstClr val="black"/>
                </a:solidFill>
              </a:rPr>
              <a:pPr>
                <a:defRPr/>
              </a:pPr>
              <a:t>26</a:t>
            </a:fld>
            <a:endParaRPr lang="en-US" smtClean="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27</a:t>
            </a:fld>
            <a:endParaRPr lang="en-US" smtClean="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r>
              <a:rPr lang="en-US" dirty="0" smtClean="0"/>
              <a:t>A hundred years ago the automotive industry looked a lot like the semiconductor industry does now with many players who all sought to differentiate themselves on technology. Over time only those that embraced operational effectiveness survived. This type of consolidation is already happening in the semiconductor industry. For Cypress to be one of the survivors it will need to wholeheartedly embrace Lean Principles.</a:t>
            </a:r>
          </a:p>
          <a:p>
            <a:endParaRPr lang="en-US" dirty="0" smtClean="0"/>
          </a:p>
          <a:p>
            <a:r>
              <a:rPr lang="en-US" dirty="0" smtClean="0"/>
              <a:t>The timeline describes how this happened and how the key lean concepts of Level, Flow, Pace and Pull came about. In the 1890’s each car was made by an individual worker, one car one worker and this took months. This created a problem for Henry ford because when someone left it was tough to bring a new worker up to the required skill level. So he cut the task of building a car in to small standardized pieces of work 2.2 minutes long with many workers per car. This enabled him to bring new workers up quickly and level out the work – as it turns out not only could he bring new workers on but they were more efficient, we call this </a:t>
            </a:r>
            <a:r>
              <a:rPr lang="en-US" dirty="0" err="1" smtClean="0"/>
              <a:t>levelling</a:t>
            </a:r>
            <a:r>
              <a:rPr lang="en-US" dirty="0" smtClean="0"/>
              <a:t>. Ford didn’t stop there he created a moving production line, where the unfinished product would move from one worker to another without stopping, the effect was that efficiency improved still further as non-value added tasks were naturally eliminated, we call this flow. These innovations formed the basis of Mass production and allowed Ford to become the largest company in the world. </a:t>
            </a:r>
          </a:p>
          <a:p>
            <a:endParaRPr lang="en-US" dirty="0" smtClean="0"/>
          </a:p>
          <a:p>
            <a:r>
              <a:rPr lang="en-US" dirty="0" smtClean="0"/>
              <a:t>Toyota took these ideas and went further. Based on their experience in war production where they needed many units and didn’t have enough resources they tied all the processes in the factory exactly to the rate needed by the customer, something we call pace. In this way they didn’t waste any capacity or any resources as only what was needed was built. Taking ideas from US retail they created internal supermarkets in their factory where parts could be efficiently supplied with minimal inventory. This enabled them to supply the products that the customer wanted while minimizing inventory. A concept we call pull. As you can see lean is an integrated set of principles and practices that has enabled Toyota to become the largest car company in the world. It is not something that has just been applied to manufacturing. From the beginning lean was applied to a wide variety of functions including design, manufacturing, finance. Since the 1990s lean has been applied to a wide variety of industries and including banking, healthcare and semiconductors.</a:t>
            </a: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28</a:t>
            </a:fld>
            <a:endParaRPr lang="en-US" smtClean="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29</a:t>
            </a:fld>
            <a:endParaRPr lang="en-US" smtClean="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r>
              <a:rPr lang="en-US" dirty="0" smtClean="0"/>
              <a:t>A hundred years ago the automotive industry looked a lot like the semiconductor industry does now with many players who all sought to differentiate themselves on technology. Over time only those that embraced operational effectiveness survived. This type of consolidation is already happening in the semiconductor industry. For Cypress to be one of the survivors it will need to wholeheartedly embrace Lean Principles.</a:t>
            </a:r>
          </a:p>
          <a:p>
            <a:endParaRPr lang="en-US" dirty="0" smtClean="0"/>
          </a:p>
          <a:p>
            <a:r>
              <a:rPr lang="en-US" dirty="0" smtClean="0"/>
              <a:t>The timeline describes how this happened and how the key lean concepts of Level, Flow, Pace and Pull came about. In the 1890’s each car was made by an individual worker, one car one worker and this took months. This created a problem for Henry ford because when someone left it was tough to bring a new worker up to the required skill level. So he cut the task of building a car in to small standardized pieces of work 2.2 minutes long with many workers per car. This enabled him to bring new workers up quickly and level out the work – as it turns out not only could he bring new workers on but they were more efficient, we call this </a:t>
            </a:r>
            <a:r>
              <a:rPr lang="en-US" dirty="0" err="1" smtClean="0"/>
              <a:t>levelling</a:t>
            </a:r>
            <a:r>
              <a:rPr lang="en-US" dirty="0" smtClean="0"/>
              <a:t>. Ford didn’t stop there he created a moving production line, where the unfinished product would move from one worker to another without stopping, the effect was that efficiency improved still further as non-value added tasks were naturally eliminated, we call this flow. These innovations formed the basis of Mass production and allowed Ford to become the largest company in the world. </a:t>
            </a:r>
          </a:p>
          <a:p>
            <a:endParaRPr lang="en-US" dirty="0" smtClean="0"/>
          </a:p>
          <a:p>
            <a:r>
              <a:rPr lang="en-US" dirty="0" smtClean="0"/>
              <a:t>Toyota took these ideas and went further. Based on their experience in war production where they needed many units and didn’t have enough resources they tied all the processes in the factory exactly to the rate needed by the customer, something we call pace. In this way they didn’t waste any capacity or any resources as only what was needed was built. Taking ideas from US retail they created internal supermarkets in their factory where parts could be efficiently supplied with minimal inventory. This enabled them to supply the products that the customer wanted while minimizing inventory. A concept we call pull. As you can see lean is an integrated set of principles and practices that has enabled Toyota to become the largest car company in the world. It is not something that has just been applied to manufacturing. From the beginning lean was applied to a wide variety of functions including design, manufacturing, finance. Since the 1990s lean has been applied to a wide variety of industries and including banking, healthcare and semiconductors.</a:t>
            </a: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30</a:t>
            </a:fld>
            <a:endParaRPr lang="en-US" smtClean="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31</a:t>
            </a:fld>
            <a:endParaRPr lang="en-US" smtClean="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2857500" y="514350"/>
            <a:ext cx="3429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914401" y="3257550"/>
            <a:ext cx="7315199" cy="3086100"/>
          </a:xfrm>
          <a:prstGeom prst="rect">
            <a:avLst/>
          </a:prstGeom>
        </p:spPr>
        <p:txBody>
          <a:bodyPr lIns="91425" tIns="91425" rIns="91425" bIns="91425" anchor="t" anchorCtr="0">
            <a:noAutofit/>
          </a:bodyPr>
          <a:lstStyle/>
          <a:p>
            <a:pPr lvl="0" rtl="0">
              <a:buNone/>
            </a:pPr>
            <a:r>
              <a:rPr lang="en-US" dirty="0" smtClean="0">
                <a:solidFill>
                  <a:srgbClr val="FF0000"/>
                </a:solidFill>
              </a:rPr>
              <a:t>Change title</a:t>
            </a:r>
            <a:r>
              <a:rPr lang="en-US" baseline="0" dirty="0" smtClean="0">
                <a:solidFill>
                  <a:srgbClr val="FF0000"/>
                </a:solidFill>
              </a:rPr>
              <a:t> to </a:t>
            </a:r>
            <a:r>
              <a:rPr lang="en-US" dirty="0" smtClean="0">
                <a:solidFill>
                  <a:srgbClr val="FF0000"/>
                </a:solidFill>
              </a:rPr>
              <a:t>Business Model</a:t>
            </a:r>
          </a:p>
          <a:p>
            <a:pPr lvl="0" rtl="0">
              <a:buNone/>
            </a:pPr>
            <a:r>
              <a:rPr lang="en-US" dirty="0" smtClean="0">
                <a:solidFill>
                  <a:srgbClr val="FF0000"/>
                </a:solidFill>
              </a:rPr>
              <a:t>Product</a:t>
            </a:r>
            <a:r>
              <a:rPr lang="en-US" baseline="0" dirty="0" smtClean="0">
                <a:solidFill>
                  <a:srgbClr val="FF0000"/>
                </a:solidFill>
              </a:rPr>
              <a:t> and cash flow</a:t>
            </a:r>
            <a:endParaRPr lang="en-US" dirty="0" smtClean="0">
              <a:solidFill>
                <a:srgbClr val="FF0000"/>
              </a:solidFill>
            </a:endParaRPr>
          </a:p>
          <a:p>
            <a:pPr lvl="0" rtl="0">
              <a:buNone/>
            </a:pPr>
            <a:endParaRPr lang="en-US" dirty="0" smtClean="0">
              <a:solidFill>
                <a:srgbClr val="FF0000"/>
              </a:solidFill>
            </a:endParaRPr>
          </a:p>
          <a:p>
            <a:pPr lvl="0" rtl="0">
              <a:buNone/>
            </a:pPr>
            <a:r>
              <a:rPr lang="en" dirty="0" smtClean="0">
                <a:solidFill>
                  <a:srgbClr val="FF0000"/>
                </a:solidFill>
              </a:rPr>
              <a:t>reverse arrows showing money flow:</a:t>
            </a:r>
          </a:p>
          <a:p>
            <a:pPr lvl="0" rtl="0">
              <a:buNone/>
            </a:pPr>
            <a:r>
              <a:rPr lang="en" dirty="0" smtClean="0">
                <a:solidFill>
                  <a:srgbClr val="FF0000"/>
                </a:solidFill>
              </a:rPr>
              <a:t>add truck </a:t>
            </a:r>
          </a:p>
          <a:p>
            <a:pPr>
              <a:buNone/>
            </a:pPr>
            <a:r>
              <a:rPr lang="en" dirty="0" smtClean="0">
                <a:solidFill>
                  <a:srgbClr val="FF0000"/>
                </a:solidFill>
              </a:rPr>
              <a:t>ok redo the visual of toilet</a:t>
            </a:r>
            <a:endParaRPr lang="en-US" dirty="0" smtClean="0">
              <a:solidFill>
                <a:srgbClr val="FF0000"/>
              </a:solidFill>
            </a:endParaRPr>
          </a:p>
          <a:p>
            <a:pPr>
              <a:buNone/>
            </a:pPr>
            <a:endParaRPr lang="en" dirty="0">
              <a:solidFill>
                <a:srgbClr val="FF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defTabSz="912750">
              <a:defRPr/>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81C69E6-DADC-4115-BF8B-99FBB45166F5}" type="slidenum">
              <a:rPr lang="en-US" smtClean="0">
                <a:solidFill>
                  <a:prstClr val="black"/>
                </a:solidFill>
              </a:rPr>
              <a:pPr>
                <a:defRPr/>
              </a:pPr>
              <a:t>32</a:t>
            </a:fld>
            <a:endParaRPr lang="en-US" smtClean="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254937-1175-46BF-83E2-5F38192F2AC5}" type="slidenum">
              <a:rPr lang="en-US" smtClean="0">
                <a:solidFill>
                  <a:prstClr val="black"/>
                </a:solidFill>
              </a:rPr>
              <a:pPr/>
              <a:t>34</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254937-1175-46BF-83E2-5F38192F2AC5}" type="slidenum">
              <a:rPr lang="en-US" smtClean="0">
                <a:solidFill>
                  <a:prstClr val="black"/>
                </a:solidFill>
              </a:rPr>
              <a:pPr/>
              <a:t>36</a:t>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254937-1175-46BF-83E2-5F38192F2AC5}" type="slidenum">
              <a:rPr lang="en-US" smtClean="0">
                <a:solidFill>
                  <a:prstClr val="black"/>
                </a:solidFill>
              </a:rPr>
              <a:pPr/>
              <a:t>37</a:t>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254937-1175-46BF-83E2-5F38192F2AC5}" type="slidenum">
              <a:rPr lang="en-US" smtClean="0">
                <a:solidFill>
                  <a:prstClr val="black"/>
                </a:solidFill>
              </a:rPr>
              <a:pPr/>
              <a:t>38</a:t>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254937-1175-46BF-83E2-5F38192F2AC5}" type="slidenum">
              <a:rPr lang="en-US" smtClean="0">
                <a:solidFill>
                  <a:prstClr val="black"/>
                </a:solidFill>
              </a:rPr>
              <a:pPr/>
              <a:t>39</a:t>
            </a:fld>
            <a:endParaRPr 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254937-1175-46BF-83E2-5F38192F2AC5}" type="slidenum">
              <a:rPr lang="en-US" smtClean="0">
                <a:solidFill>
                  <a:prstClr val="black"/>
                </a:solidFill>
              </a:rPr>
              <a:pPr/>
              <a:t>40</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254937-1175-46BF-83E2-5F38192F2AC5}" type="slidenum">
              <a:rPr lang="en-US" smtClean="0">
                <a:solidFill>
                  <a:prstClr val="black"/>
                </a:solidFill>
              </a:rPr>
              <a:pPr/>
              <a:t>41</a:t>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254937-1175-46BF-83E2-5F38192F2AC5}" type="slidenum">
              <a:rPr lang="en-US" smtClean="0">
                <a:solidFill>
                  <a:prstClr val="black"/>
                </a:solidFill>
              </a:rPr>
              <a:pPr/>
              <a:t>42</a:t>
            </a:fld>
            <a:endParaRPr 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A9BBCBF3-AB74-44B3-92D3-07A716247279}" type="slidenum">
              <a:rPr lang="en-US">
                <a:solidFill>
                  <a:prstClr val="black"/>
                </a:solidFill>
              </a:rPr>
              <a:pPr/>
              <a:t>43</a:t>
            </a:fld>
            <a:endParaRPr lang="en-US">
              <a:solidFill>
                <a:prstClr val="black"/>
              </a:solidFill>
            </a:endParaRPr>
          </a:p>
        </p:txBody>
      </p:sp>
      <p:sp>
        <p:nvSpPr>
          <p:cNvPr id="7" name="Rectangle 7"/>
          <p:cNvSpPr txBox="1">
            <a:spLocks noGrp="1" noChangeArrowheads="1"/>
          </p:cNvSpPr>
          <p:nvPr/>
        </p:nvSpPr>
        <p:spPr>
          <a:xfrm>
            <a:off x="5179484" y="6513910"/>
            <a:ext cx="3962400" cy="342900"/>
          </a:xfrm>
          <a:prstGeom prst="rect">
            <a:avLst/>
          </a:prstGeom>
          <a:noFill/>
        </p:spPr>
        <p:txBody>
          <a:bodyPr anchor="b"/>
          <a:lstStyle/>
          <a:p>
            <a:pPr algn="r" defTabSz="914400" eaLnBrk="0" fontAlgn="auto" hangingPunct="0">
              <a:spcBef>
                <a:spcPts val="0"/>
              </a:spcBef>
              <a:spcAft>
                <a:spcPts val="0"/>
              </a:spcAft>
              <a:defRPr/>
            </a:pPr>
            <a:fld id="{45B407FF-4412-4765-906C-F44E0F6E1B87}" type="slidenum">
              <a:rPr kumimoji="1" lang="en-US" sz="1200">
                <a:solidFill>
                  <a:prstClr val="black"/>
                </a:solidFill>
                <a:latin typeface="Calibri"/>
                <a:cs typeface="+mn-cs"/>
              </a:rPr>
              <a:pPr algn="r" defTabSz="914400" eaLnBrk="0" fontAlgn="auto" hangingPunct="0">
                <a:spcBef>
                  <a:spcPts val="0"/>
                </a:spcBef>
                <a:spcAft>
                  <a:spcPts val="0"/>
                </a:spcAft>
                <a:defRPr/>
              </a:pPr>
              <a:t>43</a:t>
            </a:fld>
            <a:endParaRPr kumimoji="1" lang="en-US" sz="1200">
              <a:solidFill>
                <a:prstClr val="black"/>
              </a:solidFill>
              <a:latin typeface="Calibri"/>
              <a:cs typeface="+mn-cs"/>
            </a:endParaRPr>
          </a:p>
        </p:txBody>
      </p:sp>
      <p:sp>
        <p:nvSpPr>
          <p:cNvPr id="6147" name="Rectangle 2"/>
          <p:cNvSpPr>
            <a:spLocks noGrp="1" noRot="1" noChangeAspect="1" noTextEdit="1"/>
          </p:cNvSpPr>
          <p:nvPr>
            <p:ph type="sldImg"/>
          </p:nvPr>
        </p:nvSpPr>
        <p:spPr>
          <a:ln/>
        </p:spPr>
      </p:sp>
      <p:sp>
        <p:nvSpPr>
          <p:cNvPr id="6148" name="Rectangle 3"/>
          <p:cNvSpPr>
            <a:spLocks noGrp="1"/>
          </p:cNvSpPr>
          <p:nvPr>
            <p:ph type="body" idx="1"/>
          </p:nvPr>
        </p:nvSpPr>
        <p:spPr>
          <a:ln>
            <a:solidFill>
              <a:srgbClr val="000000"/>
            </a:solidFill>
          </a:ln>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nvSpPr>
        <p:spPr>
          <a:xfrm>
            <a:off x="5179484" y="6513910"/>
            <a:ext cx="3962400" cy="342900"/>
          </a:xfrm>
          <a:prstGeom prst="rect">
            <a:avLst/>
          </a:prstGeom>
          <a:noFill/>
        </p:spPr>
        <p:txBody>
          <a:bodyPr anchor="b"/>
          <a:lstStyle/>
          <a:p>
            <a:pPr algn="r" fontAlgn="auto">
              <a:spcBef>
                <a:spcPts val="0"/>
              </a:spcBef>
              <a:spcAft>
                <a:spcPts val="0"/>
              </a:spcAft>
              <a:defRPr/>
            </a:pPr>
            <a:fld id="{45B407FF-4412-4765-906C-F44E0F6E1B87}" type="slidenum">
              <a:rPr lang="en-US" sz="1200">
                <a:latin typeface="+mn-lt"/>
              </a:rPr>
              <a:pPr algn="r" fontAlgn="auto">
                <a:spcBef>
                  <a:spcPts val="0"/>
                </a:spcBef>
                <a:spcAft>
                  <a:spcPts val="0"/>
                </a:spcAft>
                <a:defRPr/>
              </a:pPr>
              <a:t>4</a:t>
            </a:fld>
            <a:endParaRPr lang="en-US" sz="1200">
              <a:latin typeface="+mn-lt"/>
            </a:endParaRPr>
          </a:p>
        </p:txBody>
      </p:sp>
      <p:sp>
        <p:nvSpPr>
          <p:cNvPr id="6147" name="Rectangle 2"/>
          <p:cNvSpPr>
            <a:spLocks noGrp="1" noRot="1" noChangeAspect="1" noTextEdit="1"/>
          </p:cNvSpPr>
          <p:nvPr>
            <p:ph type="sldImg"/>
          </p:nvPr>
        </p:nvSpPr>
        <p:spPr>
          <a:ln/>
        </p:spPr>
      </p:sp>
      <p:sp>
        <p:nvSpPr>
          <p:cNvPr id="6148" name="Rectangle 3"/>
          <p:cNvSpPr>
            <a:spLocks noGrp="1"/>
          </p:cNvSpPr>
          <p:nvPr>
            <p:ph type="body" idx="1"/>
          </p:nvPr>
        </p:nvSpPr>
        <p:spPr>
          <a:ln>
            <a:solidFill>
              <a:srgbClr val="000000"/>
            </a:solidFill>
          </a:ln>
        </p:spPr>
        <p:txBody>
          <a:bodyPr/>
          <a:lstStyle/>
          <a:p>
            <a:endParaRPr lang="en-US" dirty="0"/>
          </a:p>
        </p:txBody>
      </p:sp>
      <p:sp>
        <p:nvSpPr>
          <p:cNvPr id="6" name="Slide Number Placeholder 5"/>
          <p:cNvSpPr>
            <a:spLocks noGrp="1"/>
          </p:cNvSpPr>
          <p:nvPr>
            <p:ph type="sldNum" sz="quarter" idx="10"/>
          </p:nvPr>
        </p:nvSpPr>
        <p:spPr/>
        <p:txBody>
          <a:bodyPr/>
          <a:lstStyle/>
          <a:p>
            <a:pPr>
              <a:defRPr/>
            </a:pPr>
            <a:fld id="{848B5DF1-66D0-4473-9274-E37E078BB911}"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A9BBCBF3-AB74-44B3-92D3-07A716247279}" type="slidenum">
              <a:rPr lang="en-US">
                <a:solidFill>
                  <a:prstClr val="black"/>
                </a:solidFill>
              </a:rPr>
              <a:pPr/>
              <a:t>44</a:t>
            </a:fld>
            <a:endParaRPr lang="en-US">
              <a:solidFill>
                <a:prstClr val="black"/>
              </a:solidFill>
            </a:endParaRPr>
          </a:p>
        </p:txBody>
      </p:sp>
      <p:sp>
        <p:nvSpPr>
          <p:cNvPr id="7" name="Rectangle 7"/>
          <p:cNvSpPr txBox="1">
            <a:spLocks noGrp="1" noChangeArrowheads="1"/>
          </p:cNvSpPr>
          <p:nvPr/>
        </p:nvSpPr>
        <p:spPr>
          <a:xfrm>
            <a:off x="5179484" y="6513910"/>
            <a:ext cx="3962400" cy="342900"/>
          </a:xfrm>
          <a:prstGeom prst="rect">
            <a:avLst/>
          </a:prstGeom>
          <a:noFill/>
        </p:spPr>
        <p:txBody>
          <a:bodyPr anchor="b"/>
          <a:lstStyle/>
          <a:p>
            <a:pPr algn="r" defTabSz="914400" eaLnBrk="0" fontAlgn="auto" hangingPunct="0">
              <a:spcBef>
                <a:spcPts val="0"/>
              </a:spcBef>
              <a:spcAft>
                <a:spcPts val="0"/>
              </a:spcAft>
              <a:defRPr/>
            </a:pPr>
            <a:fld id="{45B407FF-4412-4765-906C-F44E0F6E1B87}" type="slidenum">
              <a:rPr kumimoji="1" lang="en-US" sz="1200">
                <a:solidFill>
                  <a:prstClr val="black"/>
                </a:solidFill>
                <a:latin typeface="Calibri"/>
                <a:cs typeface="+mn-cs"/>
              </a:rPr>
              <a:pPr algn="r" defTabSz="914400" eaLnBrk="0" fontAlgn="auto" hangingPunct="0">
                <a:spcBef>
                  <a:spcPts val="0"/>
                </a:spcBef>
                <a:spcAft>
                  <a:spcPts val="0"/>
                </a:spcAft>
                <a:defRPr/>
              </a:pPr>
              <a:t>44</a:t>
            </a:fld>
            <a:endParaRPr kumimoji="1" lang="en-US" sz="1200">
              <a:solidFill>
                <a:prstClr val="black"/>
              </a:solidFill>
              <a:latin typeface="Calibri"/>
              <a:cs typeface="+mn-cs"/>
            </a:endParaRPr>
          </a:p>
        </p:txBody>
      </p:sp>
      <p:sp>
        <p:nvSpPr>
          <p:cNvPr id="6147" name="Rectangle 2"/>
          <p:cNvSpPr>
            <a:spLocks noGrp="1" noRot="1" noChangeAspect="1" noTextEdit="1"/>
          </p:cNvSpPr>
          <p:nvPr>
            <p:ph type="sldImg"/>
          </p:nvPr>
        </p:nvSpPr>
        <p:spPr>
          <a:ln/>
        </p:spPr>
      </p:sp>
      <p:sp>
        <p:nvSpPr>
          <p:cNvPr id="6148" name="Rectangle 3"/>
          <p:cNvSpPr>
            <a:spLocks noGrp="1"/>
          </p:cNvSpPr>
          <p:nvPr>
            <p:ph type="body" idx="1"/>
          </p:nvPr>
        </p:nvSpPr>
        <p:spPr>
          <a:ln>
            <a:solidFill>
              <a:srgbClr val="000000"/>
            </a:solidFill>
          </a:ln>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E0256F15-66CD-4E32-A61F-33C949A21905}" type="slidenum">
              <a:rPr lang="en-US">
                <a:solidFill>
                  <a:prstClr val="black"/>
                </a:solidFill>
              </a:rPr>
              <a:pPr/>
              <a:t>45</a:t>
            </a:fld>
            <a:endParaRPr lang="en-US">
              <a:solidFill>
                <a:prstClr val="black"/>
              </a:solidFill>
            </a:endParaRPr>
          </a:p>
        </p:txBody>
      </p:sp>
      <p:sp>
        <p:nvSpPr>
          <p:cNvPr id="55299" name="Rectangle 2"/>
          <p:cNvSpPr>
            <a:spLocks noGrp="1" noRot="1" noChangeAspect="1" noChangeArrowheads="1" noTextEdit="1"/>
          </p:cNvSpPr>
          <p:nvPr>
            <p:ph type="sldImg"/>
          </p:nvPr>
        </p:nvSpPr>
        <p:spPr>
          <a:xfrm>
            <a:off x="1538818" y="515873"/>
            <a:ext cx="6072716" cy="2569809"/>
          </a:xfrm>
          <a:ln/>
        </p:spPr>
      </p:sp>
      <p:sp>
        <p:nvSpPr>
          <p:cNvPr id="55300" name="Rectangle 3"/>
          <p:cNvSpPr>
            <a:spLocks noGrp="1" noChangeArrowheads="1"/>
          </p:cNvSpPr>
          <p:nvPr>
            <p:ph type="body" idx="1"/>
          </p:nvPr>
        </p:nvSpPr>
        <p:spPr>
          <a:xfrm>
            <a:off x="1223434" y="3257640"/>
            <a:ext cx="6697133" cy="3084488"/>
          </a:xfrm>
          <a:noFill/>
          <a:ln/>
        </p:spPr>
        <p:txBody>
          <a:bodyPr lIns="91411" tIns="45704" rIns="91411" bIns="45704"/>
          <a:lstStyle/>
          <a:p>
            <a:pPr eaLnBrk="1" hangingPunct="1"/>
            <a:r>
              <a:rPr lang="en-US" smtClean="0"/>
              <a:t>The team: Diverse experience with network layer expertise.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2AAF8FD-0A0A-6C46-B7DB-68791FE84B8F}" type="slidenum">
              <a:rPr lang="en-US">
                <a:solidFill>
                  <a:prstClr val="black"/>
                </a:solidFill>
              </a:rPr>
              <a:pPr/>
              <a:t>78</a:t>
            </a:fld>
            <a:endParaRPr lang="en-US">
              <a:solidFill>
                <a:prstClr val="black"/>
              </a:solidFill>
            </a:endParaRPr>
          </a:p>
        </p:txBody>
      </p:sp>
      <p:sp>
        <p:nvSpPr>
          <p:cNvPr id="43009"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3010"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B7BF566-8DDA-9142-AF44-C96A0F3FE71A}" type="slidenum">
              <a:rPr lang="en-US">
                <a:solidFill>
                  <a:prstClr val="black"/>
                </a:solidFill>
              </a:rPr>
              <a:pPr/>
              <a:t>79</a:t>
            </a:fld>
            <a:endParaRPr lang="en-US">
              <a:solidFill>
                <a:prstClr val="black"/>
              </a:solidFill>
            </a:endParaRPr>
          </a:p>
        </p:txBody>
      </p:sp>
      <p:sp>
        <p:nvSpPr>
          <p:cNvPr id="44033"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4034"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64369B4-9546-B74F-838F-399CE2038CA5}" type="slidenum">
              <a:rPr lang="en-US">
                <a:solidFill>
                  <a:prstClr val="black"/>
                </a:solidFill>
              </a:rPr>
              <a:pPr/>
              <a:t>80</a:t>
            </a:fld>
            <a:endParaRPr lang="en-US">
              <a:solidFill>
                <a:prstClr val="black"/>
              </a:solidFill>
            </a:endParaRPr>
          </a:p>
        </p:txBody>
      </p:sp>
      <p:sp>
        <p:nvSpPr>
          <p:cNvPr id="45057"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5058"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B5216C3-C61E-2942-88EA-09871DFE302C}" type="slidenum">
              <a:rPr lang="en-US">
                <a:solidFill>
                  <a:prstClr val="black"/>
                </a:solidFill>
              </a:rPr>
              <a:pPr/>
              <a:t>81</a:t>
            </a:fld>
            <a:endParaRPr lang="en-US">
              <a:solidFill>
                <a:prstClr val="black"/>
              </a:solidFill>
            </a:endParaRPr>
          </a:p>
        </p:txBody>
      </p:sp>
      <p:sp>
        <p:nvSpPr>
          <p:cNvPr id="46081" name="Text Box 1"/>
          <p:cNvSpPr txBox="1">
            <a:spLocks noGrp="1" noRot="1" noChangeAspect="1" noChangeArrowheads="1"/>
          </p:cNvSpPr>
          <p:nvPr>
            <p:ph type="sldImg"/>
          </p:nvPr>
        </p:nvSpPr>
        <p:spPr bwMode="auto">
          <a:xfrm>
            <a:off x="1532467" y="520649"/>
            <a:ext cx="6079067" cy="257219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BF7DEDB-9450-E040-A213-ADDF0D8B5DE7}" type="slidenum">
              <a:rPr lang="en-US">
                <a:solidFill>
                  <a:prstClr val="black"/>
                </a:solidFill>
              </a:rPr>
              <a:pPr/>
              <a:t>82</a:t>
            </a:fld>
            <a:endParaRPr lang="en-US">
              <a:solidFill>
                <a:prstClr val="black"/>
              </a:solidFill>
            </a:endParaRPr>
          </a:p>
        </p:txBody>
      </p:sp>
      <p:sp>
        <p:nvSpPr>
          <p:cNvPr id="47105"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7106"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Words with Friends Exists; scrabble</a:t>
            </a:r>
            <a:r>
              <a:rPr lang="en-US" baseline="0" dirty="0" smtClean="0"/>
              <a:t> on your phone</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4335913-6D2A-9A4B-B747-9DB50592DD50}" type="slidenum">
              <a:rPr lang="en-US">
                <a:solidFill>
                  <a:prstClr val="black"/>
                </a:solidFill>
              </a:rPr>
              <a:pPr/>
              <a:t>83</a:t>
            </a:fld>
            <a:endParaRPr lang="en-US">
              <a:solidFill>
                <a:prstClr val="black"/>
              </a:solidFill>
            </a:endParaRPr>
          </a:p>
        </p:txBody>
      </p:sp>
      <p:sp>
        <p:nvSpPr>
          <p:cNvPr id="48129"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8130"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Fast staff adjustments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8E6A5F2-CFFB-BD4A-974C-71475509268E}" type="slidenum">
              <a:rPr lang="en-US">
                <a:solidFill>
                  <a:prstClr val="black"/>
                </a:solidFill>
              </a:rPr>
              <a:pPr/>
              <a:t>84</a:t>
            </a:fld>
            <a:endParaRPr lang="en-US">
              <a:solidFill>
                <a:prstClr val="black"/>
              </a:solidFill>
            </a:endParaRPr>
          </a:p>
        </p:txBody>
      </p:sp>
      <p:sp>
        <p:nvSpPr>
          <p:cNvPr id="49153"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4"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8B9B41A-42B3-0444-9EC8-398DBD5CBAE2}" type="slidenum">
              <a:rPr lang="en-US">
                <a:solidFill>
                  <a:prstClr val="black"/>
                </a:solidFill>
              </a:rPr>
              <a:pPr/>
              <a:t>85</a:t>
            </a:fld>
            <a:endParaRPr lang="en-US">
              <a:solidFill>
                <a:prstClr val="black"/>
              </a:solidFill>
            </a:endParaRPr>
          </a:p>
        </p:txBody>
      </p:sp>
      <p:sp>
        <p:nvSpPr>
          <p:cNvPr id="50177" name="Text Box 1"/>
          <p:cNvSpPr txBox="1">
            <a:spLocks noGrp="1" noRot="1" noChangeAspect="1" noChangeArrowheads="1"/>
          </p:cNvSpPr>
          <p:nvPr>
            <p:ph type="sldImg"/>
          </p:nvPr>
        </p:nvSpPr>
        <p:spPr bwMode="auto">
          <a:xfrm>
            <a:off x="1532467" y="520649"/>
            <a:ext cx="6079067" cy="257219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Sizing to place things on screen/game board here,</a:t>
            </a:r>
            <a:r>
              <a:rPr lang="en-US" baseline="0" dirty="0" smtClean="0"/>
              <a:t> not much space; </a:t>
            </a:r>
            <a:r>
              <a:rPr lang="en-US" baseline="0" dirty="0" err="1" smtClean="0"/>
              <a:t>scallng</a:t>
            </a:r>
            <a:r>
              <a:rPr lang="en-US" baseline="0" dirty="0" smtClean="0"/>
              <a:t> original is important to mod later</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de-DE" smtClean="0"/>
              <a:t>Prof. Dr. Max Mustermann | </a:t>
            </a:r>
            <a:br>
              <a:rPr lang="de-DE" smtClean="0"/>
            </a:br>
            <a:r>
              <a:rPr lang="de-DE" smtClean="0"/>
              <a:t>Name of Faculty</a:t>
            </a:r>
            <a:endParaRPr lang="de-DE"/>
          </a:p>
        </p:txBody>
      </p:sp>
      <p:sp>
        <p:nvSpPr>
          <p:cNvPr id="5" name="Slide Number Placeholder 4"/>
          <p:cNvSpPr>
            <a:spLocks noGrp="1"/>
          </p:cNvSpPr>
          <p:nvPr>
            <p:ph type="sldNum" sz="quarter" idx="11"/>
          </p:nvPr>
        </p:nvSpPr>
        <p:spPr/>
        <p:txBody>
          <a:bodyPr/>
          <a:lstStyle/>
          <a:p>
            <a:pPr>
              <a:defRPr/>
            </a:pPr>
            <a:fld id="{32BDCDAC-DE62-4AD3-97B8-72AB65504827}" type="slidenum">
              <a:rPr lang="de-DE" smtClean="0"/>
              <a:pPr>
                <a:defRPr/>
              </a:pPr>
              <a:t>5</a:t>
            </a:fld>
            <a:endParaRPr lang="de-D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DE27C5B-A1C6-7540-8BC3-EB1C10B6E052}" type="slidenum">
              <a:rPr lang="en-US">
                <a:solidFill>
                  <a:prstClr val="black"/>
                </a:solidFill>
              </a:rPr>
              <a:pPr/>
              <a:t>86</a:t>
            </a:fld>
            <a:endParaRPr lang="en-US">
              <a:solidFill>
                <a:prstClr val="black"/>
              </a:solidFill>
            </a:endParaRPr>
          </a:p>
        </p:txBody>
      </p:sp>
      <p:sp>
        <p:nvSpPr>
          <p:cNvPr id="51201"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1202"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AAB00D4-57FC-3040-98DF-FD5879B628BA}" type="slidenum">
              <a:rPr lang="en-US">
                <a:solidFill>
                  <a:prstClr val="black"/>
                </a:solidFill>
              </a:rPr>
              <a:pPr/>
              <a:t>87</a:t>
            </a:fld>
            <a:endParaRPr lang="en-US">
              <a:solidFill>
                <a:prstClr val="black"/>
              </a:solidFill>
            </a:endParaRPr>
          </a:p>
        </p:txBody>
      </p:sp>
      <p:sp>
        <p:nvSpPr>
          <p:cNvPr id="52225" name="Text Box 1"/>
          <p:cNvSpPr txBox="1">
            <a:spLocks noGrp="1" noRot="1" noChangeAspect="1" noChangeArrowheads="1"/>
          </p:cNvSpPr>
          <p:nvPr>
            <p:ph type="sldImg"/>
          </p:nvPr>
        </p:nvSpPr>
        <p:spPr bwMode="auto">
          <a:xfrm>
            <a:off x="1532467" y="520649"/>
            <a:ext cx="6079067" cy="257219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2226"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Learning takes a month to </a:t>
            </a:r>
            <a:r>
              <a:rPr lang="en-US" dirty="0" err="1" smtClean="0"/>
              <a:t>learn;UI</a:t>
            </a:r>
            <a:r>
              <a:rPr lang="en-US" dirty="0" smtClean="0"/>
              <a:t> stuff needs to be converted</a:t>
            </a:r>
            <a:r>
              <a:rPr lang="en-US" baseline="0" dirty="0" smtClean="0"/>
              <a:t> to other platform</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938A62A-3C0B-D244-B995-59837C323008}" type="slidenum">
              <a:rPr lang="en-US">
                <a:solidFill>
                  <a:prstClr val="black"/>
                </a:solidFill>
              </a:rPr>
              <a:pPr/>
              <a:t>88</a:t>
            </a:fld>
            <a:endParaRPr lang="en-US">
              <a:solidFill>
                <a:prstClr val="black"/>
              </a:solidFill>
            </a:endParaRPr>
          </a:p>
        </p:txBody>
      </p:sp>
      <p:sp>
        <p:nvSpPr>
          <p:cNvPr id="53249" name="Text Box 1"/>
          <p:cNvSpPr txBox="1">
            <a:spLocks noGrp="1" noRot="1" noChangeAspect="1" noChangeArrowheads="1"/>
          </p:cNvSpPr>
          <p:nvPr>
            <p:ph type="sldImg"/>
          </p:nvPr>
        </p:nvSpPr>
        <p:spPr bwMode="auto">
          <a:xfrm>
            <a:off x="1532467" y="520649"/>
            <a:ext cx="6079067" cy="257219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Language C++ often used; takes</a:t>
            </a:r>
            <a:r>
              <a:rPr lang="en-US" baseline="0" dirty="0" smtClean="0"/>
              <a:t> longer, more errors; JAVA more developers but safer takes a while. </a:t>
            </a:r>
            <a:r>
              <a:rPr lang="en-US" baseline="0" dirty="0" err="1" smtClean="0"/>
              <a:t>Erlang</a:t>
            </a:r>
            <a:r>
              <a:rPr lang="en-US" baseline="0" dirty="0" smtClean="0"/>
              <a:t> or </a:t>
            </a:r>
            <a:r>
              <a:rPr lang="en-US" baseline="0" dirty="0" err="1" smtClean="0"/>
              <a:t>Scala</a:t>
            </a:r>
            <a:r>
              <a:rPr lang="en-US" baseline="0" dirty="0" smtClean="0"/>
              <a:t> more scalable; back end knows rules because Devices will be hacked</a:t>
            </a: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44AB1F9-9ABB-C145-AA25-FBCF9A4699D7}" type="slidenum">
              <a:rPr lang="en-US">
                <a:solidFill>
                  <a:prstClr val="black"/>
                </a:solidFill>
              </a:rPr>
              <a:pPr/>
              <a:t>89</a:t>
            </a:fld>
            <a:endParaRPr lang="en-US">
              <a:solidFill>
                <a:prstClr val="black"/>
              </a:solidFill>
            </a:endParaRPr>
          </a:p>
        </p:txBody>
      </p:sp>
      <p:sp>
        <p:nvSpPr>
          <p:cNvPr id="54273" name="Text Box 1"/>
          <p:cNvSpPr txBox="1">
            <a:spLocks noGrp="1" noRot="1" noChangeAspect="1" noChangeArrowheads="1"/>
          </p:cNvSpPr>
          <p:nvPr>
            <p:ph type="sldImg"/>
          </p:nvPr>
        </p:nvSpPr>
        <p:spPr bwMode="auto">
          <a:xfrm>
            <a:off x="1532467" y="520649"/>
            <a:ext cx="6079067" cy="257219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4274"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Database like MYSQL; </a:t>
            </a:r>
            <a:r>
              <a:rPr lang="en-US" dirty="0" err="1" smtClean="0"/>
              <a:t>PostGreSQL</a:t>
            </a:r>
            <a:r>
              <a:rPr lang="en-US" baseline="0" dirty="0" smtClean="0"/>
              <a:t> </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C1A82EB-4762-8743-AB3E-0393E7C2211D}" type="slidenum">
              <a:rPr lang="en-US">
                <a:solidFill>
                  <a:prstClr val="black"/>
                </a:solidFill>
              </a:rPr>
              <a:pPr/>
              <a:t>90</a:t>
            </a:fld>
            <a:endParaRPr lang="en-US">
              <a:solidFill>
                <a:prstClr val="black"/>
              </a:solidFill>
            </a:endParaRPr>
          </a:p>
        </p:txBody>
      </p:sp>
      <p:sp>
        <p:nvSpPr>
          <p:cNvPr id="56321"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A33442B-F5FD-CE44-9B29-A845B29AEDA5}" type="slidenum">
              <a:rPr lang="en-US">
                <a:solidFill>
                  <a:prstClr val="black"/>
                </a:solidFill>
              </a:rPr>
              <a:pPr/>
              <a:t>91</a:t>
            </a:fld>
            <a:endParaRPr lang="en-US">
              <a:solidFill>
                <a:prstClr val="black"/>
              </a:solidFill>
            </a:endParaRPr>
          </a:p>
        </p:txBody>
      </p:sp>
      <p:sp>
        <p:nvSpPr>
          <p:cNvPr id="57345" name="Text Box 1"/>
          <p:cNvSpPr txBox="1">
            <a:spLocks noGrp="1" noRot="1" noChangeAspect="1" noChangeArrowheads="1"/>
          </p:cNvSpPr>
          <p:nvPr>
            <p:ph type="sldImg"/>
          </p:nvPr>
        </p:nvSpPr>
        <p:spPr bwMode="auto">
          <a:xfrm>
            <a:off x="1532467" y="520649"/>
            <a:ext cx="6079067" cy="257219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7346"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98FE81A-0AC2-EC44-821E-0027C67A84F6}" type="slidenum">
              <a:rPr lang="en-US">
                <a:solidFill>
                  <a:prstClr val="black"/>
                </a:solidFill>
              </a:rPr>
              <a:pPr/>
              <a:t>92</a:t>
            </a:fld>
            <a:endParaRPr lang="en-US">
              <a:solidFill>
                <a:prstClr val="black"/>
              </a:solidFill>
            </a:endParaRPr>
          </a:p>
        </p:txBody>
      </p:sp>
      <p:sp>
        <p:nvSpPr>
          <p:cNvPr id="58369"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8370"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FCD7642-921E-494C-AE6B-1048166FC64B}" type="slidenum">
              <a:rPr lang="en-US">
                <a:solidFill>
                  <a:prstClr val="black"/>
                </a:solidFill>
              </a:rPr>
              <a:pPr/>
              <a:t>93</a:t>
            </a:fld>
            <a:endParaRPr lang="en-US">
              <a:solidFill>
                <a:prstClr val="black"/>
              </a:solidFill>
            </a:endParaRPr>
          </a:p>
        </p:txBody>
      </p:sp>
      <p:sp>
        <p:nvSpPr>
          <p:cNvPr id="59393"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9394"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F36AD91-9E07-D945-80F1-55B40EEAE747}" type="slidenum">
              <a:rPr lang="en-US">
                <a:solidFill>
                  <a:prstClr val="black"/>
                </a:solidFill>
              </a:rPr>
              <a:pPr/>
              <a:t>94</a:t>
            </a:fld>
            <a:endParaRPr lang="en-US">
              <a:solidFill>
                <a:prstClr val="black"/>
              </a:solidFill>
            </a:endParaRPr>
          </a:p>
        </p:txBody>
      </p:sp>
      <p:sp>
        <p:nvSpPr>
          <p:cNvPr id="61441" name="Text Box 1"/>
          <p:cNvSpPr txBox="1">
            <a:spLocks noGrp="1" noRot="1" noChangeAspect="1" noChangeArrowheads="1"/>
          </p:cNvSpPr>
          <p:nvPr>
            <p:ph type="sldImg"/>
          </p:nvPr>
        </p:nvSpPr>
        <p:spPr bwMode="auto">
          <a:xfrm>
            <a:off x="1532467" y="520649"/>
            <a:ext cx="6079067" cy="257219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42"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EDE82C4-AF0E-6449-8EB7-7B7312C05A1D}" type="slidenum">
              <a:rPr lang="en-US">
                <a:solidFill>
                  <a:prstClr val="black"/>
                </a:solidFill>
              </a:rPr>
              <a:pPr/>
              <a:t>95</a:t>
            </a:fld>
            <a:endParaRPr lang="en-US">
              <a:solidFill>
                <a:prstClr val="black"/>
              </a:solidFill>
            </a:endParaRPr>
          </a:p>
        </p:txBody>
      </p:sp>
      <p:sp>
        <p:nvSpPr>
          <p:cNvPr id="62465"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2466"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TextEdi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10"/>
          </p:nvPr>
        </p:nvSpPr>
        <p:spPr/>
        <p:txBody>
          <a:bodyPr/>
          <a:lstStyle/>
          <a:p>
            <a:pPr>
              <a:defRPr/>
            </a:pPr>
            <a:fld id="{848B5DF1-66D0-4473-9274-E37E078BB911}" type="slidenum">
              <a:rPr lang="en-US" smtClean="0"/>
              <a:pPr>
                <a:defRPr/>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E6563DB-75B0-6F48-B9A0-D142C3A19F96}" type="slidenum">
              <a:rPr lang="en-US">
                <a:solidFill>
                  <a:prstClr val="black"/>
                </a:solidFill>
              </a:rPr>
              <a:pPr/>
              <a:t>96</a:t>
            </a:fld>
            <a:endParaRPr lang="en-US">
              <a:solidFill>
                <a:prstClr val="black"/>
              </a:solidFill>
            </a:endParaRPr>
          </a:p>
        </p:txBody>
      </p:sp>
      <p:sp>
        <p:nvSpPr>
          <p:cNvPr id="63489"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3490"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049B8E9-A7CA-0B4F-ADA1-0E664F56E833}" type="slidenum">
              <a:rPr lang="en-US">
                <a:solidFill>
                  <a:prstClr val="black"/>
                </a:solidFill>
              </a:rPr>
              <a:pPr/>
              <a:t>97</a:t>
            </a:fld>
            <a:endParaRPr lang="en-US">
              <a:solidFill>
                <a:prstClr val="black"/>
              </a:solidFill>
            </a:endParaRPr>
          </a:p>
        </p:txBody>
      </p:sp>
      <p:sp>
        <p:nvSpPr>
          <p:cNvPr id="64513"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4514"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E3372F2-EAEF-094F-B46D-427DED064A66}" type="slidenum">
              <a:rPr lang="en-US">
                <a:solidFill>
                  <a:prstClr val="black"/>
                </a:solidFill>
              </a:rPr>
              <a:pPr/>
              <a:t>98</a:t>
            </a:fld>
            <a:endParaRPr lang="en-US">
              <a:solidFill>
                <a:prstClr val="black"/>
              </a:solidFill>
            </a:endParaRPr>
          </a:p>
        </p:txBody>
      </p:sp>
      <p:sp>
        <p:nvSpPr>
          <p:cNvPr id="65537"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5538"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F497ED4-013F-4844-8756-2E0F9AB5DE2C}" type="slidenum">
              <a:rPr lang="en-US">
                <a:solidFill>
                  <a:prstClr val="black"/>
                </a:solidFill>
              </a:rPr>
              <a:pPr/>
              <a:t>99</a:t>
            </a:fld>
            <a:endParaRPr lang="en-US">
              <a:solidFill>
                <a:prstClr val="black"/>
              </a:solidFill>
            </a:endParaRPr>
          </a:p>
        </p:txBody>
      </p:sp>
      <p:sp>
        <p:nvSpPr>
          <p:cNvPr id="66561"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6562"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39E96C0-5EA6-8B4E-8A1E-35DE224610B7}" type="slidenum">
              <a:rPr lang="en-US">
                <a:solidFill>
                  <a:prstClr val="black"/>
                </a:solidFill>
              </a:rPr>
              <a:pPr/>
              <a:t>100</a:t>
            </a:fld>
            <a:endParaRPr lang="en-US">
              <a:solidFill>
                <a:prstClr val="black"/>
              </a:solidFill>
            </a:endParaRPr>
          </a:p>
        </p:txBody>
      </p:sp>
      <p:sp>
        <p:nvSpPr>
          <p:cNvPr id="67585"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7586"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DCED3B5-D1C3-F045-B617-834B2BBE70C2}" type="slidenum">
              <a:rPr lang="en-US">
                <a:solidFill>
                  <a:prstClr val="black"/>
                </a:solidFill>
              </a:rPr>
              <a:pPr/>
              <a:t>101</a:t>
            </a:fld>
            <a:endParaRPr lang="en-US">
              <a:solidFill>
                <a:prstClr val="black"/>
              </a:solidFill>
            </a:endParaRPr>
          </a:p>
        </p:txBody>
      </p:sp>
      <p:sp>
        <p:nvSpPr>
          <p:cNvPr id="68609"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B2FEA3A-DE2B-0F42-A98B-B00549B0EFC8}" type="slidenum">
              <a:rPr lang="en-US">
                <a:solidFill>
                  <a:prstClr val="black"/>
                </a:solidFill>
              </a:rPr>
              <a:pPr/>
              <a:t>102</a:t>
            </a:fld>
            <a:endParaRPr lang="en-US">
              <a:solidFill>
                <a:prstClr val="black"/>
              </a:solidFill>
            </a:endParaRPr>
          </a:p>
        </p:txBody>
      </p:sp>
      <p:sp>
        <p:nvSpPr>
          <p:cNvPr id="69633"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9634"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9952328-5A67-944F-9F7B-349461EA4BCF}" type="slidenum">
              <a:rPr lang="en-US">
                <a:solidFill>
                  <a:prstClr val="black"/>
                </a:solidFill>
              </a:rPr>
              <a:pPr/>
              <a:t>103</a:t>
            </a:fld>
            <a:endParaRPr lang="en-US">
              <a:solidFill>
                <a:prstClr val="black"/>
              </a:solidFill>
            </a:endParaRPr>
          </a:p>
        </p:txBody>
      </p:sp>
      <p:sp>
        <p:nvSpPr>
          <p:cNvPr id="70657"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0658"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Language runs</a:t>
            </a:r>
            <a:r>
              <a:rPr lang="en-US" baseline="0" dirty="0" smtClean="0"/>
              <a:t> slowly as opposed to JAVA; IO bound waiting for network </a:t>
            </a:r>
            <a:r>
              <a:rPr lang="en-US" baseline="0" dirty="0" err="1" smtClean="0"/>
              <a:t>tfc</a:t>
            </a:r>
            <a:r>
              <a:rPr lang="en-US" baseline="0" dirty="0" smtClean="0"/>
              <a:t>. Not </a:t>
            </a:r>
            <a:r>
              <a:rPr lang="en-US" baseline="0" dirty="0" err="1" smtClean="0"/>
              <a:t>necess</a:t>
            </a:r>
            <a:r>
              <a:rPr lang="en-US" baseline="0" dirty="0" smtClean="0"/>
              <a:t>. important</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73B2E24-C754-344B-A89E-1CAA2AB17AE1}" type="slidenum">
              <a:rPr lang="en-US">
                <a:solidFill>
                  <a:prstClr val="black"/>
                </a:solidFill>
              </a:rPr>
              <a:pPr/>
              <a:t>104</a:t>
            </a:fld>
            <a:endParaRPr lang="en-US">
              <a:solidFill>
                <a:prstClr val="black"/>
              </a:solidFill>
            </a:endParaRPr>
          </a:p>
        </p:txBody>
      </p:sp>
      <p:sp>
        <p:nvSpPr>
          <p:cNvPr id="71681"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1682"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Cache</a:t>
            </a:r>
            <a:r>
              <a:rPr lang="en-US" baseline="0" dirty="0" smtClean="0"/>
              <a:t> static pages</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B40BE82-D363-B948-B3B7-6E68FCC091BB}" type="slidenum">
              <a:rPr lang="en-US">
                <a:solidFill>
                  <a:prstClr val="black"/>
                </a:solidFill>
              </a:rPr>
              <a:pPr/>
              <a:t>105</a:t>
            </a:fld>
            <a:endParaRPr lang="en-US">
              <a:solidFill>
                <a:prstClr val="black"/>
              </a:solidFill>
            </a:endParaRPr>
          </a:p>
        </p:txBody>
      </p:sp>
      <p:sp>
        <p:nvSpPr>
          <p:cNvPr id="72705"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2706"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8B5DF1-66D0-4473-9274-E37E078BB911}" type="slidenum">
              <a:rPr lang="en-US" smtClean="0"/>
              <a:pPr>
                <a:defRPr/>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B7CCB97-0E86-D34D-8055-854B65764BAE}" type="slidenum">
              <a:rPr lang="en-US">
                <a:solidFill>
                  <a:prstClr val="black"/>
                </a:solidFill>
              </a:rPr>
              <a:pPr/>
              <a:t>106</a:t>
            </a:fld>
            <a:endParaRPr lang="en-US">
              <a:solidFill>
                <a:prstClr val="black"/>
              </a:solidFill>
            </a:endParaRPr>
          </a:p>
        </p:txBody>
      </p:sp>
      <p:sp>
        <p:nvSpPr>
          <p:cNvPr id="73729"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3730"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E82226-214C-F94B-B1EC-69E299908C25}" type="slidenum">
              <a:rPr lang="en-US">
                <a:solidFill>
                  <a:prstClr val="black"/>
                </a:solidFill>
              </a:rPr>
              <a:pPr/>
              <a:t>107</a:t>
            </a:fld>
            <a:endParaRPr lang="en-US">
              <a:solidFill>
                <a:prstClr val="black"/>
              </a:solidFill>
            </a:endParaRPr>
          </a:p>
        </p:txBody>
      </p:sp>
      <p:sp>
        <p:nvSpPr>
          <p:cNvPr id="74753"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4754"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28DF3C3-20E1-5B49-9A39-746C048E51AC}" type="slidenum">
              <a:rPr lang="en-US">
                <a:solidFill>
                  <a:prstClr val="black"/>
                </a:solidFill>
              </a:rPr>
              <a:pPr/>
              <a:t>108</a:t>
            </a:fld>
            <a:endParaRPr lang="en-US">
              <a:solidFill>
                <a:prstClr val="black"/>
              </a:solidFill>
            </a:endParaRPr>
          </a:p>
        </p:txBody>
      </p:sp>
      <p:sp>
        <p:nvSpPr>
          <p:cNvPr id="75777" name="Text Box 1"/>
          <p:cNvSpPr txBox="1">
            <a:spLocks noGrp="1" noRot="1" noChangeAspect="1" noChangeArrowheads="1"/>
          </p:cNvSpPr>
          <p:nvPr>
            <p:ph type="sldImg"/>
          </p:nvPr>
        </p:nvSpPr>
        <p:spPr bwMode="auto">
          <a:xfrm>
            <a:off x="1613649" y="520628"/>
            <a:ext cx="5916705" cy="25717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5778"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Add features in subsequent</a:t>
            </a:r>
            <a:r>
              <a:rPr lang="en-US" baseline="0" dirty="0" smtClean="0"/>
              <a:t> sprints over 6 months</a:t>
            </a:r>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6CE0E94-032B-AE41-B47A-E2BC2FE02842}" type="slidenum">
              <a:rPr lang="en-US">
                <a:solidFill>
                  <a:prstClr val="black"/>
                </a:solidFill>
              </a:rPr>
              <a:pPr/>
              <a:t>109</a:t>
            </a:fld>
            <a:endParaRPr lang="en-US">
              <a:solidFill>
                <a:prstClr val="black"/>
              </a:solidFill>
            </a:endParaRPr>
          </a:p>
        </p:txBody>
      </p:sp>
      <p:sp>
        <p:nvSpPr>
          <p:cNvPr id="76801" name="Text Box 1"/>
          <p:cNvSpPr txBox="1">
            <a:spLocks noGrp="1" noRot="1" noChangeAspect="1" noChangeArrowheads="1"/>
          </p:cNvSpPr>
          <p:nvPr>
            <p:ph type="sldImg"/>
          </p:nvPr>
        </p:nvSpPr>
        <p:spPr bwMode="auto">
          <a:xfrm>
            <a:off x="1532467" y="520649"/>
            <a:ext cx="6079067" cy="257219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6802" name="Text Box 2"/>
          <p:cNvSpPr txBox="1">
            <a:spLocks noGrp="1" noChangeArrowheads="1"/>
          </p:cNvSpPr>
          <p:nvPr>
            <p:ph type="body" idx="1"/>
          </p:nvPr>
        </p:nvSpPr>
        <p:spPr bwMode="auto">
          <a:xfrm>
            <a:off x="915147" y="3256901"/>
            <a:ext cx="7315575" cy="30858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Fleet Capacity Planning – Figure of</a:t>
            </a:r>
            <a:r>
              <a:rPr lang="en-US" baseline="0" dirty="0" smtClean="0"/>
              <a:t> ways to forward predict capability to take on more acres – planting days.  Start with historical report and then go to predictive. </a:t>
            </a:r>
          </a:p>
          <a:p>
            <a:endParaRPr lang="en-US" baseline="0" dirty="0" smtClean="0"/>
          </a:p>
          <a:p>
            <a:r>
              <a:rPr lang="en-US" baseline="0" dirty="0" smtClean="0"/>
              <a:t>Crop budgeting – understand profitability of crop – rev by crop (sales, insurance payments), production expenses, operating expenses, land,  overhead</a:t>
            </a:r>
          </a:p>
          <a:p>
            <a:endParaRPr lang="en-US" baseline="0" dirty="0" smtClean="0"/>
          </a:p>
          <a:p>
            <a:r>
              <a:rPr lang="en-US" baseline="0" dirty="0" smtClean="0"/>
              <a:t>Crop selection – optimize profitability. </a:t>
            </a:r>
          </a:p>
          <a:p>
            <a:endParaRPr lang="en-US" baseline="0" dirty="0" smtClean="0"/>
          </a:p>
          <a:p>
            <a:r>
              <a:rPr lang="en-US" baseline="0" dirty="0" smtClean="0"/>
              <a:t>Land evaluation – building upon yield analysis – tracking yield on every field.  Figure out how profitability depends on land costs (rent or ownership). </a:t>
            </a:r>
            <a:endParaRPr lang="en-US" dirty="0"/>
          </a:p>
        </p:txBody>
      </p:sp>
      <p:sp>
        <p:nvSpPr>
          <p:cNvPr id="4" name="Slide Number Placeholder 3"/>
          <p:cNvSpPr>
            <a:spLocks noGrp="1"/>
          </p:cNvSpPr>
          <p:nvPr>
            <p:ph type="sldNum" sz="quarter" idx="10"/>
          </p:nvPr>
        </p:nvSpPr>
        <p:spPr/>
        <p:txBody>
          <a:bodyPr/>
          <a:lstStyle/>
          <a:p>
            <a:fld id="{05C868FF-9472-7647-952F-C8DEFC0FB167}" type="slidenum">
              <a:rPr lang="en-US" smtClean="0">
                <a:solidFill>
                  <a:prstClr val="black"/>
                </a:solidFill>
                <a:latin typeface="Calibri"/>
              </a:rPr>
              <a:pPr/>
              <a:t>118</a:t>
            </a:fld>
            <a:endParaRPr lang="en-US">
              <a:solidFill>
                <a:prstClr val="black"/>
              </a:solidFill>
              <a:latin typeface="Calibri"/>
            </a:endParaRPr>
          </a:p>
        </p:txBody>
      </p:sp>
    </p:spTree>
    <p:extLst>
      <p:ext uri="{BB962C8B-B14F-4D97-AF65-F5344CB8AC3E}">
        <p14:creationId xmlns:p14="http://schemas.microsoft.com/office/powerpoint/2010/main" val="3978684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8B5DF1-66D0-4473-9274-E37E078BB911}" type="slidenum">
              <a:rPr lang="en-US" smtClean="0"/>
              <a:pPr>
                <a:defRPr/>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816627D-04D3-44F6-88C4-5924FCAEAA40}" type="slidenum">
              <a:rPr lang="en-US" smtClean="0">
                <a:latin typeface="Times New Roman" pitchFamily="18" charset="0"/>
                <a:ea typeface="Osaka"/>
                <a:cs typeface="Osaka"/>
              </a:rPr>
              <a:pPr fontAlgn="base">
                <a:spcBef>
                  <a:spcPct val="0"/>
                </a:spcBef>
                <a:spcAft>
                  <a:spcPct val="0"/>
                </a:spcAft>
              </a:pPr>
              <a:t>10</a:t>
            </a:fld>
            <a:endParaRPr lang="en-US" smtClean="0">
              <a:latin typeface="Times New Roman" pitchFamily="18" charset="0"/>
              <a:ea typeface="Osaka"/>
              <a:cs typeface="Osaka"/>
            </a:endParaRPr>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latin typeface="Times New Roman" pitchFamily="18" charset="0"/>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jpg"/><Relationship Id="rId3" Type="http://schemas.openxmlformats.org/officeDocument/2006/relationships/image" Target="../media/image6.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gi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7.xml"/><Relationship Id="rId3"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Master" Target="../slideMasters/slideMaster8.xml"/><Relationship Id="rId2" Type="http://schemas.openxmlformats.org/officeDocument/2006/relationships/image" Target="../media/image14.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604370"/>
            <a:ext cx="8229600" cy="824630"/>
          </a:xfrm>
          <a:prstGeom prst="rect">
            <a:avLst/>
          </a:prstGeom>
        </p:spPr>
        <p:txBody>
          <a:bodyPr>
            <a:noAutofit/>
          </a:bodyPr>
          <a:lstStyle>
            <a:lvl1pPr algn="ctr">
              <a:defRPr sz="3600">
                <a:solidFill>
                  <a:schemeClr val="tx1"/>
                </a:solidFill>
              </a:defRPr>
            </a:lvl1pPr>
          </a:lstStyle>
          <a:p>
            <a:r>
              <a:rPr lang="en-US" smtClean="0"/>
              <a:t>Click to edit Master title style</a:t>
            </a:r>
            <a:endParaRPr lang="en-US" dirty="0"/>
          </a:p>
        </p:txBody>
      </p:sp>
      <p:sp>
        <p:nvSpPr>
          <p:cNvPr id="12" name="Text Placeholder 33"/>
          <p:cNvSpPr>
            <a:spLocks noGrp="1"/>
          </p:cNvSpPr>
          <p:nvPr>
            <p:ph type="body" sz="quarter" idx="18" hasCustomPrompt="1"/>
          </p:nvPr>
        </p:nvSpPr>
        <p:spPr>
          <a:xfrm>
            <a:off x="1603375" y="4798696"/>
            <a:ext cx="6059488" cy="274320"/>
          </a:xfrm>
          <a:prstGeom prst="rect">
            <a:avLst/>
          </a:prstGeom>
        </p:spPr>
        <p:txBody>
          <a:bodyPr wrap="none" anchor="ctr" anchorCtr="1">
            <a:noAutofit/>
          </a:bodyPr>
          <a:lstStyle>
            <a:lvl1pPr algn="ctr">
              <a:buNone/>
              <a:defRPr sz="1800" cap="none" spc="0" baseline="0">
                <a:solidFill>
                  <a:schemeClr val="tx1"/>
                </a:solidFill>
              </a:defRPr>
            </a:lvl1pPr>
            <a:lvl2pPr>
              <a:buNone/>
              <a:defRPr/>
            </a:lvl2pPr>
            <a:lvl3pPr>
              <a:buNone/>
              <a:defRPr/>
            </a:lvl3pPr>
            <a:lvl4pPr>
              <a:buNone/>
              <a:defRPr/>
            </a:lvl4pPr>
            <a:lvl5pPr>
              <a:buNone/>
              <a:defRPr/>
            </a:lvl5pPr>
          </a:lstStyle>
          <a:p>
            <a:pPr lvl="0"/>
            <a:r>
              <a:rPr lang="en-US" dirty="0" smtClean="0"/>
              <a:t>Click to edit Master date styles</a:t>
            </a:r>
            <a:endParaRPr lang="en-US" dirty="0"/>
          </a:p>
        </p:txBody>
      </p:sp>
      <p:sp>
        <p:nvSpPr>
          <p:cNvPr id="13" name="Subtitle 2"/>
          <p:cNvSpPr>
            <a:spLocks noGrp="1"/>
          </p:cNvSpPr>
          <p:nvPr>
            <p:ph type="subTitle" idx="1"/>
          </p:nvPr>
        </p:nvSpPr>
        <p:spPr>
          <a:xfrm>
            <a:off x="457200" y="3429000"/>
            <a:ext cx="8229600" cy="615862"/>
          </a:xfrm>
          <a:prstGeom prst="rect">
            <a:avLst/>
          </a:prstGeom>
        </p:spPr>
        <p:txBody>
          <a:bodyPr>
            <a:noAutofit/>
          </a:bodyPr>
          <a:lstStyle>
            <a:lvl1pPr marL="0" indent="0" algn="ctr">
              <a:buNone/>
              <a:defRPr sz="2400" cap="none" spc="300" baseline="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632590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2000"/>
                                        <p:tgtEl>
                                          <p:spTgt spid="13">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2000"/>
                        <p:tgtEl>
                          <p:spTgt spid="13"/>
                        </p:tgtEl>
                      </p:cBhvr>
                    </p:animEffect>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red">
    <p:spTree>
      <p:nvGrpSpPr>
        <p:cNvPr id="1" name=""/>
        <p:cNvGrpSpPr/>
        <p:nvPr/>
      </p:nvGrpSpPr>
      <p:grpSpPr>
        <a:xfrm>
          <a:off x="0" y="0"/>
          <a:ext cx="0" cy="0"/>
          <a:chOff x="0" y="0"/>
          <a:chExt cx="0" cy="0"/>
        </a:xfrm>
      </p:grpSpPr>
      <p:sp>
        <p:nvSpPr>
          <p:cNvPr id="3" name="Content Placeholder 7"/>
          <p:cNvSpPr>
            <a:spLocks noGrp="1"/>
          </p:cNvSpPr>
          <p:nvPr>
            <p:ph sz="quarter" idx="1"/>
          </p:nvPr>
        </p:nvSpPr>
        <p:spPr>
          <a:xfrm>
            <a:off x="487387" y="1287049"/>
            <a:ext cx="8153400" cy="4495800"/>
          </a:xfrm>
        </p:spPr>
        <p:txBody>
          <a:bodyPr/>
          <a:lstStyle>
            <a:lvl1pPr>
              <a:buClr>
                <a:schemeClr val="accent1"/>
              </a:buClr>
              <a:buSzPct val="110000"/>
              <a:buFont typeface="Wingdings" pitchFamily="2" charset="2"/>
              <a:buChar char="§"/>
              <a:defRPr b="0">
                <a:latin typeface="Calibri" pitchFamily="34" charset="0"/>
                <a:cs typeface="Calibri" pitchFamily="34" charset="0"/>
              </a:defRPr>
            </a:lvl1pPr>
            <a:lvl2pPr>
              <a:buClr>
                <a:schemeClr val="tx2"/>
              </a:buClr>
              <a:buSzPct val="110000"/>
              <a:buFont typeface="Wingdings" pitchFamily="2" charset="2"/>
              <a:buChar char="§"/>
              <a:defRPr>
                <a:latin typeface="Calibri" pitchFamily="34" charset="0"/>
                <a:cs typeface="Calibri" pitchFamily="34" charset="0"/>
              </a:defRPr>
            </a:lvl2pPr>
            <a:lvl3pPr>
              <a:buSzPct val="110000"/>
              <a:buFont typeface="Wingdings" pitchFamily="2" charset="2"/>
              <a:buChar cha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smtClean="0"/>
              <a:t>Click to edit Master text styles</a:t>
            </a:r>
          </a:p>
          <a:p>
            <a:pPr lvl="1"/>
            <a:r>
              <a:rPr lang="en-US" smtClean="0"/>
              <a:t>Second level</a:t>
            </a:r>
          </a:p>
          <a:p>
            <a:pPr lvl="2"/>
            <a:r>
              <a:rPr lang="en-US" smtClean="0"/>
              <a:t>Third level</a:t>
            </a:r>
          </a:p>
        </p:txBody>
      </p:sp>
      <p:sp>
        <p:nvSpPr>
          <p:cNvPr id="6" name="Title Placeholder 21"/>
          <p:cNvSpPr>
            <a:spLocks noGrp="1"/>
          </p:cNvSpPr>
          <p:nvPr>
            <p:ph type="title"/>
          </p:nvPr>
        </p:nvSpPr>
        <p:spPr>
          <a:xfrm>
            <a:off x="228600" y="28184"/>
            <a:ext cx="8686800" cy="990600"/>
          </a:xfrm>
          <a:prstGeom prst="rect">
            <a:avLst/>
          </a:prstGeom>
        </p:spPr>
        <p:txBody>
          <a:bodyPr>
            <a:normAutofit/>
          </a:bodyPr>
          <a:lstStyle>
            <a:lvl1pPr>
              <a:defRPr>
                <a:latin typeface="Trebuchet MS" pitchFamily="34" charset="0"/>
                <a:cs typeface="Consolas" pitchFamily="49" charset="0"/>
              </a:defRPr>
            </a:lvl1pPr>
          </a:lstStyle>
          <a:p>
            <a:r>
              <a:rPr lang="en-US" smtClean="0"/>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fld id="{FD9FDEB0-359D-8149-9678-7A70C913E3B7}" type="slidenum">
              <a:rPr lang="en-US"/>
              <a:pPr/>
              <a:t>‹#›</a:t>
            </a:fld>
            <a:endParaRPr lang="en-US"/>
          </a:p>
        </p:txBody>
      </p:sp>
    </p:spTree>
    <p:extLst>
      <p:ext uri="{BB962C8B-B14F-4D97-AF65-F5344CB8AC3E}">
        <p14:creationId xmlns:p14="http://schemas.microsoft.com/office/powerpoint/2010/main" val="1863651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50954"/>
            <a:ext cx="8229600" cy="824630"/>
          </a:xfrm>
          <a:prstGeom prst="rect">
            <a:avLst/>
          </a:prstGeom>
        </p:spPr>
        <p:txBody>
          <a:bodyPr>
            <a:noAutofit/>
          </a:bodyPr>
          <a:lstStyle>
            <a:lvl1pPr algn="ctr">
              <a:defRPr sz="3600">
                <a:solidFill>
                  <a:schemeClr val="tx1"/>
                </a:solidFill>
              </a:defRPr>
            </a:lvl1pPr>
          </a:lstStyle>
          <a:p>
            <a:r>
              <a:rPr lang="en-US" smtClean="0"/>
              <a:t>Click to edit Master title style</a:t>
            </a:r>
            <a:endParaRPr lang="en-US" dirty="0"/>
          </a:p>
        </p:txBody>
      </p:sp>
      <p:sp>
        <p:nvSpPr>
          <p:cNvPr id="12" name="Text Placeholder 33"/>
          <p:cNvSpPr>
            <a:spLocks noGrp="1"/>
          </p:cNvSpPr>
          <p:nvPr>
            <p:ph type="body" sz="quarter" idx="18" hasCustomPrompt="1"/>
          </p:nvPr>
        </p:nvSpPr>
        <p:spPr>
          <a:xfrm>
            <a:off x="1831975" y="4145280"/>
            <a:ext cx="6059488" cy="274320"/>
          </a:xfrm>
          <a:prstGeom prst="rect">
            <a:avLst/>
          </a:prstGeom>
        </p:spPr>
        <p:txBody>
          <a:bodyPr wrap="none" anchor="ctr" anchorCtr="1">
            <a:noAutofit/>
          </a:bodyPr>
          <a:lstStyle>
            <a:lvl1pPr algn="ctr">
              <a:buNone/>
              <a:defRPr sz="1800" cap="none" spc="0" baseline="0">
                <a:solidFill>
                  <a:schemeClr val="tx1"/>
                </a:solidFill>
              </a:defRPr>
            </a:lvl1pPr>
            <a:lvl2pPr>
              <a:buNone/>
              <a:defRPr/>
            </a:lvl2pPr>
            <a:lvl3pPr>
              <a:buNone/>
              <a:defRPr/>
            </a:lvl3pPr>
            <a:lvl4pPr>
              <a:buNone/>
              <a:defRPr/>
            </a:lvl4pPr>
            <a:lvl5pPr>
              <a:buNone/>
              <a:defRPr/>
            </a:lvl5pPr>
          </a:lstStyle>
          <a:p>
            <a:pPr lvl="0"/>
            <a:r>
              <a:rPr lang="en-US" dirty="0" smtClean="0"/>
              <a:t>Click to edit Master date styles</a:t>
            </a:r>
            <a:endParaRPr lang="en-US" dirty="0"/>
          </a:p>
        </p:txBody>
      </p:sp>
      <p:sp>
        <p:nvSpPr>
          <p:cNvPr id="13" name="Subtitle 2"/>
          <p:cNvSpPr>
            <a:spLocks noGrp="1"/>
          </p:cNvSpPr>
          <p:nvPr>
            <p:ph type="subTitle" idx="1"/>
          </p:nvPr>
        </p:nvSpPr>
        <p:spPr>
          <a:xfrm>
            <a:off x="685800" y="2775584"/>
            <a:ext cx="8229600" cy="615862"/>
          </a:xfrm>
          <a:prstGeom prst="rect">
            <a:avLst/>
          </a:prstGeom>
        </p:spPr>
        <p:txBody>
          <a:bodyPr>
            <a:noAutofit/>
          </a:bodyPr>
          <a:lstStyle>
            <a:lvl1pPr marL="0" indent="0" algn="ctr">
              <a:buNone/>
              <a:defRPr sz="2400" cap="none" spc="300" baseline="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64660272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2000"/>
                                        <p:tgtEl>
                                          <p:spTgt spid="13">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2000"/>
                        <p:tgtEl>
                          <p:spTgt spid="1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itle 1"/>
          <p:cNvSpPr>
            <a:spLocks noGrp="1"/>
          </p:cNvSpPr>
          <p:nvPr>
            <p:ph type="title"/>
          </p:nvPr>
        </p:nvSpPr>
        <p:spPr>
          <a:xfrm>
            <a:off x="2225676" y="2051686"/>
            <a:ext cx="2954337" cy="1234440"/>
          </a:xfrm>
          <a:prstGeom prst="rect">
            <a:avLst/>
          </a:prstGeom>
        </p:spPr>
        <p:txBody>
          <a:bodyPr anchor="b"/>
          <a:lstStyle>
            <a:lvl1pPr algn="r">
              <a:defRPr sz="2000" b="1">
                <a:solidFill>
                  <a:schemeClr val="tx1"/>
                </a:solidFill>
              </a:defRPr>
            </a:lvl1pPr>
          </a:lstStyle>
          <a:p>
            <a:r>
              <a:rPr lang="en-US" smtClean="0"/>
              <a:t>Click to edit Master title style</a:t>
            </a:r>
            <a:endParaRPr lang="en-US" dirty="0"/>
          </a:p>
        </p:txBody>
      </p:sp>
      <p:sp>
        <p:nvSpPr>
          <p:cNvPr id="13" name="Text Placeholder 3"/>
          <p:cNvSpPr>
            <a:spLocks noGrp="1"/>
          </p:cNvSpPr>
          <p:nvPr>
            <p:ph type="body" sz="half" idx="2"/>
          </p:nvPr>
        </p:nvSpPr>
        <p:spPr>
          <a:xfrm>
            <a:off x="2225676" y="3429000"/>
            <a:ext cx="2954337" cy="1243966"/>
          </a:xfrm>
          <a:prstGeom prst="rect">
            <a:avLst/>
          </a:prstGeom>
        </p:spPr>
        <p:txBody>
          <a:bodyPr/>
          <a:lstStyle>
            <a:lvl1pPr marL="0" indent="0" algn="r">
              <a:buNone/>
              <a:defRPr sz="1200" cap="none" spc="300" baseline="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Picture Placeholder 16"/>
          <p:cNvSpPr>
            <a:spLocks noGrp="1"/>
          </p:cNvSpPr>
          <p:nvPr>
            <p:ph type="pic" sz="quarter" idx="13"/>
          </p:nvPr>
        </p:nvSpPr>
        <p:spPr>
          <a:xfrm>
            <a:off x="5287962" y="2046816"/>
            <a:ext cx="1951038" cy="2601384"/>
          </a:xfrm>
          <a:prstGeom prst="rect">
            <a:avLst/>
          </a:prstGeom>
          <a:blipFill rotWithShape="1">
            <a:blip r:embed="rId2"/>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normAutofit/>
          </a:bodyPr>
          <a:lstStyle>
            <a:lvl1pPr>
              <a:buNone/>
              <a:defRPr sz="1200"/>
            </a:lvl1pPr>
          </a:lstStyle>
          <a:p>
            <a:r>
              <a:rPr lang="en-US" smtClean="0"/>
              <a:t>Drag picture to placeholder or click icon to add</a:t>
            </a:r>
            <a:endParaRPr lang="en-US" dirty="0"/>
          </a:p>
        </p:txBody>
      </p:sp>
    </p:spTree>
    <p:extLst>
      <p:ext uri="{BB962C8B-B14F-4D97-AF65-F5344CB8AC3E}">
        <p14:creationId xmlns:p14="http://schemas.microsoft.com/office/powerpoint/2010/main" val="52837980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000"/>
                                        <p:tgtEl>
                                          <p:spTgt spid="13">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amond(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2000"/>
                        <p:tgtEl>
                          <p:spTgt spid="13"/>
                        </p:tgtEl>
                      </p:cBhvr>
                    </p:animEffect>
                  </p:childTnLst>
                </p:cTn>
              </p:par>
            </p:tnLst>
          </p:tmpl>
        </p:tmplLst>
      </p:bldP>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797101"/>
            <a:ext cx="7707862" cy="650699"/>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7" name="Content Placeholder 6"/>
          <p:cNvSpPr>
            <a:spLocks noGrp="1"/>
          </p:cNvSpPr>
          <p:nvPr>
            <p:ph sz="quarter" idx="10"/>
          </p:nvPr>
        </p:nvSpPr>
        <p:spPr>
          <a:xfrm>
            <a:off x="955676" y="1447800"/>
            <a:ext cx="7700963" cy="47758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72788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Title 1"/>
          <p:cNvSpPr>
            <a:spLocks noGrp="1"/>
          </p:cNvSpPr>
          <p:nvPr>
            <p:ph type="title"/>
          </p:nvPr>
        </p:nvSpPr>
        <p:spPr>
          <a:xfrm>
            <a:off x="902738" y="457200"/>
            <a:ext cx="7707862" cy="640806"/>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14" name="Content Placeholder 13"/>
          <p:cNvSpPr>
            <a:spLocks noGrp="1"/>
          </p:cNvSpPr>
          <p:nvPr>
            <p:ph sz="quarter" idx="10"/>
          </p:nvPr>
        </p:nvSpPr>
        <p:spPr>
          <a:xfrm>
            <a:off x="903288" y="1189392"/>
            <a:ext cx="3787775" cy="49358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15"/>
          <p:cNvSpPr>
            <a:spLocks noGrp="1"/>
          </p:cNvSpPr>
          <p:nvPr>
            <p:ph sz="quarter" idx="11"/>
          </p:nvPr>
        </p:nvSpPr>
        <p:spPr>
          <a:xfrm>
            <a:off x="4830762" y="1189392"/>
            <a:ext cx="3779838" cy="49358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085615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609600"/>
            <a:ext cx="7707862" cy="630228"/>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12" name="Content Placeholder 11"/>
          <p:cNvSpPr>
            <a:spLocks noGrp="1"/>
          </p:cNvSpPr>
          <p:nvPr>
            <p:ph sz="quarter" idx="10"/>
          </p:nvPr>
        </p:nvSpPr>
        <p:spPr>
          <a:xfrm>
            <a:off x="948777" y="1341792"/>
            <a:ext cx="7707862" cy="234594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1"/>
          </p:nvPr>
        </p:nvSpPr>
        <p:spPr>
          <a:xfrm>
            <a:off x="949326" y="3749971"/>
            <a:ext cx="7707313" cy="234594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292484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533400"/>
            <a:ext cx="7707862" cy="610062"/>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3" name="Content Placeholder 2"/>
          <p:cNvSpPr>
            <a:spLocks noGrp="1"/>
          </p:cNvSpPr>
          <p:nvPr>
            <p:ph sz="quarter" idx="10"/>
          </p:nvPr>
        </p:nvSpPr>
        <p:spPr>
          <a:xfrm>
            <a:off x="949326" y="1160606"/>
            <a:ext cx="3787775" cy="4859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11"/>
          </p:nvPr>
        </p:nvSpPr>
        <p:spPr>
          <a:xfrm>
            <a:off x="4876800" y="1302887"/>
            <a:ext cx="3779838" cy="227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2"/>
          </p:nvPr>
        </p:nvSpPr>
        <p:spPr>
          <a:xfrm>
            <a:off x="4876800" y="3732356"/>
            <a:ext cx="3779838" cy="22879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019931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57200"/>
            <a:ext cx="7707862" cy="630346"/>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949326" y="1189393"/>
            <a:ext cx="3787775" cy="23547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1"/>
          </p:nvPr>
        </p:nvSpPr>
        <p:spPr>
          <a:xfrm>
            <a:off x="955676" y="3765296"/>
            <a:ext cx="3781425" cy="23599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12"/>
          </p:nvPr>
        </p:nvSpPr>
        <p:spPr>
          <a:xfrm>
            <a:off x="4876800" y="1189393"/>
            <a:ext cx="3779838" cy="23547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Content Placeholder 14"/>
          <p:cNvSpPr>
            <a:spLocks noGrp="1"/>
          </p:cNvSpPr>
          <p:nvPr>
            <p:ph sz="quarter" idx="13"/>
          </p:nvPr>
        </p:nvSpPr>
        <p:spPr>
          <a:xfrm>
            <a:off x="4876800" y="3765296"/>
            <a:ext cx="3779838" cy="23599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5914260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2192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600200" y="2974975"/>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84589445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itle 1"/>
          <p:cNvSpPr>
            <a:spLocks noGrp="1"/>
          </p:cNvSpPr>
          <p:nvPr>
            <p:ph type="title"/>
          </p:nvPr>
        </p:nvSpPr>
        <p:spPr>
          <a:xfrm>
            <a:off x="2057400" y="2051686"/>
            <a:ext cx="2954337" cy="1234440"/>
          </a:xfrm>
          <a:prstGeom prst="rect">
            <a:avLst/>
          </a:prstGeom>
        </p:spPr>
        <p:txBody>
          <a:bodyPr anchor="b"/>
          <a:lstStyle>
            <a:lvl1pPr algn="r">
              <a:defRPr sz="2000" b="1">
                <a:solidFill>
                  <a:schemeClr val="tx1"/>
                </a:solidFill>
              </a:defRPr>
            </a:lvl1pPr>
          </a:lstStyle>
          <a:p>
            <a:r>
              <a:rPr lang="en-US" smtClean="0"/>
              <a:t>Click to edit Master title style</a:t>
            </a:r>
            <a:endParaRPr lang="en-US" dirty="0"/>
          </a:p>
        </p:txBody>
      </p:sp>
      <p:sp>
        <p:nvSpPr>
          <p:cNvPr id="13" name="Text Placeholder 3"/>
          <p:cNvSpPr>
            <a:spLocks noGrp="1"/>
          </p:cNvSpPr>
          <p:nvPr>
            <p:ph type="body" sz="half" idx="2"/>
          </p:nvPr>
        </p:nvSpPr>
        <p:spPr>
          <a:xfrm>
            <a:off x="2057400" y="3429000"/>
            <a:ext cx="2954337" cy="1243966"/>
          </a:xfrm>
          <a:prstGeom prst="rect">
            <a:avLst/>
          </a:prstGeom>
        </p:spPr>
        <p:txBody>
          <a:bodyPr/>
          <a:lstStyle>
            <a:lvl1pPr marL="0" indent="0" algn="r">
              <a:buNone/>
              <a:defRPr sz="1200" cap="none" spc="300" baseline="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Picture Placeholder 16"/>
          <p:cNvSpPr>
            <a:spLocks noGrp="1"/>
          </p:cNvSpPr>
          <p:nvPr>
            <p:ph type="pic" sz="quarter" idx="13"/>
          </p:nvPr>
        </p:nvSpPr>
        <p:spPr>
          <a:xfrm>
            <a:off x="5119686" y="2046816"/>
            <a:ext cx="1951038" cy="2601384"/>
          </a:xfrm>
          <a:prstGeom prst="rect">
            <a:avLst/>
          </a:prstGeom>
          <a:blipFill rotWithShape="1">
            <a:blip r:embed="rId2"/>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normAutofit/>
          </a:bodyPr>
          <a:lstStyle>
            <a:lvl1pPr>
              <a:buNone/>
              <a:defRPr sz="1200"/>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51656903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000"/>
                                        <p:tgtEl>
                                          <p:spTgt spid="13">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amond(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2000"/>
                        <p:tgtEl>
                          <p:spTgt spid="13"/>
                        </p:tgtEl>
                      </p:cBhvr>
                    </p:animEffect>
                  </p:childTnLst>
                </p:cTn>
              </p:par>
            </p:tnLst>
          </p:tmpl>
        </p:tmplLst>
      </p:bldP>
      <p:bldP spid="7" grpId="0" animBg="1"/>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604370"/>
            <a:ext cx="8229600" cy="824630"/>
          </a:xfrm>
          <a:prstGeom prst="rect">
            <a:avLst/>
          </a:prstGeom>
        </p:spPr>
        <p:txBody>
          <a:bodyPr>
            <a:noAutofit/>
          </a:bodyPr>
          <a:lstStyle>
            <a:lvl1pPr algn="ctr">
              <a:defRPr sz="3600">
                <a:solidFill>
                  <a:schemeClr val="tx1"/>
                </a:solidFill>
              </a:defRPr>
            </a:lvl1pPr>
          </a:lstStyle>
          <a:p>
            <a:r>
              <a:rPr lang="en-US" smtClean="0"/>
              <a:t>Click to edit Master title style</a:t>
            </a:r>
            <a:endParaRPr lang="en-US" dirty="0"/>
          </a:p>
        </p:txBody>
      </p:sp>
      <p:sp>
        <p:nvSpPr>
          <p:cNvPr id="12" name="Text Placeholder 33"/>
          <p:cNvSpPr>
            <a:spLocks noGrp="1"/>
          </p:cNvSpPr>
          <p:nvPr>
            <p:ph type="body" sz="quarter" idx="18" hasCustomPrompt="1"/>
          </p:nvPr>
        </p:nvSpPr>
        <p:spPr>
          <a:xfrm>
            <a:off x="1603375" y="4798696"/>
            <a:ext cx="6059488" cy="274320"/>
          </a:xfrm>
          <a:prstGeom prst="rect">
            <a:avLst/>
          </a:prstGeom>
        </p:spPr>
        <p:txBody>
          <a:bodyPr wrap="none" anchor="ctr" anchorCtr="1">
            <a:noAutofit/>
          </a:bodyPr>
          <a:lstStyle>
            <a:lvl1pPr algn="ctr">
              <a:buNone/>
              <a:defRPr sz="1800" cap="none" spc="0" baseline="0">
                <a:solidFill>
                  <a:schemeClr val="tx1"/>
                </a:solidFill>
              </a:defRPr>
            </a:lvl1pPr>
            <a:lvl2pPr>
              <a:buNone/>
              <a:defRPr/>
            </a:lvl2pPr>
            <a:lvl3pPr>
              <a:buNone/>
              <a:defRPr/>
            </a:lvl3pPr>
            <a:lvl4pPr>
              <a:buNone/>
              <a:defRPr/>
            </a:lvl4pPr>
            <a:lvl5pPr>
              <a:buNone/>
              <a:defRPr/>
            </a:lvl5pPr>
          </a:lstStyle>
          <a:p>
            <a:pPr lvl="0"/>
            <a:r>
              <a:rPr lang="en-US" dirty="0" smtClean="0"/>
              <a:t>Click to edit Master date styles</a:t>
            </a:r>
            <a:endParaRPr lang="en-US" dirty="0"/>
          </a:p>
        </p:txBody>
      </p:sp>
      <p:sp>
        <p:nvSpPr>
          <p:cNvPr id="13" name="Subtitle 2"/>
          <p:cNvSpPr>
            <a:spLocks noGrp="1"/>
          </p:cNvSpPr>
          <p:nvPr>
            <p:ph type="subTitle" idx="1"/>
          </p:nvPr>
        </p:nvSpPr>
        <p:spPr>
          <a:xfrm>
            <a:off x="457200" y="3429000"/>
            <a:ext cx="8229600" cy="615862"/>
          </a:xfrm>
          <a:prstGeom prst="rect">
            <a:avLst/>
          </a:prstGeom>
        </p:spPr>
        <p:txBody>
          <a:bodyPr>
            <a:noAutofit/>
          </a:bodyPr>
          <a:lstStyle>
            <a:lvl1pPr marL="0" indent="0" algn="ctr">
              <a:buNone/>
              <a:defRPr sz="2400" cap="none" spc="300" baseline="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121158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2000"/>
                                        <p:tgtEl>
                                          <p:spTgt spid="13">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2000"/>
                        <p:tgtEl>
                          <p:spTgt spid="1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Title 1"/>
          <p:cNvSpPr>
            <a:spLocks noGrp="1"/>
          </p:cNvSpPr>
          <p:nvPr>
            <p:ph type="title"/>
          </p:nvPr>
        </p:nvSpPr>
        <p:spPr>
          <a:xfrm>
            <a:off x="2133600" y="1986070"/>
            <a:ext cx="2954337" cy="1234440"/>
          </a:xfrm>
          <a:prstGeom prst="rect">
            <a:avLst/>
          </a:prstGeom>
        </p:spPr>
        <p:txBody>
          <a:bodyPr anchor="b"/>
          <a:lstStyle>
            <a:lvl1pPr algn="r">
              <a:defRPr sz="2000" b="1">
                <a:solidFill>
                  <a:schemeClr val="tx1"/>
                </a:solidFill>
              </a:defRPr>
            </a:lvl1pPr>
          </a:lstStyle>
          <a:p>
            <a:r>
              <a:rPr lang="en-US" smtClean="0"/>
              <a:t>Click to edit Master title style</a:t>
            </a:r>
            <a:endParaRPr lang="en-US" dirty="0"/>
          </a:p>
        </p:txBody>
      </p:sp>
      <p:sp>
        <p:nvSpPr>
          <p:cNvPr id="13" name="Text Placeholder 3"/>
          <p:cNvSpPr>
            <a:spLocks noGrp="1"/>
          </p:cNvSpPr>
          <p:nvPr>
            <p:ph type="body" sz="half" idx="2"/>
          </p:nvPr>
        </p:nvSpPr>
        <p:spPr>
          <a:xfrm>
            <a:off x="2133600" y="3363384"/>
            <a:ext cx="2954337" cy="1243966"/>
          </a:xfrm>
          <a:prstGeom prst="rect">
            <a:avLst/>
          </a:prstGeom>
        </p:spPr>
        <p:txBody>
          <a:bodyPr/>
          <a:lstStyle>
            <a:lvl1pPr marL="0" indent="0" algn="r">
              <a:buNone/>
              <a:defRPr sz="1200" cap="none" spc="300" baseline="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Picture Placeholder 16"/>
          <p:cNvSpPr>
            <a:spLocks noGrp="1"/>
          </p:cNvSpPr>
          <p:nvPr>
            <p:ph type="pic" sz="quarter" idx="13"/>
          </p:nvPr>
        </p:nvSpPr>
        <p:spPr>
          <a:xfrm>
            <a:off x="5195882" y="1981200"/>
            <a:ext cx="1951038" cy="2601384"/>
          </a:xfrm>
          <a:prstGeom prst="rect">
            <a:avLst/>
          </a:prstGeom>
          <a:blipFill rotWithShape="1">
            <a:blip r:embed="rId2"/>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vert="horz" lIns="0" tIns="45720" rIns="0" bIns="45720" rtlCol="0">
            <a:normAutofit/>
          </a:bodyPr>
          <a:lstStyle>
            <a:lvl1pPr>
              <a:defRPr lang="en-US" sz="1200" dirty="0"/>
            </a:lvl1pPr>
          </a:lstStyle>
          <a:p>
            <a:pPr lvl="0"/>
            <a:r>
              <a:rPr lang="en-US" smtClean="0"/>
              <a:t>Drag picture to placeholder or click icon to add</a:t>
            </a:r>
            <a:endParaRPr lang="en-US" dirty="0"/>
          </a:p>
        </p:txBody>
      </p:sp>
    </p:spTree>
    <p:extLst>
      <p:ext uri="{BB962C8B-B14F-4D97-AF65-F5344CB8AC3E}">
        <p14:creationId xmlns:p14="http://schemas.microsoft.com/office/powerpoint/2010/main" val="21700589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000"/>
                                        <p:tgtEl>
                                          <p:spTgt spid="13">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amond(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2000"/>
                        <p:tgtEl>
                          <p:spTgt spid="13"/>
                        </p:tgtEl>
                      </p:cBhvr>
                    </p:animEffect>
                  </p:childTnLst>
                </p:cTn>
              </p:par>
            </p:tnLst>
          </p:tmpl>
        </p:tmplLst>
      </p:bldP>
      <p:bldP spid="6"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707862" cy="650699"/>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7" name="Content Placeholder 6"/>
          <p:cNvSpPr>
            <a:spLocks noGrp="1"/>
          </p:cNvSpPr>
          <p:nvPr>
            <p:ph sz="quarter" idx="10"/>
          </p:nvPr>
        </p:nvSpPr>
        <p:spPr>
          <a:xfrm>
            <a:off x="768904" y="1265590"/>
            <a:ext cx="7700963" cy="49358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344677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Title 1"/>
          <p:cNvSpPr>
            <a:spLocks noGrp="1"/>
          </p:cNvSpPr>
          <p:nvPr>
            <p:ph type="title"/>
          </p:nvPr>
        </p:nvSpPr>
        <p:spPr>
          <a:xfrm>
            <a:off x="750338" y="533400"/>
            <a:ext cx="7707862" cy="640806"/>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14" name="Content Placeholder 13"/>
          <p:cNvSpPr>
            <a:spLocks noGrp="1"/>
          </p:cNvSpPr>
          <p:nvPr>
            <p:ph sz="quarter" idx="10"/>
          </p:nvPr>
        </p:nvSpPr>
        <p:spPr>
          <a:xfrm>
            <a:off x="750892" y="1265589"/>
            <a:ext cx="3787775" cy="49358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15"/>
          <p:cNvSpPr>
            <a:spLocks noGrp="1"/>
          </p:cNvSpPr>
          <p:nvPr>
            <p:ph sz="quarter" idx="11"/>
          </p:nvPr>
        </p:nvSpPr>
        <p:spPr>
          <a:xfrm>
            <a:off x="4678362" y="1265589"/>
            <a:ext cx="3779838" cy="49358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596194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762000" y="533400"/>
            <a:ext cx="7707862" cy="650699"/>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12" name="Content Placeholder 11"/>
          <p:cNvSpPr>
            <a:spLocks noGrp="1"/>
          </p:cNvSpPr>
          <p:nvPr>
            <p:ph sz="quarter" idx="10"/>
          </p:nvPr>
        </p:nvSpPr>
        <p:spPr>
          <a:xfrm>
            <a:off x="762001" y="1265590"/>
            <a:ext cx="7707862" cy="2422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1"/>
          </p:nvPr>
        </p:nvSpPr>
        <p:spPr>
          <a:xfrm>
            <a:off x="762554" y="3842427"/>
            <a:ext cx="7707313" cy="23459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785777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750338" y="533400"/>
            <a:ext cx="7707862" cy="650699"/>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3" name="Content Placeholder 2"/>
          <p:cNvSpPr>
            <a:spLocks noGrp="1"/>
          </p:cNvSpPr>
          <p:nvPr>
            <p:ph sz="quarter" idx="10"/>
          </p:nvPr>
        </p:nvSpPr>
        <p:spPr>
          <a:xfrm>
            <a:off x="750892" y="1219200"/>
            <a:ext cx="3787775" cy="48520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1"/>
          </p:nvPr>
        </p:nvSpPr>
        <p:spPr>
          <a:xfrm>
            <a:off x="4678362" y="1219199"/>
            <a:ext cx="3779838" cy="23622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2"/>
          </p:nvPr>
        </p:nvSpPr>
        <p:spPr>
          <a:xfrm>
            <a:off x="4678362" y="3733800"/>
            <a:ext cx="3779838" cy="23374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420626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762000" y="533400"/>
            <a:ext cx="7707862" cy="650699"/>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762554" y="1176480"/>
            <a:ext cx="3787775" cy="2430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1"/>
          </p:nvPr>
        </p:nvSpPr>
        <p:spPr>
          <a:xfrm>
            <a:off x="768904" y="3752384"/>
            <a:ext cx="3781425" cy="24361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2"/>
          </p:nvPr>
        </p:nvSpPr>
        <p:spPr>
          <a:xfrm>
            <a:off x="4690024" y="1176480"/>
            <a:ext cx="3779838" cy="2430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3"/>
          </p:nvPr>
        </p:nvSpPr>
        <p:spPr>
          <a:xfrm>
            <a:off x="4690024" y="3752384"/>
            <a:ext cx="3779838" cy="24361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924946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08201"/>
            <a:ext cx="8229600" cy="824631"/>
          </a:xfrm>
          <a:prstGeom prst="rect">
            <a:avLst/>
          </a:prstGeom>
        </p:spPr>
        <p:txBody>
          <a:bodyPr>
            <a:noAutofit/>
          </a:bodyPr>
          <a:lstStyle>
            <a:lvl1pPr algn="ctr">
              <a:defRPr sz="3600">
                <a:solidFill>
                  <a:schemeClr val="tx1"/>
                </a:solidFill>
              </a:defRPr>
            </a:lvl1pPr>
          </a:lstStyle>
          <a:p>
            <a:r>
              <a:rPr lang="en-US" smtClean="0"/>
              <a:t>Click to edit Master title style</a:t>
            </a:r>
            <a:endParaRPr lang="en-US" dirty="0"/>
          </a:p>
        </p:txBody>
      </p:sp>
      <p:sp>
        <p:nvSpPr>
          <p:cNvPr id="12" name="Text Placeholder 33"/>
          <p:cNvSpPr>
            <a:spLocks noGrp="1"/>
          </p:cNvSpPr>
          <p:nvPr>
            <p:ph type="body" sz="quarter" idx="18" hasCustomPrompt="1"/>
          </p:nvPr>
        </p:nvSpPr>
        <p:spPr>
          <a:xfrm>
            <a:off x="1603375" y="4302527"/>
            <a:ext cx="6059488" cy="274320"/>
          </a:xfrm>
          <a:prstGeom prst="rect">
            <a:avLst/>
          </a:prstGeom>
        </p:spPr>
        <p:txBody>
          <a:bodyPr wrap="none" anchor="ctr" anchorCtr="1">
            <a:noAutofit/>
          </a:bodyPr>
          <a:lstStyle>
            <a:lvl1pPr algn="ctr">
              <a:buNone/>
              <a:defRPr sz="1800" cap="none" spc="0" baseline="0">
                <a:solidFill>
                  <a:schemeClr val="tx1"/>
                </a:solidFill>
              </a:defRPr>
            </a:lvl1pPr>
            <a:lvl2pPr>
              <a:buNone/>
              <a:defRPr/>
            </a:lvl2pPr>
            <a:lvl3pPr>
              <a:buNone/>
              <a:defRPr/>
            </a:lvl3pPr>
            <a:lvl4pPr>
              <a:buNone/>
              <a:defRPr/>
            </a:lvl4pPr>
            <a:lvl5pPr>
              <a:buNone/>
              <a:defRPr/>
            </a:lvl5pPr>
          </a:lstStyle>
          <a:p>
            <a:pPr lvl="0"/>
            <a:r>
              <a:rPr lang="en-US" dirty="0" smtClean="0"/>
              <a:t>Click to edit Master date styles</a:t>
            </a:r>
            <a:endParaRPr lang="en-US" dirty="0"/>
          </a:p>
        </p:txBody>
      </p:sp>
      <p:sp>
        <p:nvSpPr>
          <p:cNvPr id="13" name="Subtitle 2"/>
          <p:cNvSpPr>
            <a:spLocks noGrp="1"/>
          </p:cNvSpPr>
          <p:nvPr>
            <p:ph type="subTitle" idx="1"/>
          </p:nvPr>
        </p:nvSpPr>
        <p:spPr>
          <a:xfrm>
            <a:off x="457200" y="2932831"/>
            <a:ext cx="8229600" cy="615863"/>
          </a:xfrm>
          <a:prstGeom prst="rect">
            <a:avLst/>
          </a:prstGeom>
        </p:spPr>
        <p:txBody>
          <a:bodyPr>
            <a:noAutofit/>
          </a:bodyPr>
          <a:lstStyle>
            <a:lvl1pPr marL="0" indent="0" algn="ctr">
              <a:buNone/>
              <a:defRPr sz="2400" cap="none" spc="300" baseline="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5770824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2000"/>
                                        <p:tgtEl>
                                          <p:spTgt spid="13">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2000"/>
                        <p:tgtEl>
                          <p:spTgt spid="13"/>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itle 1"/>
          <p:cNvSpPr>
            <a:spLocks noGrp="1"/>
          </p:cNvSpPr>
          <p:nvPr>
            <p:ph type="title"/>
          </p:nvPr>
        </p:nvSpPr>
        <p:spPr>
          <a:xfrm>
            <a:off x="2057402" y="2011471"/>
            <a:ext cx="2954337" cy="1234440"/>
          </a:xfrm>
          <a:prstGeom prst="rect">
            <a:avLst/>
          </a:prstGeom>
        </p:spPr>
        <p:txBody>
          <a:bodyPr anchor="b"/>
          <a:lstStyle>
            <a:lvl1pPr algn="r">
              <a:defRPr sz="2000" b="1">
                <a:solidFill>
                  <a:schemeClr val="tx1"/>
                </a:solidFill>
              </a:defRPr>
            </a:lvl1pPr>
          </a:lstStyle>
          <a:p>
            <a:r>
              <a:rPr lang="en-US" smtClean="0"/>
              <a:t>Click to edit Master title style</a:t>
            </a:r>
            <a:endParaRPr lang="en-US" dirty="0"/>
          </a:p>
        </p:txBody>
      </p:sp>
      <p:sp>
        <p:nvSpPr>
          <p:cNvPr id="13" name="Text Placeholder 3"/>
          <p:cNvSpPr>
            <a:spLocks noGrp="1"/>
          </p:cNvSpPr>
          <p:nvPr>
            <p:ph type="body" sz="half" idx="2"/>
          </p:nvPr>
        </p:nvSpPr>
        <p:spPr>
          <a:xfrm>
            <a:off x="2057402" y="3388785"/>
            <a:ext cx="2954337" cy="1243967"/>
          </a:xfrm>
          <a:prstGeom prst="rect">
            <a:avLst/>
          </a:prstGeom>
        </p:spPr>
        <p:txBody>
          <a:bodyPr>
            <a:normAutofit/>
          </a:bodyPr>
          <a:lstStyle>
            <a:lvl1pPr marL="0" indent="0" algn="r">
              <a:buNone/>
              <a:defRPr sz="1400" cap="none" spc="300" baseline="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Picture Placeholder 16"/>
          <p:cNvSpPr>
            <a:spLocks noGrp="1"/>
          </p:cNvSpPr>
          <p:nvPr>
            <p:ph type="pic" sz="quarter" idx="13"/>
          </p:nvPr>
        </p:nvSpPr>
        <p:spPr>
          <a:xfrm>
            <a:off x="5119686" y="2006600"/>
            <a:ext cx="1951038" cy="2601384"/>
          </a:xfrm>
          <a:prstGeom prst="rect">
            <a:avLst/>
          </a:prstGeom>
          <a:blipFill rotWithShape="1">
            <a:blip r:embed="rId2"/>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normAutofit/>
          </a:bodyPr>
          <a:lstStyle>
            <a:lvl1pPr>
              <a:buNone/>
              <a:defRPr sz="1200"/>
            </a:lvl1pPr>
          </a:lstStyle>
          <a:p>
            <a:r>
              <a:rPr lang="en-US" smtClean="0"/>
              <a:t>Drag picture to placeholder or click icon to add</a:t>
            </a:r>
            <a:endParaRPr lang="en-US" dirty="0"/>
          </a:p>
        </p:txBody>
      </p:sp>
    </p:spTree>
    <p:extLst>
      <p:ext uri="{BB962C8B-B14F-4D97-AF65-F5344CB8AC3E}">
        <p14:creationId xmlns:p14="http://schemas.microsoft.com/office/powerpoint/2010/main" val="342454020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000"/>
                                        <p:tgtEl>
                                          <p:spTgt spid="13">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amond(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2000"/>
                        <p:tgtEl>
                          <p:spTgt spid="13"/>
                        </p:tgtEl>
                      </p:cBhvr>
                    </p:animEffect>
                  </p:childTnLst>
                </p:cTn>
              </p:par>
            </p:tnLst>
          </p:tmpl>
        </p:tmplLst>
      </p:bldP>
      <p:bldP spid="7"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0337" y="482600"/>
            <a:ext cx="7707862" cy="650699"/>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7" name="Content Placeholder 6"/>
          <p:cNvSpPr>
            <a:spLocks noGrp="1"/>
          </p:cNvSpPr>
          <p:nvPr>
            <p:ph sz="quarter" idx="10"/>
          </p:nvPr>
        </p:nvSpPr>
        <p:spPr>
          <a:xfrm>
            <a:off x="757239" y="1133299"/>
            <a:ext cx="7700963" cy="47758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71496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0337" y="797101"/>
            <a:ext cx="7707862" cy="650699"/>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7" name="Content Placeholder 6"/>
          <p:cNvSpPr>
            <a:spLocks noGrp="1"/>
          </p:cNvSpPr>
          <p:nvPr>
            <p:ph sz="quarter" idx="10"/>
          </p:nvPr>
        </p:nvSpPr>
        <p:spPr>
          <a:xfrm>
            <a:off x="757237" y="1447800"/>
            <a:ext cx="7700963" cy="47758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4970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Title 1"/>
          <p:cNvSpPr>
            <a:spLocks noGrp="1"/>
          </p:cNvSpPr>
          <p:nvPr>
            <p:ph type="title"/>
          </p:nvPr>
        </p:nvSpPr>
        <p:spPr>
          <a:xfrm>
            <a:off x="762000" y="279401"/>
            <a:ext cx="7707862" cy="640807"/>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14" name="Content Placeholder 13"/>
          <p:cNvSpPr>
            <a:spLocks noGrp="1"/>
          </p:cNvSpPr>
          <p:nvPr>
            <p:ph sz="quarter" idx="10"/>
          </p:nvPr>
        </p:nvSpPr>
        <p:spPr>
          <a:xfrm>
            <a:off x="762552" y="1011592"/>
            <a:ext cx="3787775" cy="49358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15"/>
          <p:cNvSpPr>
            <a:spLocks noGrp="1"/>
          </p:cNvSpPr>
          <p:nvPr>
            <p:ph sz="quarter" idx="11"/>
          </p:nvPr>
        </p:nvSpPr>
        <p:spPr>
          <a:xfrm>
            <a:off x="4690024" y="1011592"/>
            <a:ext cx="3779838" cy="49358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952037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762000" y="381001"/>
            <a:ext cx="7707862" cy="630228"/>
          </a:xfrm>
          <a:prstGeom prst="rect">
            <a:avLst/>
          </a:prstGeom>
        </p:spPr>
        <p:txBody>
          <a:bodyPr anchor="b" anchorCtr="0"/>
          <a:lstStyle>
            <a:lvl1pPr algn="l">
              <a:defRPr sz="2400">
                <a:solidFill>
                  <a:schemeClr val="tx1"/>
                </a:solidFill>
              </a:defRPr>
            </a:lvl1pPr>
          </a:lstStyle>
          <a:p>
            <a:r>
              <a:rPr lang="en-US" smtClean="0"/>
              <a:t>Click to edit Master title style</a:t>
            </a:r>
            <a:endParaRPr lang="en-US" dirty="0"/>
          </a:p>
        </p:txBody>
      </p:sp>
      <p:sp>
        <p:nvSpPr>
          <p:cNvPr id="12" name="Content Placeholder 11"/>
          <p:cNvSpPr>
            <a:spLocks noGrp="1"/>
          </p:cNvSpPr>
          <p:nvPr>
            <p:ph sz="quarter" idx="10"/>
          </p:nvPr>
        </p:nvSpPr>
        <p:spPr>
          <a:xfrm>
            <a:off x="762001" y="1113193"/>
            <a:ext cx="7707862" cy="234594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1"/>
          </p:nvPr>
        </p:nvSpPr>
        <p:spPr>
          <a:xfrm>
            <a:off x="762552" y="3521371"/>
            <a:ext cx="7707313" cy="234594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896328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750338" y="381001"/>
            <a:ext cx="7707862" cy="610063"/>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3" name="Content Placeholder 2"/>
          <p:cNvSpPr>
            <a:spLocks noGrp="1"/>
          </p:cNvSpPr>
          <p:nvPr>
            <p:ph sz="quarter" idx="10"/>
          </p:nvPr>
        </p:nvSpPr>
        <p:spPr>
          <a:xfrm>
            <a:off x="750890" y="1008207"/>
            <a:ext cx="3787775" cy="4859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11"/>
          </p:nvPr>
        </p:nvSpPr>
        <p:spPr>
          <a:xfrm>
            <a:off x="4678362" y="1048426"/>
            <a:ext cx="3779838" cy="227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2"/>
          </p:nvPr>
        </p:nvSpPr>
        <p:spPr>
          <a:xfrm>
            <a:off x="4678362" y="3579956"/>
            <a:ext cx="3779838" cy="22879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425912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762000" y="381000"/>
            <a:ext cx="7707862" cy="630347"/>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762552" y="1113194"/>
            <a:ext cx="3787775" cy="23547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1"/>
          </p:nvPr>
        </p:nvSpPr>
        <p:spPr>
          <a:xfrm>
            <a:off x="768902" y="3534448"/>
            <a:ext cx="3781425" cy="23599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12"/>
          </p:nvPr>
        </p:nvSpPr>
        <p:spPr>
          <a:xfrm>
            <a:off x="4690024" y="1113194"/>
            <a:ext cx="3779838" cy="23547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Content Placeholder 14"/>
          <p:cNvSpPr>
            <a:spLocks noGrp="1"/>
          </p:cNvSpPr>
          <p:nvPr>
            <p:ph sz="quarter" idx="13"/>
          </p:nvPr>
        </p:nvSpPr>
        <p:spPr>
          <a:xfrm>
            <a:off x="4690024" y="3534448"/>
            <a:ext cx="3779838" cy="23599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15688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1"/>
            <a:ext cx="7772400" cy="1470025"/>
          </a:xfrm>
        </p:spPr>
        <p:txBody>
          <a:bodyPr/>
          <a:lstStyle>
            <a:lvl1pPr algn="ctr">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812194120"/>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red">
    <p:spTree>
      <p:nvGrpSpPr>
        <p:cNvPr id="1" name=""/>
        <p:cNvGrpSpPr/>
        <p:nvPr/>
      </p:nvGrpSpPr>
      <p:grpSpPr>
        <a:xfrm>
          <a:off x="0" y="0"/>
          <a:ext cx="0" cy="0"/>
          <a:chOff x="0" y="0"/>
          <a:chExt cx="0" cy="0"/>
        </a:xfrm>
      </p:grpSpPr>
      <p:sp>
        <p:nvSpPr>
          <p:cNvPr id="3" name="Content Placeholder 7"/>
          <p:cNvSpPr>
            <a:spLocks noGrp="1"/>
          </p:cNvSpPr>
          <p:nvPr>
            <p:ph sz="quarter" idx="1"/>
          </p:nvPr>
        </p:nvSpPr>
        <p:spPr>
          <a:xfrm>
            <a:off x="487387" y="1287049"/>
            <a:ext cx="8153400" cy="4495800"/>
          </a:xfrm>
        </p:spPr>
        <p:txBody>
          <a:bodyPr/>
          <a:lstStyle>
            <a:lvl1pPr>
              <a:buClr>
                <a:schemeClr val="accent1"/>
              </a:buClr>
              <a:buSzPct val="110000"/>
              <a:buFont typeface="Wingdings" pitchFamily="2" charset="2"/>
              <a:buChar char="§"/>
              <a:defRPr b="0">
                <a:latin typeface="Calibri" pitchFamily="34" charset="0"/>
                <a:cs typeface="Calibri" pitchFamily="34" charset="0"/>
              </a:defRPr>
            </a:lvl1pPr>
            <a:lvl2pPr>
              <a:buClr>
                <a:schemeClr val="tx2"/>
              </a:buClr>
              <a:buSzPct val="110000"/>
              <a:buFont typeface="Wingdings" pitchFamily="2" charset="2"/>
              <a:buChar char="§"/>
              <a:defRPr>
                <a:latin typeface="Calibri" pitchFamily="34" charset="0"/>
                <a:cs typeface="Calibri" pitchFamily="34" charset="0"/>
              </a:defRPr>
            </a:lvl2pPr>
            <a:lvl3pPr>
              <a:buSzPct val="110000"/>
              <a:buFont typeface="Wingdings" pitchFamily="2" charset="2"/>
              <a:buChar cha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smtClean="0"/>
              <a:t>Click to edit Master text styles</a:t>
            </a:r>
          </a:p>
          <a:p>
            <a:pPr lvl="1"/>
            <a:r>
              <a:rPr lang="en-US" smtClean="0"/>
              <a:t>Second level</a:t>
            </a:r>
          </a:p>
          <a:p>
            <a:pPr lvl="2"/>
            <a:r>
              <a:rPr lang="en-US" smtClean="0"/>
              <a:t>Third level</a:t>
            </a:r>
          </a:p>
        </p:txBody>
      </p:sp>
      <p:sp>
        <p:nvSpPr>
          <p:cNvPr id="6" name="Title Placeholder 21"/>
          <p:cNvSpPr>
            <a:spLocks noGrp="1"/>
          </p:cNvSpPr>
          <p:nvPr>
            <p:ph type="title"/>
          </p:nvPr>
        </p:nvSpPr>
        <p:spPr>
          <a:xfrm>
            <a:off x="228600" y="28184"/>
            <a:ext cx="8686800" cy="990600"/>
          </a:xfrm>
          <a:prstGeom prst="rect">
            <a:avLst/>
          </a:prstGeom>
        </p:spPr>
        <p:txBody>
          <a:bodyPr>
            <a:normAutofit/>
          </a:bodyPr>
          <a:lstStyle>
            <a:lvl1pPr>
              <a:defRPr>
                <a:latin typeface="Trebuchet MS" pitchFamily="34" charset="0"/>
                <a:cs typeface="Consolas" pitchFamily="49" charset="0"/>
              </a:defRPr>
            </a:lvl1pPr>
          </a:lstStyle>
          <a:p>
            <a:r>
              <a:rPr lang="en-US" smtClean="0"/>
              <a:t>Click to edit Master title style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fld id="{FD9FDEB0-359D-8149-9678-7A70C913E3B7}" type="slidenum">
              <a:rPr lang="en-US"/>
              <a:pPr/>
              <a:t>‹#›</a:t>
            </a:fld>
            <a:endParaRPr lang="en-US"/>
          </a:p>
        </p:txBody>
      </p:sp>
    </p:spTree>
    <p:extLst>
      <p:ext uri="{BB962C8B-B14F-4D97-AF65-F5344CB8AC3E}">
        <p14:creationId xmlns:p14="http://schemas.microsoft.com/office/powerpoint/2010/main" val="1863651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9290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2550202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13001"/>
            <a:ext cx="8229600" cy="824631"/>
          </a:xfrm>
          <a:prstGeom prst="rect">
            <a:avLst/>
          </a:prstGeom>
        </p:spPr>
        <p:txBody>
          <a:bodyPr>
            <a:noAutofit/>
          </a:bodyPr>
          <a:lstStyle>
            <a:lvl1pPr algn="ctr">
              <a:defRPr sz="3600">
                <a:solidFill>
                  <a:schemeClr val="tx1"/>
                </a:solidFill>
              </a:defRPr>
            </a:lvl1pPr>
          </a:lstStyle>
          <a:p>
            <a:r>
              <a:rPr lang="en-US" smtClean="0"/>
              <a:t>Click to edit Master title style</a:t>
            </a:r>
            <a:endParaRPr lang="en-US" dirty="0"/>
          </a:p>
        </p:txBody>
      </p:sp>
      <p:sp>
        <p:nvSpPr>
          <p:cNvPr id="12" name="Text Placeholder 33"/>
          <p:cNvSpPr>
            <a:spLocks noGrp="1"/>
          </p:cNvSpPr>
          <p:nvPr>
            <p:ph type="body" sz="quarter" idx="18" hasCustomPrompt="1"/>
          </p:nvPr>
        </p:nvSpPr>
        <p:spPr>
          <a:xfrm>
            <a:off x="1603375" y="4607327"/>
            <a:ext cx="6059488" cy="274320"/>
          </a:xfrm>
          <a:prstGeom prst="rect">
            <a:avLst/>
          </a:prstGeom>
        </p:spPr>
        <p:txBody>
          <a:bodyPr wrap="none" anchor="ctr" anchorCtr="1">
            <a:noAutofit/>
          </a:bodyPr>
          <a:lstStyle>
            <a:lvl1pPr algn="ctr">
              <a:buNone/>
              <a:defRPr sz="1800" cap="none" spc="0" baseline="0">
                <a:solidFill>
                  <a:schemeClr val="tx1"/>
                </a:solidFill>
              </a:defRPr>
            </a:lvl1pPr>
            <a:lvl2pPr>
              <a:buNone/>
              <a:defRPr/>
            </a:lvl2pPr>
            <a:lvl3pPr>
              <a:buNone/>
              <a:defRPr/>
            </a:lvl3pPr>
            <a:lvl4pPr>
              <a:buNone/>
              <a:defRPr/>
            </a:lvl4pPr>
            <a:lvl5pPr>
              <a:buNone/>
              <a:defRPr/>
            </a:lvl5pPr>
          </a:lstStyle>
          <a:p>
            <a:pPr lvl="0"/>
            <a:r>
              <a:rPr lang="en-US" dirty="0" smtClean="0"/>
              <a:t>Click to edit Master date styles</a:t>
            </a:r>
            <a:endParaRPr lang="en-US" dirty="0"/>
          </a:p>
        </p:txBody>
      </p:sp>
      <p:sp>
        <p:nvSpPr>
          <p:cNvPr id="13" name="Subtitle 2"/>
          <p:cNvSpPr>
            <a:spLocks noGrp="1"/>
          </p:cNvSpPr>
          <p:nvPr>
            <p:ph type="subTitle" idx="1"/>
          </p:nvPr>
        </p:nvSpPr>
        <p:spPr>
          <a:xfrm>
            <a:off x="457200" y="3237631"/>
            <a:ext cx="8229600" cy="615863"/>
          </a:xfrm>
          <a:prstGeom prst="rect">
            <a:avLst/>
          </a:prstGeom>
        </p:spPr>
        <p:txBody>
          <a:bodyPr>
            <a:noAutofit/>
          </a:bodyPr>
          <a:lstStyle>
            <a:lvl1pPr marL="0" indent="0" algn="ctr">
              <a:buNone/>
              <a:defRPr sz="2400" cap="none" spc="300" baseline="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79344396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2000"/>
                                        <p:tgtEl>
                                          <p:spTgt spid="13">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2000"/>
                        <p:tgtEl>
                          <p:spTgt spid="1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Title 1"/>
          <p:cNvSpPr>
            <a:spLocks noGrp="1"/>
          </p:cNvSpPr>
          <p:nvPr>
            <p:ph type="title"/>
          </p:nvPr>
        </p:nvSpPr>
        <p:spPr>
          <a:xfrm>
            <a:off x="762000" y="722313"/>
            <a:ext cx="7707862" cy="640806"/>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14" name="Content Placeholder 13"/>
          <p:cNvSpPr>
            <a:spLocks noGrp="1"/>
          </p:cNvSpPr>
          <p:nvPr>
            <p:ph sz="quarter" idx="10"/>
          </p:nvPr>
        </p:nvSpPr>
        <p:spPr>
          <a:xfrm>
            <a:off x="762550" y="1454505"/>
            <a:ext cx="3787775" cy="49358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15"/>
          <p:cNvSpPr>
            <a:spLocks noGrp="1"/>
          </p:cNvSpPr>
          <p:nvPr>
            <p:ph sz="quarter" idx="11"/>
          </p:nvPr>
        </p:nvSpPr>
        <p:spPr>
          <a:xfrm>
            <a:off x="4690024" y="1454505"/>
            <a:ext cx="3779838" cy="49358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458905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Title 1"/>
          <p:cNvSpPr>
            <a:spLocks noGrp="1"/>
          </p:cNvSpPr>
          <p:nvPr>
            <p:ph type="title"/>
          </p:nvPr>
        </p:nvSpPr>
        <p:spPr>
          <a:xfrm>
            <a:off x="1981201" y="2026920"/>
            <a:ext cx="2954337" cy="1234440"/>
          </a:xfrm>
          <a:prstGeom prst="rect">
            <a:avLst/>
          </a:prstGeom>
        </p:spPr>
        <p:txBody>
          <a:bodyPr anchor="b"/>
          <a:lstStyle>
            <a:lvl1pPr algn="r">
              <a:defRPr sz="2000" b="1">
                <a:solidFill>
                  <a:schemeClr val="tx1"/>
                </a:solidFill>
              </a:defRPr>
            </a:lvl1pPr>
          </a:lstStyle>
          <a:p>
            <a:r>
              <a:rPr lang="en-US" smtClean="0"/>
              <a:t>Click to edit Master title style</a:t>
            </a:r>
            <a:endParaRPr lang="en-US" dirty="0"/>
          </a:p>
        </p:txBody>
      </p:sp>
      <p:sp>
        <p:nvSpPr>
          <p:cNvPr id="13" name="Text Placeholder 3"/>
          <p:cNvSpPr>
            <a:spLocks noGrp="1"/>
          </p:cNvSpPr>
          <p:nvPr>
            <p:ph type="body" sz="half" idx="2"/>
          </p:nvPr>
        </p:nvSpPr>
        <p:spPr>
          <a:xfrm>
            <a:off x="1981201" y="3404234"/>
            <a:ext cx="2954337" cy="1243967"/>
          </a:xfrm>
          <a:prstGeom prst="rect">
            <a:avLst/>
          </a:prstGeom>
        </p:spPr>
        <p:txBody>
          <a:bodyPr>
            <a:normAutofit/>
          </a:bodyPr>
          <a:lstStyle>
            <a:lvl1pPr marL="0" indent="0" algn="r">
              <a:buNone/>
              <a:defRPr sz="1400" cap="none" spc="300" baseline="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Picture Placeholder 16"/>
          <p:cNvSpPr>
            <a:spLocks noGrp="1"/>
          </p:cNvSpPr>
          <p:nvPr>
            <p:ph type="pic" sz="quarter" idx="13"/>
          </p:nvPr>
        </p:nvSpPr>
        <p:spPr>
          <a:xfrm>
            <a:off x="5043481" y="2022049"/>
            <a:ext cx="1951038" cy="2601384"/>
          </a:xfrm>
          <a:prstGeom prst="rect">
            <a:avLst/>
          </a:prstGeom>
          <a:blipFill rotWithShape="1">
            <a:blip r:embed="rId2"/>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vert="horz" lIns="0" tIns="45720" rIns="0" bIns="45720" rtlCol="0">
            <a:normAutofit/>
          </a:bodyPr>
          <a:lstStyle>
            <a:lvl1pPr>
              <a:defRPr lang="en-US" sz="1200" dirty="0"/>
            </a:lvl1pPr>
          </a:lstStyle>
          <a:p>
            <a:pPr lvl="0"/>
            <a:r>
              <a:rPr lang="en-US" smtClean="0"/>
              <a:t>Drag picture to placeholder or click icon to add</a:t>
            </a:r>
            <a:endParaRPr lang="en-US" dirty="0"/>
          </a:p>
        </p:txBody>
      </p:sp>
    </p:spTree>
    <p:extLst>
      <p:ext uri="{BB962C8B-B14F-4D97-AF65-F5344CB8AC3E}">
        <p14:creationId xmlns:p14="http://schemas.microsoft.com/office/powerpoint/2010/main" val="390496231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000"/>
                                        <p:tgtEl>
                                          <p:spTgt spid="13">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amond(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2000"/>
                        <p:tgtEl>
                          <p:spTgt spid="13"/>
                        </p:tgtEl>
                      </p:cBhvr>
                    </p:animEffect>
                  </p:childTnLst>
                </p:cTn>
              </p:par>
            </p:tnLst>
          </p:tmpl>
        </p:tmplLst>
      </p:bldP>
      <p:bldP spid="6"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910555"/>
            <a:ext cx="7707862" cy="650699"/>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7" name="Content Placeholder 6"/>
          <p:cNvSpPr>
            <a:spLocks noGrp="1"/>
          </p:cNvSpPr>
          <p:nvPr>
            <p:ph sz="quarter" idx="10"/>
          </p:nvPr>
        </p:nvSpPr>
        <p:spPr>
          <a:xfrm>
            <a:off x="768906" y="1642744"/>
            <a:ext cx="7700963" cy="49358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705231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Title 1"/>
          <p:cNvSpPr>
            <a:spLocks noGrp="1"/>
          </p:cNvSpPr>
          <p:nvPr>
            <p:ph type="title"/>
          </p:nvPr>
        </p:nvSpPr>
        <p:spPr>
          <a:xfrm>
            <a:off x="750338" y="910555"/>
            <a:ext cx="7707862" cy="640807"/>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14" name="Content Placeholder 13"/>
          <p:cNvSpPr>
            <a:spLocks noGrp="1"/>
          </p:cNvSpPr>
          <p:nvPr>
            <p:ph sz="quarter" idx="10"/>
          </p:nvPr>
        </p:nvSpPr>
        <p:spPr>
          <a:xfrm>
            <a:off x="750894" y="1642744"/>
            <a:ext cx="3787775" cy="49358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15"/>
          <p:cNvSpPr>
            <a:spLocks noGrp="1"/>
          </p:cNvSpPr>
          <p:nvPr>
            <p:ph sz="quarter" idx="11"/>
          </p:nvPr>
        </p:nvSpPr>
        <p:spPr>
          <a:xfrm>
            <a:off x="4678362" y="1642744"/>
            <a:ext cx="3779838" cy="49358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163512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762000" y="822032"/>
            <a:ext cx="7707862" cy="650699"/>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12" name="Content Placeholder 11"/>
          <p:cNvSpPr>
            <a:spLocks noGrp="1"/>
          </p:cNvSpPr>
          <p:nvPr>
            <p:ph sz="quarter" idx="10"/>
          </p:nvPr>
        </p:nvSpPr>
        <p:spPr>
          <a:xfrm>
            <a:off x="762001" y="1554221"/>
            <a:ext cx="7707862" cy="242214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1"/>
          </p:nvPr>
        </p:nvSpPr>
        <p:spPr>
          <a:xfrm>
            <a:off x="762556" y="4131058"/>
            <a:ext cx="7707313" cy="234594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968188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750338" y="939165"/>
            <a:ext cx="7707862" cy="650699"/>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3" name="Content Placeholder 2"/>
          <p:cNvSpPr>
            <a:spLocks noGrp="1"/>
          </p:cNvSpPr>
          <p:nvPr>
            <p:ph sz="quarter" idx="10"/>
          </p:nvPr>
        </p:nvSpPr>
        <p:spPr>
          <a:xfrm>
            <a:off x="750894" y="1624965"/>
            <a:ext cx="3787775" cy="48520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1"/>
          </p:nvPr>
        </p:nvSpPr>
        <p:spPr>
          <a:xfrm>
            <a:off x="4678362" y="1624965"/>
            <a:ext cx="3779838" cy="23622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2"/>
          </p:nvPr>
        </p:nvSpPr>
        <p:spPr>
          <a:xfrm>
            <a:off x="4678362" y="4139565"/>
            <a:ext cx="3779838" cy="23374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27247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750338" y="821865"/>
            <a:ext cx="7707862" cy="650699"/>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750894" y="1464945"/>
            <a:ext cx="3787775" cy="2430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1"/>
          </p:nvPr>
        </p:nvSpPr>
        <p:spPr>
          <a:xfrm>
            <a:off x="757244" y="4040848"/>
            <a:ext cx="3781425" cy="24361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2"/>
          </p:nvPr>
        </p:nvSpPr>
        <p:spPr>
          <a:xfrm>
            <a:off x="4678362" y="1464945"/>
            <a:ext cx="3779838" cy="2430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3"/>
          </p:nvPr>
        </p:nvSpPr>
        <p:spPr>
          <a:xfrm>
            <a:off x="4678362" y="4040848"/>
            <a:ext cx="3779838" cy="24361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112208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389008" y="6435035"/>
            <a:ext cx="975965" cy="261548"/>
          </a:xfrm>
          <a:prstGeom prst="rect">
            <a:avLst/>
          </a:prstGeom>
          <a:ln>
            <a:noFill/>
          </a:ln>
        </p:spPr>
        <p:txBody>
          <a:bodyPr/>
          <a:lstStyle/>
          <a:p>
            <a:pPr fontAlgn="auto">
              <a:spcBef>
                <a:spcPts val="0"/>
              </a:spcBef>
              <a:spcAft>
                <a:spcPts val="0"/>
              </a:spcAft>
            </a:pPr>
            <a:fld id="{E31E7515-8056-6A4B-A856-0A9302A20216}" type="datetime1">
              <a:rPr lang="en-US" smtClean="0">
                <a:solidFill>
                  <a:prstClr val="black"/>
                </a:solidFill>
                <a:latin typeface="Calibri"/>
                <a:cs typeface="+mn-cs"/>
              </a:rPr>
              <a:pPr fontAlgn="auto">
                <a:spcBef>
                  <a:spcPts val="0"/>
                </a:spcBef>
                <a:spcAft>
                  <a:spcPts val="0"/>
                </a:spcAft>
              </a:pPr>
              <a:t>10/21/14</a:t>
            </a:fld>
            <a:endParaRPr lang="en-US">
              <a:solidFill>
                <a:prstClr val="black"/>
              </a:solidFill>
              <a:latin typeface="Calibri"/>
              <a:cs typeface="+mn-cs"/>
            </a:endParaRPr>
          </a:p>
        </p:txBody>
      </p:sp>
      <p:sp>
        <p:nvSpPr>
          <p:cNvPr id="6" name="Slide Number Placeholder 5"/>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Footer Placeholder 6"/>
          <p:cNvSpPr>
            <a:spLocks noGrp="1"/>
          </p:cNvSpPr>
          <p:nvPr>
            <p:ph type="ftr" sz="quarter" idx="13"/>
          </p:nvPr>
        </p:nvSpPr>
        <p:spPr>
          <a:xfrm>
            <a:off x="3142745" y="6395692"/>
            <a:ext cx="2895600" cy="365125"/>
          </a:xfrm>
          <a:prstGeom prst="rect">
            <a:avLst/>
          </a:prstGeom>
        </p:spPr>
        <p:txBody>
          <a:bodyPr/>
          <a:lstStyle/>
          <a:p>
            <a:pPr fontAlgn="auto">
              <a:spcBef>
                <a:spcPts val="0"/>
              </a:spcBef>
              <a:spcAft>
                <a:spcPts val="0"/>
              </a:spcAft>
            </a:pPr>
            <a:r>
              <a:rPr lang="en-US" dirty="0" smtClean="0">
                <a:solidFill>
                  <a:prstClr val="black"/>
                </a:solidFill>
                <a:latin typeface="Calibri"/>
                <a:cs typeface="+mn-cs"/>
              </a:rPr>
              <a:t>Granular Confidential</a:t>
            </a:r>
            <a:endParaRPr lang="en-US" dirty="0">
              <a:solidFill>
                <a:prstClr val="black"/>
              </a:solidFill>
              <a:latin typeface="Calibri"/>
              <a:cs typeface="+mn-cs"/>
            </a:endParaRPr>
          </a:p>
        </p:txBody>
      </p:sp>
      <p:pic>
        <p:nvPicPr>
          <p:cNvPr id="19" name="Picture 18" descr="aerial_farmland_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87" y="-106774"/>
            <a:ext cx="9222874" cy="7058848"/>
          </a:xfrm>
          <a:prstGeom prst="rect">
            <a:avLst/>
          </a:prstGeom>
        </p:spPr>
      </p:pic>
      <p:sp>
        <p:nvSpPr>
          <p:cNvPr id="16" name="Rectangle 15"/>
          <p:cNvSpPr/>
          <p:nvPr userDrawn="1"/>
        </p:nvSpPr>
        <p:spPr>
          <a:xfrm>
            <a:off x="1890889" y="956969"/>
            <a:ext cx="5416373" cy="4383852"/>
          </a:xfrm>
          <a:prstGeom prst="rect">
            <a:avLst/>
          </a:prstGeom>
          <a:solidFill>
            <a:srgbClr val="FFFFFF">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Calibri"/>
            </a:endParaRPr>
          </a:p>
        </p:txBody>
      </p:sp>
      <p:pic>
        <p:nvPicPr>
          <p:cNvPr id="13" name="Picture 12" descr="GranularID_Horizontal.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19452" y="826013"/>
            <a:ext cx="2977894" cy="2301100"/>
          </a:xfrm>
          <a:prstGeom prst="rect">
            <a:avLst/>
          </a:prstGeom>
        </p:spPr>
      </p:pic>
    </p:spTree>
    <p:extLst>
      <p:ext uri="{BB962C8B-B14F-4D97-AF65-F5344CB8AC3E}">
        <p14:creationId xmlns:p14="http://schemas.microsoft.com/office/powerpoint/2010/main" val="3760480816"/>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ctrTitle"/>
          </p:nvPr>
        </p:nvSpPr>
        <p:spPr>
          <a:xfrm>
            <a:off x="373917" y="246887"/>
            <a:ext cx="8543925" cy="914400"/>
          </a:xfrm>
        </p:spPr>
        <p:txBody>
          <a:bodyPr/>
          <a:lstStyle>
            <a:lvl1pPr>
              <a:defRPr sz="4200"/>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389008" y="6435035"/>
            <a:ext cx="1441909" cy="261548"/>
          </a:xfrm>
          <a:prstGeom prst="rect">
            <a:avLst/>
          </a:prstGeom>
        </p:spPr>
        <p:txBody>
          <a:bodyPr/>
          <a:lstStyle/>
          <a:p>
            <a:pPr fontAlgn="auto">
              <a:spcBef>
                <a:spcPts val="0"/>
              </a:spcBef>
              <a:spcAft>
                <a:spcPts val="0"/>
              </a:spcAft>
            </a:pPr>
            <a:fld id="{30294003-BEE0-9D4F-9404-B33F84DCBF63}" type="datetime1">
              <a:rPr lang="en-US" smtClean="0">
                <a:solidFill>
                  <a:prstClr val="black"/>
                </a:solidFill>
                <a:latin typeface="Calibri"/>
                <a:cs typeface="+mn-cs"/>
              </a:rPr>
              <a:pPr fontAlgn="auto">
                <a:spcBef>
                  <a:spcPts val="0"/>
                </a:spcBef>
                <a:spcAft>
                  <a:spcPts val="0"/>
                </a:spcAft>
              </a:pPr>
              <a:t>10/21/14</a:t>
            </a:fld>
            <a:endParaRPr lang="en-US" dirty="0">
              <a:solidFill>
                <a:prstClr val="black"/>
              </a:solidFill>
              <a:latin typeface="Calibri"/>
              <a:cs typeface="+mn-cs"/>
            </a:endParaRPr>
          </a:p>
        </p:txBody>
      </p:sp>
      <p:sp>
        <p:nvSpPr>
          <p:cNvPr id="6" name="Slide Number Placeholder 5"/>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8" name="Content Placeholder 2"/>
          <p:cNvSpPr>
            <a:spLocks noGrp="1"/>
          </p:cNvSpPr>
          <p:nvPr>
            <p:ph idx="1" hasCustomPrompt="1"/>
          </p:nvPr>
        </p:nvSpPr>
        <p:spPr>
          <a:xfrm>
            <a:off x="389009" y="1435608"/>
            <a:ext cx="8403336" cy="4851503"/>
          </a:xfrm>
        </p:spPr>
        <p:txBody>
          <a:bodyPr>
            <a:noAutofit/>
          </a:bodyPr>
          <a:lstStyle>
            <a:lvl1pPr>
              <a:spcBef>
                <a:spcPts val="800"/>
              </a:spcBef>
              <a:defRPr/>
            </a:lvl1pPr>
            <a:lvl2pPr marL="463550" indent="-463550">
              <a:spcBef>
                <a:spcPts val="800"/>
              </a:spcBef>
              <a:buClr>
                <a:srgbClr val="FF0000"/>
              </a:buClr>
              <a:buSzPct val="90000"/>
              <a:buFont typeface="Wingdings" charset="2"/>
              <a:buChar char="§"/>
              <a:defRPr sz="3600">
                <a:solidFill>
                  <a:schemeClr val="tx1"/>
                </a:solidFill>
              </a:defRPr>
            </a:lvl2pPr>
            <a:lvl3pPr marL="688975" indent="-230188">
              <a:spcBef>
                <a:spcPts val="800"/>
              </a:spcBef>
              <a:buClr>
                <a:srgbClr val="FF0000"/>
              </a:buClr>
              <a:buFont typeface="Calibri" panose="020F0502020204030204" pitchFamily="34" charset="0"/>
              <a:buChar char="–"/>
              <a:defRPr sz="2000">
                <a:solidFill>
                  <a:schemeClr val="tx1">
                    <a:lumMod val="75000"/>
                    <a:lumOff val="25000"/>
                  </a:schemeClr>
                </a:solidFill>
              </a:defRPr>
            </a:lvl3pPr>
            <a:lvl4pPr marL="1139825" indent="-230188">
              <a:spcBef>
                <a:spcPts val="800"/>
              </a:spcBef>
              <a:buClr>
                <a:srgbClr val="FF0000"/>
              </a:buClr>
              <a:buFont typeface="Arial" panose="020B0604020202020204" pitchFamily="34" charset="0"/>
              <a:buChar char="•"/>
              <a:defRPr sz="1600">
                <a:solidFill>
                  <a:schemeClr val="tx1">
                    <a:lumMod val="75000"/>
                    <a:lumOff val="25000"/>
                  </a:schemeClr>
                </a:solidFill>
              </a:defRPr>
            </a:lvl4pPr>
            <a:lvl5pPr marL="230188" indent="-230188">
              <a:buClr>
                <a:srgbClr val="FF0000"/>
              </a:buClr>
              <a:buFont typeface="Wingdings" charset="2"/>
              <a:buChar char="§"/>
              <a:defRPr/>
            </a:lvl5pPr>
          </a:lstStyle>
          <a:p>
            <a:pPr lvl="1"/>
            <a:r>
              <a:rPr lang="en-US" dirty="0" smtClean="0"/>
              <a:t>First level</a:t>
            </a:r>
          </a:p>
        </p:txBody>
      </p:sp>
    </p:spTree>
    <p:extLst>
      <p:ext uri="{BB962C8B-B14F-4D97-AF65-F5344CB8AC3E}">
        <p14:creationId xmlns:p14="http://schemas.microsoft.com/office/powerpoint/2010/main" val="3468030092"/>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7805" y="246888"/>
            <a:ext cx="8402758"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9009" y="1435608"/>
            <a:ext cx="8403336" cy="4851503"/>
          </a:xfrm>
        </p:spPr>
        <p:txBody>
          <a:bodyPr>
            <a:noAutofit/>
          </a:bodyPr>
          <a:lstStyle>
            <a:lvl1pPr marL="0" indent="0">
              <a:spcBef>
                <a:spcPts val="800"/>
              </a:spcBef>
              <a:buNone/>
              <a:defRPr sz="3000">
                <a:solidFill>
                  <a:schemeClr val="tx1"/>
                </a:solidFill>
              </a:defRPr>
            </a:lvl1pPr>
            <a:lvl2pPr marL="455613" indent="-455613">
              <a:spcBef>
                <a:spcPts val="800"/>
              </a:spcBef>
              <a:buClr>
                <a:srgbClr val="FF0000"/>
              </a:buClr>
              <a:buSzPct val="90000"/>
              <a:buFont typeface="Wingdings" charset="2"/>
              <a:buChar char="§"/>
              <a:defRPr sz="2400">
                <a:solidFill>
                  <a:schemeClr val="tx1"/>
                </a:solidFill>
              </a:defRPr>
            </a:lvl2pPr>
            <a:lvl3pPr marL="688975" indent="-230188">
              <a:spcBef>
                <a:spcPts val="800"/>
              </a:spcBef>
              <a:buClr>
                <a:srgbClr val="FF0000"/>
              </a:buClr>
              <a:buFont typeface="Calibri" panose="020F0502020204030204" pitchFamily="34" charset="0"/>
              <a:buChar char="–"/>
              <a:defRPr sz="2000">
                <a:solidFill>
                  <a:schemeClr val="tx1"/>
                </a:solidFill>
              </a:defRPr>
            </a:lvl3pPr>
            <a:lvl4pPr marL="1139825" indent="-230188">
              <a:spcBef>
                <a:spcPts val="800"/>
              </a:spcBef>
              <a:buClr>
                <a:srgbClr val="FF0000"/>
              </a:buClr>
              <a:buFont typeface="Arial" panose="020B0604020202020204" pitchFamily="34" charset="0"/>
              <a:buChar char="•"/>
              <a:defRPr sz="1600">
                <a:solidFill>
                  <a:schemeClr val="tx1"/>
                </a:solidFill>
              </a:defRPr>
            </a:lvl4pPr>
            <a:lvl5pPr marL="230188" indent="-230188">
              <a:buClr>
                <a:srgbClr val="FF0000"/>
              </a:buClr>
              <a:buFont typeface="Wingdings"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Date Placeholder 6"/>
          <p:cNvSpPr>
            <a:spLocks noGrp="1"/>
          </p:cNvSpPr>
          <p:nvPr>
            <p:ph type="dt" sz="half" idx="10"/>
          </p:nvPr>
        </p:nvSpPr>
        <p:spPr>
          <a:xfrm>
            <a:off x="389008" y="6435035"/>
            <a:ext cx="1558325" cy="261548"/>
          </a:xfrm>
          <a:prstGeom prst="rect">
            <a:avLst/>
          </a:prstGeom>
        </p:spPr>
        <p:txBody>
          <a:bodyPr/>
          <a:lstStyle/>
          <a:p>
            <a:pPr fontAlgn="auto">
              <a:spcBef>
                <a:spcPts val="0"/>
              </a:spcBef>
              <a:spcAft>
                <a:spcPts val="0"/>
              </a:spcAft>
            </a:pPr>
            <a:fld id="{F1A284F3-D3A8-334C-A66F-4CF1832FE352}" type="datetime1">
              <a:rPr lang="en-US" smtClean="0">
                <a:solidFill>
                  <a:prstClr val="black"/>
                </a:solidFill>
                <a:latin typeface="Calibri"/>
                <a:cs typeface="+mn-cs"/>
              </a:rPr>
              <a:pPr fontAlgn="auto">
                <a:spcBef>
                  <a:spcPts val="0"/>
                </a:spcBef>
                <a:spcAft>
                  <a:spcPts val="0"/>
                </a:spcAft>
              </a:pPr>
              <a:t>10/21/14</a:t>
            </a:fld>
            <a:endParaRPr lang="en-US" dirty="0">
              <a:solidFill>
                <a:prstClr val="black"/>
              </a:solidFill>
              <a:latin typeface="Calibri"/>
              <a:cs typeface="+mn-cs"/>
            </a:endParaRPr>
          </a:p>
        </p:txBody>
      </p:sp>
      <p:sp>
        <p:nvSpPr>
          <p:cNvPr id="9" name="Slide Number Placeholder 8"/>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184472787"/>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89009" y="1435608"/>
            <a:ext cx="4038600" cy="4759340"/>
          </a:xfrm>
        </p:spPr>
        <p:txBody>
          <a:bodyPr/>
          <a:lstStyle>
            <a:lvl1pPr marL="0" indent="0">
              <a:lnSpc>
                <a:spcPct val="80000"/>
              </a:lnSpc>
              <a:spcBef>
                <a:spcPts val="800"/>
              </a:spcBef>
              <a:buNone/>
              <a:defRPr sz="2400">
                <a:solidFill>
                  <a:schemeClr val="tx1"/>
                </a:solidFill>
              </a:defRPr>
            </a:lvl1pPr>
            <a:lvl2pPr marL="230188" indent="-230188">
              <a:spcBef>
                <a:spcPts val="800"/>
              </a:spcBef>
              <a:buClr>
                <a:srgbClr val="FF0000"/>
              </a:buClr>
              <a:buFont typeface="Wingdings" charset="2"/>
              <a:buChar char="§"/>
              <a:defRPr sz="2000">
                <a:solidFill>
                  <a:schemeClr val="tx1"/>
                </a:solidFill>
              </a:defRPr>
            </a:lvl2pPr>
            <a:lvl3pPr marL="463550" indent="-230188">
              <a:spcBef>
                <a:spcPts val="800"/>
              </a:spcBef>
              <a:buClr>
                <a:srgbClr val="FF0000"/>
              </a:buClr>
              <a:buFont typeface="Calibri" panose="020F0502020204030204" pitchFamily="34" charset="0"/>
              <a:buChar char="–"/>
              <a:defRPr sz="2000">
                <a:solidFill>
                  <a:schemeClr val="tx1"/>
                </a:solidFill>
              </a:defRPr>
            </a:lvl3pPr>
            <a:lvl4pPr marL="914400" indent="-230188">
              <a:spcBef>
                <a:spcPts val="800"/>
              </a:spcBef>
              <a:buClr>
                <a:srgbClr val="FF0000"/>
              </a:buClr>
              <a:buFont typeface="Arial" panose="020B0604020202020204" pitchFamily="34" charset="0"/>
              <a:buChar char="•"/>
              <a:defRPr sz="1600">
                <a:solidFill>
                  <a:schemeClr val="tx1"/>
                </a:solidFill>
              </a:defRPr>
            </a:lvl4pPr>
            <a:lvl5pPr marL="230188" indent="-230188">
              <a:buClr>
                <a:srgbClr val="FF0000"/>
              </a:buClr>
              <a:buFont typeface="Wingdings" charset="2"/>
              <a:buChar cha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Date Placeholder 7"/>
          <p:cNvSpPr>
            <a:spLocks noGrp="1"/>
          </p:cNvSpPr>
          <p:nvPr>
            <p:ph type="dt" sz="half" idx="10"/>
          </p:nvPr>
        </p:nvSpPr>
        <p:spPr>
          <a:xfrm>
            <a:off x="389008" y="6435035"/>
            <a:ext cx="1420742" cy="261548"/>
          </a:xfrm>
          <a:prstGeom prst="rect">
            <a:avLst/>
          </a:prstGeom>
        </p:spPr>
        <p:txBody>
          <a:bodyPr/>
          <a:lstStyle/>
          <a:p>
            <a:pPr fontAlgn="auto">
              <a:spcBef>
                <a:spcPts val="0"/>
              </a:spcBef>
              <a:spcAft>
                <a:spcPts val="0"/>
              </a:spcAft>
            </a:pPr>
            <a:fld id="{994ABCB0-8BEF-5346-AB6C-5B042E4E4D41}" type="datetime1">
              <a:rPr lang="en-US" smtClean="0">
                <a:solidFill>
                  <a:prstClr val="black"/>
                </a:solidFill>
                <a:latin typeface="Calibri"/>
                <a:cs typeface="+mn-cs"/>
              </a:rPr>
              <a:pPr fontAlgn="auto">
                <a:spcBef>
                  <a:spcPts val="0"/>
                </a:spcBef>
                <a:spcAft>
                  <a:spcPts val="0"/>
                </a:spcAft>
              </a:pPr>
              <a:t>10/21/14</a:t>
            </a:fld>
            <a:endParaRPr lang="en-US" dirty="0">
              <a:solidFill>
                <a:prstClr val="black"/>
              </a:solidFill>
              <a:latin typeface="Calibri"/>
              <a:cs typeface="+mn-cs"/>
            </a:endParaRPr>
          </a:p>
        </p:txBody>
      </p:sp>
      <p:sp>
        <p:nvSpPr>
          <p:cNvPr id="9" name="Footer Placeholder 8"/>
          <p:cNvSpPr>
            <a:spLocks noGrp="1"/>
          </p:cNvSpPr>
          <p:nvPr>
            <p:ph type="ftr" sz="quarter" idx="11"/>
          </p:nvPr>
        </p:nvSpPr>
        <p:spPr>
          <a:xfrm>
            <a:off x="3142745" y="6395692"/>
            <a:ext cx="2895600" cy="365125"/>
          </a:xfrm>
          <a:prstGeom prst="rect">
            <a:avLst/>
          </a:prstGeom>
        </p:spPr>
        <p:txBody>
          <a:bodyPr/>
          <a:lstStyle/>
          <a:p>
            <a:pPr fontAlgn="auto">
              <a:spcBef>
                <a:spcPts val="0"/>
              </a:spcBef>
              <a:spcAft>
                <a:spcPts val="0"/>
              </a:spcAft>
            </a:pPr>
            <a:r>
              <a:rPr lang="en-US" smtClean="0">
                <a:solidFill>
                  <a:prstClr val="black"/>
                </a:solidFill>
                <a:latin typeface="Calibri"/>
                <a:cs typeface="+mn-cs"/>
              </a:rPr>
              <a:t>Granular Confidential</a:t>
            </a:r>
            <a:endParaRPr lang="en-US" dirty="0">
              <a:solidFill>
                <a:prstClr val="black"/>
              </a:solidFill>
              <a:latin typeface="Calibri"/>
              <a:cs typeface="+mn-cs"/>
            </a:endParaRPr>
          </a:p>
        </p:txBody>
      </p:sp>
      <p:sp>
        <p:nvSpPr>
          <p:cNvPr id="10" name="Slide Number Placeholder 9"/>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11" name="Content Placeholder 2"/>
          <p:cNvSpPr>
            <a:spLocks noGrp="1"/>
          </p:cNvSpPr>
          <p:nvPr>
            <p:ph sz="half" idx="13"/>
          </p:nvPr>
        </p:nvSpPr>
        <p:spPr>
          <a:xfrm>
            <a:off x="4702207" y="1435608"/>
            <a:ext cx="4038600" cy="4759340"/>
          </a:xfrm>
        </p:spPr>
        <p:txBody>
          <a:bodyPr/>
          <a:lstStyle>
            <a:lvl1pPr marL="0" indent="0">
              <a:lnSpc>
                <a:spcPct val="80000"/>
              </a:lnSpc>
              <a:spcBef>
                <a:spcPts val="800"/>
              </a:spcBef>
              <a:buNone/>
              <a:defRPr sz="2400">
                <a:solidFill>
                  <a:schemeClr val="tx1"/>
                </a:solidFill>
              </a:defRPr>
            </a:lvl1pPr>
            <a:lvl2pPr marL="230188" indent="-230188">
              <a:spcBef>
                <a:spcPts val="800"/>
              </a:spcBef>
              <a:buClr>
                <a:srgbClr val="FF0000"/>
              </a:buClr>
              <a:buFont typeface="Wingdings" charset="2"/>
              <a:buChar char="§"/>
              <a:defRPr sz="2000">
                <a:solidFill>
                  <a:schemeClr val="tx1"/>
                </a:solidFill>
              </a:defRPr>
            </a:lvl2pPr>
            <a:lvl3pPr marL="463550" indent="-230188">
              <a:spcBef>
                <a:spcPts val="800"/>
              </a:spcBef>
              <a:buClr>
                <a:srgbClr val="FF0000"/>
              </a:buClr>
              <a:buFont typeface="Calibri" panose="020F0502020204030204" pitchFamily="34" charset="0"/>
              <a:buChar char="–"/>
              <a:defRPr sz="2000">
                <a:solidFill>
                  <a:schemeClr val="tx1"/>
                </a:solidFill>
              </a:defRPr>
            </a:lvl3pPr>
            <a:lvl4pPr marL="914400" indent="-230188">
              <a:spcBef>
                <a:spcPts val="800"/>
              </a:spcBef>
              <a:buClr>
                <a:srgbClr val="FF0000"/>
              </a:buClr>
              <a:buFont typeface="Arial" panose="020B0604020202020204" pitchFamily="34" charset="0"/>
              <a:buChar char="•"/>
              <a:defRPr sz="1600">
                <a:solidFill>
                  <a:schemeClr val="tx1"/>
                </a:solidFill>
              </a:defRPr>
            </a:lvl4pPr>
            <a:lvl5pPr marL="230188" indent="-230188">
              <a:buClr>
                <a:srgbClr val="FF0000"/>
              </a:buClr>
              <a:buFont typeface="Wingdings" charset="2"/>
              <a:buChar cha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33207081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762000" y="745829"/>
            <a:ext cx="7707862" cy="630228"/>
          </a:xfrm>
          <a:prstGeom prst="rect">
            <a:avLst/>
          </a:prstGeom>
        </p:spPr>
        <p:txBody>
          <a:bodyPr anchor="b" anchorCtr="0"/>
          <a:lstStyle>
            <a:lvl1pPr algn="l">
              <a:defRPr sz="2400">
                <a:solidFill>
                  <a:schemeClr val="tx1"/>
                </a:solidFill>
              </a:defRPr>
            </a:lvl1pPr>
          </a:lstStyle>
          <a:p>
            <a:r>
              <a:rPr lang="en-US" smtClean="0"/>
              <a:t>Click to edit Master title style</a:t>
            </a:r>
            <a:endParaRPr lang="en-US" dirty="0"/>
          </a:p>
        </p:txBody>
      </p:sp>
      <p:sp>
        <p:nvSpPr>
          <p:cNvPr id="12" name="Content Placeholder 11"/>
          <p:cNvSpPr>
            <a:spLocks noGrp="1"/>
          </p:cNvSpPr>
          <p:nvPr>
            <p:ph sz="quarter" idx="10"/>
          </p:nvPr>
        </p:nvSpPr>
        <p:spPr>
          <a:xfrm>
            <a:off x="762001" y="1478021"/>
            <a:ext cx="7707862" cy="23459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1"/>
          </p:nvPr>
        </p:nvSpPr>
        <p:spPr>
          <a:xfrm>
            <a:off x="762550" y="3886200"/>
            <a:ext cx="7707313" cy="23459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05795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red">
    <p:spTree>
      <p:nvGrpSpPr>
        <p:cNvPr id="1" name=""/>
        <p:cNvGrpSpPr/>
        <p:nvPr/>
      </p:nvGrpSpPr>
      <p:grpSpPr>
        <a:xfrm>
          <a:off x="0" y="0"/>
          <a:ext cx="0" cy="0"/>
          <a:chOff x="0" y="0"/>
          <a:chExt cx="0" cy="0"/>
        </a:xfrm>
      </p:grpSpPr>
      <p:sp>
        <p:nvSpPr>
          <p:cNvPr id="4" name="Footer Placeholder 4"/>
          <p:cNvSpPr txBox="1">
            <a:spLocks/>
          </p:cNvSpPr>
          <p:nvPr/>
        </p:nvSpPr>
        <p:spPr>
          <a:xfrm flipH="1" flipV="1">
            <a:off x="-1838" y="421545"/>
            <a:ext cx="9144000" cy="72711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p:spPr>
        <p:style>
          <a:lnRef idx="2">
            <a:schemeClr val="accent1"/>
          </a:lnRef>
          <a:fillRef idx="1">
            <a:schemeClr val="lt1"/>
          </a:fillRef>
          <a:effectRef idx="0">
            <a:schemeClr val="accent1"/>
          </a:effectRef>
          <a:fontRef idx="minor">
            <a:schemeClr val="dk1"/>
          </a:fontRef>
        </p:style>
        <p:txBody>
          <a:bodyPr anchor="ctr"/>
          <a:lstStyle>
            <a:lvl1pPr algn="l">
              <a:defRPr sz="1400">
                <a:solidFill>
                  <a:schemeClr val="bg1"/>
                </a:solidFill>
                <a:latin typeface="Segoe UI" pitchFamily="34" charset="0"/>
                <a:ea typeface="Segoe UI" pitchFamily="34" charset="0"/>
                <a:cs typeface="Segoe UI" pitchFamily="34" charset="0"/>
              </a:defRPr>
            </a:lvl1pPr>
          </a:lstStyle>
          <a:p>
            <a:pPr eaLnBrk="1" hangingPunct="1">
              <a:defRPr/>
            </a:pPr>
            <a:endParaRPr kumimoji="1" lang="en-US" altLang="ja-JP" sz="1800" dirty="0" smtClean="0">
              <a:solidFill>
                <a:srgbClr val="FFFFFF"/>
              </a:solidFill>
              <a:latin typeface="Tw Cen MT"/>
            </a:endParaRPr>
          </a:p>
        </p:txBody>
      </p:sp>
      <p:sp>
        <p:nvSpPr>
          <p:cNvPr id="5" name="Footer Placeholder 4"/>
          <p:cNvSpPr txBox="1">
            <a:spLocks/>
          </p:cNvSpPr>
          <p:nvPr/>
        </p:nvSpPr>
        <p:spPr>
          <a:xfrm flipH="1" flipV="1">
            <a:off x="0" y="0"/>
            <a:ext cx="9144000" cy="1039813"/>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a:effectLst/>
        </p:spPr>
        <p:style>
          <a:lnRef idx="2">
            <a:schemeClr val="dk1">
              <a:shade val="50000"/>
            </a:schemeClr>
          </a:lnRef>
          <a:fillRef idx="1">
            <a:schemeClr val="dk1"/>
          </a:fillRef>
          <a:effectRef idx="0">
            <a:schemeClr val="dk1"/>
          </a:effectRef>
          <a:fontRef idx="minor">
            <a:schemeClr val="lt1"/>
          </a:fontRef>
        </p:style>
        <p:txBody>
          <a:bodyPr anchor="ctr"/>
          <a:lstStyle>
            <a:lvl1pPr algn="l">
              <a:defRPr sz="1400">
                <a:solidFill>
                  <a:schemeClr val="bg1"/>
                </a:solidFill>
                <a:latin typeface="Segoe UI" pitchFamily="34" charset="0"/>
                <a:ea typeface="Segoe UI" pitchFamily="34" charset="0"/>
                <a:cs typeface="Segoe UI" pitchFamily="34" charset="0"/>
              </a:defRPr>
            </a:lvl1pPr>
          </a:lstStyle>
          <a:p>
            <a:pPr eaLnBrk="1" hangingPunct="1">
              <a:defRPr/>
            </a:pPr>
            <a:endParaRPr kumimoji="1" lang="en-US" altLang="ja-JP" sz="1800" dirty="0" smtClean="0">
              <a:solidFill>
                <a:srgbClr val="FFFFFF"/>
              </a:solidFill>
              <a:latin typeface="Tw Cen MT"/>
            </a:endParaRPr>
          </a:p>
        </p:txBody>
      </p:sp>
      <p:sp>
        <p:nvSpPr>
          <p:cNvPr id="3" name="Content Placeholder 7"/>
          <p:cNvSpPr>
            <a:spLocks noGrp="1"/>
          </p:cNvSpPr>
          <p:nvPr>
            <p:ph sz="quarter" idx="1"/>
          </p:nvPr>
        </p:nvSpPr>
        <p:spPr>
          <a:xfrm>
            <a:off x="487387" y="1287049"/>
            <a:ext cx="8153400" cy="4495800"/>
          </a:xfrm>
        </p:spPr>
        <p:txBody>
          <a:bodyPr/>
          <a:lstStyle>
            <a:lvl1pPr>
              <a:buClr>
                <a:schemeClr val="accent1"/>
              </a:buClr>
              <a:buSzPct val="110000"/>
              <a:buFont typeface="Wingdings" pitchFamily="2" charset="2"/>
              <a:buChar char="§"/>
              <a:defRPr b="0">
                <a:latin typeface="Calibri" pitchFamily="34" charset="0"/>
                <a:cs typeface="Calibri" pitchFamily="34" charset="0"/>
              </a:defRPr>
            </a:lvl1pPr>
            <a:lvl2pPr>
              <a:buClr>
                <a:schemeClr val="tx2"/>
              </a:buClr>
              <a:buSzPct val="110000"/>
              <a:buFont typeface="Wingdings" pitchFamily="2" charset="2"/>
              <a:buChar char="§"/>
              <a:defRPr>
                <a:latin typeface="Calibri" pitchFamily="34" charset="0"/>
                <a:cs typeface="Calibri" pitchFamily="34" charset="0"/>
              </a:defRPr>
            </a:lvl2pPr>
            <a:lvl3pPr>
              <a:buSzPct val="110000"/>
              <a:buFont typeface="Wingdings" pitchFamily="2" charset="2"/>
              <a:buChar cha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smtClean="0"/>
              <a:t>Click to edit Master text styles</a:t>
            </a:r>
          </a:p>
          <a:p>
            <a:pPr lvl="1"/>
            <a:r>
              <a:rPr lang="en-US" smtClean="0"/>
              <a:t>Second level</a:t>
            </a:r>
          </a:p>
          <a:p>
            <a:pPr lvl="2"/>
            <a:r>
              <a:rPr lang="en-US" smtClean="0"/>
              <a:t>Third level</a:t>
            </a:r>
          </a:p>
        </p:txBody>
      </p:sp>
      <p:sp>
        <p:nvSpPr>
          <p:cNvPr id="6" name="Title Placeholder 21"/>
          <p:cNvSpPr>
            <a:spLocks noGrp="1"/>
          </p:cNvSpPr>
          <p:nvPr>
            <p:ph type="title"/>
          </p:nvPr>
        </p:nvSpPr>
        <p:spPr>
          <a:xfrm>
            <a:off x="228600" y="28184"/>
            <a:ext cx="8686800" cy="990600"/>
          </a:xfrm>
          <a:prstGeom prst="rect">
            <a:avLst/>
          </a:prstGeom>
        </p:spPr>
        <p:txBody>
          <a:bodyPr>
            <a:normAutofit/>
          </a:bodyPr>
          <a:lstStyle>
            <a:lvl1pPr>
              <a:defRPr>
                <a:latin typeface="Trebuchet MS" pitchFamily="34" charset="0"/>
                <a:cs typeface="Consolas" pitchFamily="49"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78631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p:bg>
      <p:bgPr>
        <a:solidFill>
          <a:schemeClr val="bg2"/>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8" name="Title 7"/>
          <p:cNvSpPr>
            <a:spLocks noGrp="1"/>
          </p:cNvSpPr>
          <p:nvPr>
            <p:ph type="ctrTitle"/>
          </p:nvPr>
        </p:nvSpPr>
        <p:spPr>
          <a:xfrm>
            <a:off x="286439" y="4495800"/>
            <a:ext cx="8857561" cy="1828800"/>
          </a:xfrm>
        </p:spPr>
        <p:txBody>
          <a:bodyPr anchor="b"/>
          <a:lstStyle>
            <a:lvl1pPr algn="r">
              <a:defRPr b="1" cap="all" baseline="0">
                <a:solidFill>
                  <a:schemeClr val="tx1">
                    <a:lumMod val="85000"/>
                  </a:schemeClr>
                </a:solidFill>
                <a:latin typeface="Trebuchet MS" pitchFamily="34" charset="0"/>
              </a:defRPr>
            </a:lvl1pPr>
          </a:lstStyle>
          <a:p>
            <a:r>
              <a:rPr kumimoji="0" lang="en-US" smtClean="0"/>
              <a:t>Click to edit Master title style</a:t>
            </a:r>
            <a:endParaRPr kumimoji="0" lang="en-US" dirty="0"/>
          </a:p>
        </p:txBody>
      </p:sp>
      <p:sp>
        <p:nvSpPr>
          <p:cNvPr id="23" name="Footer Placeholder 4"/>
          <p:cNvSpPr txBox="1">
            <a:spLocks/>
          </p:cNvSpPr>
          <p:nvPr/>
        </p:nvSpPr>
        <p:spPr>
          <a:xfrm>
            <a:off x="0" y="6320118"/>
            <a:ext cx="9144000" cy="537882"/>
          </a:xfrm>
          <a:prstGeom prst="rect">
            <a:avLst/>
          </a:prstGeom>
          <a:solidFill>
            <a:srgbClr val="000000"/>
          </a:solidFill>
          <a:ln w="19050" cap="flat" cmpd="sng" algn="ctr">
            <a:noFill/>
            <a:prstDash val="solid"/>
          </a:ln>
          <a:effectLst/>
        </p:spPr>
        <p:txBody>
          <a:bodyPr anchor="ctr"/>
          <a:lstStyle>
            <a:lvl1pPr algn="l">
              <a:defRPr sz="1400">
                <a:solidFill>
                  <a:schemeClr val="bg1"/>
                </a:solidFill>
                <a:latin typeface="Segoe UI" pitchFamily="34" charset="0"/>
                <a:ea typeface="Segoe UI" pitchFamily="34" charset="0"/>
                <a:cs typeface="Segoe UI" pitchFamily="34" charset="0"/>
              </a:defRPr>
            </a:lvl1pPr>
          </a:lstStyle>
          <a:p>
            <a:pPr defTabSz="914400">
              <a:defRPr/>
            </a:pPr>
            <a:r>
              <a:rPr kumimoji="1" lang="en-US" altLang="ja-JP" sz="1800" dirty="0" smtClean="0">
                <a:solidFill>
                  <a:srgbClr val="FFFFFF"/>
                </a:solidFill>
                <a:latin typeface="Tw Cen MT"/>
              </a:rPr>
              <a:t>         Stanford Technology Venture Program | MS&amp;E 273 Technology Venture Formation</a:t>
            </a:r>
          </a:p>
        </p:txBody>
      </p:sp>
      <p:pic>
        <p:nvPicPr>
          <p:cNvPr id="24" name="Picture 2" descr="http://www.stanford.edu/class/msande271/images/stvp%20logo.gif"/>
          <p:cNvPicPr>
            <a:picLocks noChangeAspect="1" noChangeArrowheads="1"/>
          </p:cNvPicPr>
          <p:nvPr/>
        </p:nvPicPr>
        <p:blipFill>
          <a:blip r:embed="rId2" cstate="print"/>
          <a:srcRect/>
          <a:stretch>
            <a:fillRect/>
          </a:stretch>
        </p:blipFill>
        <p:spPr bwMode="auto">
          <a:xfrm>
            <a:off x="65115" y="6372157"/>
            <a:ext cx="457200" cy="425003"/>
          </a:xfrm>
          <a:prstGeom prst="rect">
            <a:avLst/>
          </a:prstGeom>
          <a:noFill/>
        </p:spPr>
      </p:pic>
      <p:sp>
        <p:nvSpPr>
          <p:cNvPr id="5" name="Footer Placeholder 4"/>
          <p:cNvSpPr txBox="1">
            <a:spLocks/>
          </p:cNvSpPr>
          <p:nvPr/>
        </p:nvSpPr>
        <p:spPr>
          <a:xfrm>
            <a:off x="0" y="6320118"/>
            <a:ext cx="9144000" cy="537882"/>
          </a:xfrm>
          <a:prstGeom prst="rect">
            <a:avLst/>
          </a:prstGeom>
          <a:solidFill>
            <a:srgbClr val="000000"/>
          </a:solidFill>
          <a:ln w="19050" cap="flat" cmpd="sng" algn="ctr">
            <a:noFill/>
            <a:prstDash val="solid"/>
          </a:ln>
          <a:effectLst/>
        </p:spPr>
        <p:txBody>
          <a:bodyPr anchor="ctr"/>
          <a:lstStyle>
            <a:lvl1pPr algn="l">
              <a:defRPr sz="1400">
                <a:solidFill>
                  <a:schemeClr val="bg1"/>
                </a:solidFill>
                <a:latin typeface="Segoe UI" pitchFamily="34" charset="0"/>
                <a:ea typeface="Segoe UI" pitchFamily="34" charset="0"/>
                <a:cs typeface="Segoe UI" pitchFamily="34" charset="0"/>
              </a:defRPr>
            </a:lvl1pPr>
          </a:lstStyle>
          <a:p>
            <a:pPr defTabSz="914400">
              <a:defRPr/>
            </a:pPr>
            <a:r>
              <a:rPr kumimoji="1" lang="en-US" altLang="ja-JP" sz="1800" dirty="0" smtClean="0">
                <a:solidFill>
                  <a:srgbClr val="FFFFFF"/>
                </a:solidFill>
                <a:latin typeface="Tw Cen MT"/>
              </a:rPr>
              <a:t>         Stanford Technology Ventures Program | MS&amp;E 273 Technology Venture Formation</a:t>
            </a:r>
          </a:p>
        </p:txBody>
      </p:sp>
      <p:pic>
        <p:nvPicPr>
          <p:cNvPr id="6" name="Picture 2" descr="http://www.stanford.edu/class/msande271/images/stvp%20logo.gif"/>
          <p:cNvPicPr>
            <a:picLocks noChangeAspect="1" noChangeArrowheads="1"/>
          </p:cNvPicPr>
          <p:nvPr/>
        </p:nvPicPr>
        <p:blipFill>
          <a:blip r:embed="rId2" cstate="print"/>
          <a:srcRect/>
          <a:stretch>
            <a:fillRect/>
          </a:stretch>
        </p:blipFill>
        <p:spPr bwMode="auto">
          <a:xfrm>
            <a:off x="65115" y="6372157"/>
            <a:ext cx="457200" cy="425003"/>
          </a:xfrm>
          <a:prstGeom prst="rect">
            <a:avLst/>
          </a:prstGeom>
          <a:noFill/>
        </p:spPr>
      </p:pic>
    </p:spTree>
    <p:extLst>
      <p:ext uri="{BB962C8B-B14F-4D97-AF65-F5344CB8AC3E}">
        <p14:creationId xmlns:p14="http://schemas.microsoft.com/office/powerpoint/2010/main" val="2517174159"/>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red">
    <p:spTree>
      <p:nvGrpSpPr>
        <p:cNvPr id="1" name=""/>
        <p:cNvGrpSpPr/>
        <p:nvPr/>
      </p:nvGrpSpPr>
      <p:grpSpPr>
        <a:xfrm>
          <a:off x="0" y="0"/>
          <a:ext cx="0" cy="0"/>
          <a:chOff x="0" y="0"/>
          <a:chExt cx="0" cy="0"/>
        </a:xfrm>
      </p:grpSpPr>
      <p:sp>
        <p:nvSpPr>
          <p:cNvPr id="4" name="Footer Placeholder 4"/>
          <p:cNvSpPr txBox="1">
            <a:spLocks/>
          </p:cNvSpPr>
          <p:nvPr/>
        </p:nvSpPr>
        <p:spPr>
          <a:xfrm flipH="1" flipV="1">
            <a:off x="-1838" y="421545"/>
            <a:ext cx="9144000" cy="72711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p:spPr>
        <p:style>
          <a:lnRef idx="2">
            <a:schemeClr val="accent1"/>
          </a:lnRef>
          <a:fillRef idx="1">
            <a:schemeClr val="lt1"/>
          </a:fillRef>
          <a:effectRef idx="0">
            <a:schemeClr val="accent1"/>
          </a:effectRef>
          <a:fontRef idx="minor">
            <a:schemeClr val="dk1"/>
          </a:fontRef>
        </p:style>
        <p:txBody>
          <a:bodyPr anchor="ctr"/>
          <a:lstStyle>
            <a:lvl1pPr algn="l">
              <a:defRPr sz="1400">
                <a:solidFill>
                  <a:schemeClr val="bg1"/>
                </a:solidFill>
                <a:latin typeface="Segoe UI" pitchFamily="34" charset="0"/>
                <a:ea typeface="Segoe UI" pitchFamily="34" charset="0"/>
                <a:cs typeface="Segoe UI" pitchFamily="34" charset="0"/>
              </a:defRPr>
            </a:lvl1pPr>
          </a:lstStyle>
          <a:p>
            <a:pPr defTabSz="914400">
              <a:defRPr/>
            </a:pPr>
            <a:endParaRPr kumimoji="1" lang="en-US" altLang="ja-JP" sz="1800" dirty="0" smtClean="0">
              <a:solidFill>
                <a:srgbClr val="FFFFFF"/>
              </a:solidFill>
              <a:latin typeface="Tw Cen MT"/>
            </a:endParaRPr>
          </a:p>
        </p:txBody>
      </p:sp>
      <p:sp>
        <p:nvSpPr>
          <p:cNvPr id="5" name="Footer Placeholder 4"/>
          <p:cNvSpPr txBox="1">
            <a:spLocks/>
          </p:cNvSpPr>
          <p:nvPr/>
        </p:nvSpPr>
        <p:spPr>
          <a:xfrm flipH="1" flipV="1">
            <a:off x="0" y="-1"/>
            <a:ext cx="9144000" cy="1039091"/>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a:effectLst/>
        </p:spPr>
        <p:style>
          <a:lnRef idx="2">
            <a:schemeClr val="dk1">
              <a:shade val="50000"/>
            </a:schemeClr>
          </a:lnRef>
          <a:fillRef idx="1">
            <a:schemeClr val="dk1"/>
          </a:fillRef>
          <a:effectRef idx="0">
            <a:schemeClr val="dk1"/>
          </a:effectRef>
          <a:fontRef idx="minor">
            <a:schemeClr val="lt1"/>
          </a:fontRef>
        </p:style>
        <p:txBody>
          <a:bodyPr anchor="ctr"/>
          <a:lstStyle>
            <a:lvl1pPr algn="l">
              <a:defRPr sz="1400">
                <a:solidFill>
                  <a:schemeClr val="bg1"/>
                </a:solidFill>
                <a:latin typeface="Segoe UI" pitchFamily="34" charset="0"/>
                <a:ea typeface="Segoe UI" pitchFamily="34" charset="0"/>
                <a:cs typeface="Segoe UI" pitchFamily="34" charset="0"/>
              </a:defRPr>
            </a:lvl1pPr>
          </a:lstStyle>
          <a:p>
            <a:pPr defTabSz="914400">
              <a:defRPr/>
            </a:pPr>
            <a:endParaRPr kumimoji="1" lang="en-US" altLang="ja-JP" sz="1800" dirty="0" smtClean="0">
              <a:solidFill>
                <a:srgbClr val="FFFFFF"/>
              </a:solidFill>
              <a:latin typeface="Tw Cen MT"/>
            </a:endParaRPr>
          </a:p>
        </p:txBody>
      </p:sp>
      <p:sp>
        <p:nvSpPr>
          <p:cNvPr id="3" name="Content Placeholder 7"/>
          <p:cNvSpPr>
            <a:spLocks noGrp="1"/>
          </p:cNvSpPr>
          <p:nvPr>
            <p:ph sz="quarter" idx="1"/>
          </p:nvPr>
        </p:nvSpPr>
        <p:spPr>
          <a:xfrm>
            <a:off x="487387" y="1287049"/>
            <a:ext cx="8153400" cy="4495800"/>
          </a:xfrm>
        </p:spPr>
        <p:txBody>
          <a:bodyPr/>
          <a:lstStyle>
            <a:lvl1pPr>
              <a:buClr>
                <a:schemeClr val="accent1"/>
              </a:buClr>
              <a:buSzPct val="110000"/>
              <a:buFont typeface="Wingdings" pitchFamily="2" charset="2"/>
              <a:buChar char="§"/>
              <a:defRPr b="0">
                <a:latin typeface="Calibri" pitchFamily="34" charset="0"/>
                <a:cs typeface="Calibri" pitchFamily="34" charset="0"/>
              </a:defRPr>
            </a:lvl1pPr>
            <a:lvl2pPr>
              <a:buClr>
                <a:schemeClr val="tx2"/>
              </a:buClr>
              <a:buSzPct val="110000"/>
              <a:buFont typeface="Wingdings" pitchFamily="2" charset="2"/>
              <a:buChar char="§"/>
              <a:defRPr>
                <a:latin typeface="Calibri" pitchFamily="34" charset="0"/>
                <a:cs typeface="Calibri" pitchFamily="34" charset="0"/>
              </a:defRPr>
            </a:lvl2pPr>
            <a:lvl3pPr>
              <a:buSzPct val="110000"/>
              <a:buFont typeface="Wingdings" pitchFamily="2" charset="2"/>
              <a:buChar cha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p:txBody>
      </p:sp>
      <p:sp>
        <p:nvSpPr>
          <p:cNvPr id="6" name="Title Placeholder 21"/>
          <p:cNvSpPr>
            <a:spLocks noGrp="1"/>
          </p:cNvSpPr>
          <p:nvPr>
            <p:ph type="title"/>
          </p:nvPr>
        </p:nvSpPr>
        <p:spPr>
          <a:xfrm>
            <a:off x="228600" y="28184"/>
            <a:ext cx="8686800" cy="990600"/>
          </a:xfrm>
          <a:prstGeom prst="rect">
            <a:avLst/>
          </a:prstGeom>
        </p:spPr>
        <p:txBody>
          <a:bodyPr vert="horz" anchor="ctr">
            <a:normAutofit/>
          </a:bodyPr>
          <a:lstStyle>
            <a:lvl1pPr>
              <a:defRPr>
                <a:latin typeface="Trebuchet MS" pitchFamily="34" charset="0"/>
                <a:cs typeface="Consolas" pitchFamily="49" charset="0"/>
              </a:defRPr>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16381058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lgn="ctr" defTabSz="914400" eaLnBrk="0" hangingPunct="0">
              <a:defRPr/>
            </a:pPr>
            <a:endParaRPr kumimoji="1" lang="en-US" sz="2400">
              <a:solidFill>
                <a:srgbClr val="000000"/>
              </a:solidFill>
              <a:latin typeface="Times New Roman" pitchFamily="18" charset="0"/>
              <a:cs typeface="+mn-cs"/>
            </a:endParaRPr>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lgn="ctr" defTabSz="914400" eaLnBrk="0" hangingPunct="0">
              <a:defRPr/>
            </a:pPr>
            <a:endParaRPr kumimoji="1" lang="en-US" sz="2400">
              <a:solidFill>
                <a:srgbClr val="000000"/>
              </a:solidFill>
              <a:latin typeface="Times New Roman" pitchFamily="18" charset="0"/>
              <a:cs typeface="+mn-cs"/>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lgn="ctr" defTabSz="914400" eaLnBrk="0" hangingPunct="0"/>
            <a:fld id="{C02977C8-3835-1C4E-8217-C56B2D0BFFCE}" type="slidenum">
              <a:rPr kumimoji="1" lang="en-US" sz="2400">
                <a:solidFill>
                  <a:srgbClr val="000000"/>
                </a:solidFill>
                <a:latin typeface="Times New Roman" pitchFamily="18" charset="0"/>
                <a:cs typeface="+mn-cs"/>
              </a:rPr>
              <a:pPr algn="ctr" defTabSz="914400" eaLnBrk="0" hangingPunct="0"/>
              <a:t>‹#›</a:t>
            </a:fld>
            <a:endParaRPr kumimoji="1" lang="en-US" sz="2400">
              <a:solidFill>
                <a:srgbClr val="000000"/>
              </a:solidFill>
              <a:latin typeface="Times New Roman" pitchFamily="18" charset="0"/>
              <a:cs typeface="+mn-cs"/>
            </a:endParaRPr>
          </a:p>
        </p:txBody>
      </p:sp>
    </p:spTree>
    <p:extLst>
      <p:ext uri="{BB962C8B-B14F-4D97-AF65-F5344CB8AC3E}">
        <p14:creationId xmlns:p14="http://schemas.microsoft.com/office/powerpoint/2010/main" val="3976211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6480" y="305312"/>
            <a:ext cx="8225280" cy="114204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6480" y="1604329"/>
            <a:ext cx="4043520" cy="4107311"/>
          </a:xfrm>
        </p:spPr>
        <p:txBody>
          <a:bodyPr/>
          <a:lstStyle/>
          <a:p>
            <a:endParaRPr lang="en-US"/>
          </a:p>
        </p:txBody>
      </p:sp>
      <p:sp>
        <p:nvSpPr>
          <p:cNvPr id="4" name="Text Placeholder 3"/>
          <p:cNvSpPr>
            <a:spLocks noGrp="1"/>
          </p:cNvSpPr>
          <p:nvPr>
            <p:ph type="body" sz="half" idx="2"/>
          </p:nvPr>
        </p:nvSpPr>
        <p:spPr>
          <a:xfrm>
            <a:off x="4638240" y="1604329"/>
            <a:ext cx="4043520" cy="41073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a:xfrm>
            <a:off x="456481" y="6051516"/>
            <a:ext cx="2126880" cy="469489"/>
          </a:xfrm>
          <a:prstGeom prst="rect">
            <a:avLst/>
          </a:prstGeom>
        </p:spPr>
        <p:txBody>
          <a:bodyPr/>
          <a:lstStyle>
            <a:lvl1pPr>
              <a:defRPr/>
            </a:lvl1pPr>
          </a:lstStyle>
          <a:p>
            <a:pPr algn="ctr" defTabSz="914400" eaLnBrk="0" hangingPunct="0"/>
            <a:r>
              <a:rPr kumimoji="1" lang="en-US" sz="2400" smtClean="0">
                <a:solidFill>
                  <a:srgbClr val="000000"/>
                </a:solidFill>
                <a:latin typeface="Times New Roman" pitchFamily="18" charset="0"/>
                <a:cs typeface="+mn-cs"/>
              </a:rPr>
              <a:t>12/4/2009</a:t>
            </a:r>
            <a:endParaRPr kumimoji="1" lang="en-US" sz="2400">
              <a:solidFill>
                <a:srgbClr val="000000"/>
              </a:solidFill>
              <a:latin typeface="Times New Roman" pitchFamily="18" charset="0"/>
              <a:cs typeface="+mn-cs"/>
            </a:endParaRPr>
          </a:p>
        </p:txBody>
      </p:sp>
      <p:sp>
        <p:nvSpPr>
          <p:cNvPr id="6" name="Footer Placeholder 5"/>
          <p:cNvSpPr>
            <a:spLocks noGrp="1"/>
          </p:cNvSpPr>
          <p:nvPr>
            <p:ph type="ftr" idx="11"/>
          </p:nvPr>
        </p:nvSpPr>
        <p:spPr>
          <a:xfrm>
            <a:off x="3127681" y="6051516"/>
            <a:ext cx="2895840" cy="469489"/>
          </a:xfrm>
          <a:prstGeom prst="rect">
            <a:avLst/>
          </a:prstGeom>
        </p:spPr>
        <p:txBody>
          <a:bodyPr/>
          <a:lstStyle>
            <a:lvl1pPr>
              <a:defRPr/>
            </a:lvl1pPr>
          </a:lstStyle>
          <a:p>
            <a:pPr algn="ctr" defTabSz="914400" eaLnBrk="0" hangingPunct="0"/>
            <a:endParaRPr kumimoji="1" lang="en-US" sz="2400">
              <a:solidFill>
                <a:srgbClr val="000000"/>
              </a:solidFill>
              <a:latin typeface="Times New Roman" pitchFamily="18" charset="0"/>
              <a:cs typeface="+mn-cs"/>
            </a:endParaRPr>
          </a:p>
        </p:txBody>
      </p:sp>
      <p:sp>
        <p:nvSpPr>
          <p:cNvPr id="7" name="Slide Number Placeholder 6"/>
          <p:cNvSpPr>
            <a:spLocks noGrp="1"/>
          </p:cNvSpPr>
          <p:nvPr>
            <p:ph type="sldNum" idx="12"/>
          </p:nvPr>
        </p:nvSpPr>
        <p:spPr>
          <a:xfrm>
            <a:off x="6556321" y="6051516"/>
            <a:ext cx="2126880" cy="469489"/>
          </a:xfrm>
          <a:prstGeom prst="rect">
            <a:avLst/>
          </a:prstGeom>
        </p:spPr>
        <p:txBody>
          <a:bodyPr/>
          <a:lstStyle>
            <a:lvl1pPr>
              <a:defRPr/>
            </a:lvl1pPr>
          </a:lstStyle>
          <a:p>
            <a:pPr algn="ctr" defTabSz="914400" eaLnBrk="0" hangingPunct="0"/>
            <a:fld id="{0C8A1D60-FC52-44FC-A9E2-97A544F0C48B}" type="slidenum">
              <a:rPr kumimoji="1" lang="en-US" sz="2400">
                <a:solidFill>
                  <a:srgbClr val="000000"/>
                </a:solidFill>
                <a:latin typeface="Times New Roman" pitchFamily="18" charset="0"/>
                <a:cs typeface="+mn-cs"/>
              </a:rPr>
              <a:pPr algn="ctr" defTabSz="914400" eaLnBrk="0" hangingPunct="0"/>
              <a:t>‹#›</a:t>
            </a:fld>
            <a:endParaRPr kumimoji="1" lang="en-US" sz="2400">
              <a:solidFill>
                <a:srgbClr val="000000"/>
              </a:solidFill>
              <a:latin typeface="Times New Roman" pitchFamily="18" charset="0"/>
              <a:cs typeface="+mn-cs"/>
            </a:endParaRPr>
          </a:p>
        </p:txBody>
      </p:sp>
    </p:spTree>
    <p:extLst>
      <p:ext uri="{BB962C8B-B14F-4D97-AF65-F5344CB8AC3E}">
        <p14:creationId xmlns:p14="http://schemas.microsoft.com/office/powerpoint/2010/main" val="23003856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algn="ctr" defTabSz="914400" eaLnBrk="0" hangingPunct="0"/>
            <a:endParaRPr lang="en-US" sz="2400">
              <a:solidFill>
                <a:srgbClr val="000000"/>
              </a:solidFill>
              <a:latin typeface="Times New Roman" pitchFamily="18" charset="0"/>
              <a:cs typeface="+mn-cs"/>
            </a:endParaRPr>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algn="ctr" defTabSz="914400" eaLnBrk="0" hangingPunct="0"/>
            <a:endParaRPr lang="en-US" sz="2400">
              <a:solidFill>
                <a:srgbClr val="000000"/>
              </a:solidFill>
              <a:latin typeface="Times New Roman" pitchFamily="18" charset="0"/>
              <a:cs typeface="+mn-cs"/>
            </a:endParaRPr>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algn="ctr" defTabSz="914400" eaLnBrk="0" hangingPunct="0"/>
            <a:endParaRPr lang="en-US" sz="2400">
              <a:solidFill>
                <a:srgbClr val="000000"/>
              </a:solidFill>
              <a:latin typeface="Times New Roman" pitchFamily="18" charset="0"/>
              <a:cs typeface="+mn-cs"/>
            </a:endParaRPr>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algn="ctr" defTabSz="914400" eaLnBrk="0" hangingPunct="0"/>
            <a:endParaRPr lang="en-US" sz="2400">
              <a:solidFill>
                <a:srgbClr val="000000"/>
              </a:solidFill>
              <a:latin typeface="Times New Roman" pitchFamily="18" charset="0"/>
              <a:cs typeface="+mn-cs"/>
            </a:endParaRPr>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algn="ctr" defTabSz="914400" eaLnBrk="0" hangingPunct="0"/>
            <a:endParaRPr lang="en-US" sz="2400">
              <a:solidFill>
                <a:srgbClr val="000000"/>
              </a:solidFill>
              <a:latin typeface="Times New Roman" pitchFamily="18" charset="0"/>
              <a:cs typeface="+mn-cs"/>
            </a:endParaRPr>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pPr algn="ctr" defTabSz="914400" eaLnBrk="0" hangingPunct="0"/>
            <a:endParaRPr lang="en-US" sz="2400" dirty="0">
              <a:solidFill>
                <a:srgbClr val="000000"/>
              </a:solidFill>
              <a:latin typeface="Times New Roman" pitchFamily="18" charset="0"/>
              <a:cs typeface="+mn-cs"/>
            </a:endParaRPr>
          </a:p>
        </p:txBody>
      </p:sp>
      <p:sp>
        <p:nvSpPr>
          <p:cNvPr id="2" name="Date Placeholder 1"/>
          <p:cNvSpPr>
            <a:spLocks noGrp="1"/>
          </p:cNvSpPr>
          <p:nvPr>
            <p:ph type="dt" sz="half" idx="10"/>
          </p:nvPr>
        </p:nvSpPr>
        <p:spPr>
          <a:xfrm>
            <a:off x="5791200" y="6404984"/>
            <a:ext cx="3044952" cy="365760"/>
          </a:xfrm>
          <a:prstGeom prst="rect">
            <a:avLst/>
          </a:prstGeom>
        </p:spPr>
        <p:txBody>
          <a:bodyPr/>
          <a:lstStyle/>
          <a:p>
            <a:pPr algn="ctr" defTabSz="914400" eaLnBrk="0" hangingPunct="0"/>
            <a:r>
              <a:rPr kumimoji="1" lang="en-US" sz="2400" smtClean="0">
                <a:solidFill>
                  <a:srgbClr val="000000"/>
                </a:solidFill>
                <a:latin typeface="Times New Roman" pitchFamily="18" charset="0"/>
                <a:cs typeface="+mn-cs"/>
              </a:rPr>
              <a:t>12/4/2009</a:t>
            </a:r>
            <a:endParaRPr kumimoji="1" lang="en-US" sz="2400">
              <a:solidFill>
                <a:srgbClr val="000000"/>
              </a:solidFill>
              <a:latin typeface="Times New Roman" pitchFamily="18" charset="0"/>
              <a:cs typeface="+mn-cs"/>
            </a:endParaRPr>
          </a:p>
        </p:txBody>
      </p:sp>
      <p:sp>
        <p:nvSpPr>
          <p:cNvPr id="3" name="Footer Placeholder 2"/>
          <p:cNvSpPr>
            <a:spLocks noGrp="1"/>
          </p:cNvSpPr>
          <p:nvPr>
            <p:ph type="ftr" sz="quarter" idx="11"/>
          </p:nvPr>
        </p:nvSpPr>
        <p:spPr>
          <a:xfrm>
            <a:off x="304800" y="6410848"/>
            <a:ext cx="3581400" cy="365760"/>
          </a:xfrm>
          <a:prstGeom prst="rect">
            <a:avLst/>
          </a:prstGeom>
        </p:spPr>
        <p:txBody>
          <a:bodyPr/>
          <a:lstStyle/>
          <a:p>
            <a:pPr algn="ctr" defTabSz="914400" eaLnBrk="0" hangingPunct="0"/>
            <a:endParaRPr kumimoji="1" lang="en-US" sz="2400">
              <a:solidFill>
                <a:srgbClr val="000000"/>
              </a:solidFill>
              <a:latin typeface="Times New Roman" pitchFamily="18" charset="0"/>
              <a:cs typeface="+mn-cs"/>
            </a:endParaRPr>
          </a:p>
        </p:txBody>
      </p:sp>
      <p:sp>
        <p:nvSpPr>
          <p:cNvPr id="4" name="Slide Number Placeholder 3"/>
          <p:cNvSpPr>
            <a:spLocks noGrp="1"/>
          </p:cNvSpPr>
          <p:nvPr>
            <p:ph type="sldNum" sz="quarter" idx="12"/>
          </p:nvPr>
        </p:nvSpPr>
        <p:spPr>
          <a:xfrm>
            <a:off x="4267200" y="6324600"/>
            <a:ext cx="609600" cy="441324"/>
          </a:xfrm>
          <a:prstGeom prst="rect">
            <a:avLst/>
          </a:prstGeom>
        </p:spPr>
        <p:txBody>
          <a:bodyPr/>
          <a:lstStyle>
            <a:lvl1pPr>
              <a:defRPr>
                <a:solidFill>
                  <a:srgbClr val="FFFFFF"/>
                </a:solidFill>
              </a:defRPr>
            </a:lvl1pPr>
          </a:lstStyle>
          <a:p>
            <a:pPr algn="ctr" defTabSz="914400" eaLnBrk="0" hangingPunct="0"/>
            <a:fld id="{701DAA9B-B69D-4D34-83E6-D0DBDA712E92}" type="slidenum">
              <a:rPr kumimoji="1" lang="en-US" sz="2400" smtClean="0">
                <a:latin typeface="Times New Roman" pitchFamily="18" charset="0"/>
                <a:cs typeface="+mn-cs"/>
              </a:rPr>
              <a:pPr algn="ctr" defTabSz="914400" eaLnBrk="0" hangingPunct="0"/>
              <a:t>‹#›</a:t>
            </a:fld>
            <a:endParaRPr kumimoji="1" lang="en-US" sz="2400">
              <a:latin typeface="Times New Roman" pitchFamily="18" charset="0"/>
              <a:cs typeface="+mn-cs"/>
            </a:endParaRPr>
          </a:p>
        </p:txBody>
      </p:sp>
    </p:spTree>
    <p:extLst>
      <p:ext uri="{BB962C8B-B14F-4D97-AF65-F5344CB8AC3E}">
        <p14:creationId xmlns:p14="http://schemas.microsoft.com/office/powerpoint/2010/main" val="21758929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pic>
        <p:nvPicPr>
          <p:cNvPr id="4" name="Picture 6"/>
          <p:cNvPicPr>
            <a:picLocks noChangeAspect="1" noChangeArrowheads="1"/>
          </p:cNvPicPr>
          <p:nvPr userDrawn="1">
            <p:custDataLst>
              <p:tags r:id="rId1"/>
            </p:custDataLst>
          </p:nvPr>
        </p:nvPicPr>
        <p:blipFill>
          <a:blip r:embed="rId3" cstate="print"/>
          <a:srcRect/>
          <a:stretch>
            <a:fillRect/>
          </a:stretch>
        </p:blipFill>
        <p:spPr bwMode="auto">
          <a:xfrm>
            <a:off x="-9525" y="-3175"/>
            <a:ext cx="9164638" cy="6864350"/>
          </a:xfrm>
          <a:prstGeom prst="rect">
            <a:avLst/>
          </a:prstGeom>
          <a:noFill/>
          <a:ln w="9525">
            <a:noFill/>
            <a:miter lim="800000"/>
            <a:headEnd/>
            <a:tailEnd/>
          </a:ln>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pPr algn="ctr" defTabSz="914400" eaLnBrk="0" hangingPunct="0">
              <a:defRPr/>
            </a:pPr>
            <a:fld id="{84D1C4B6-59D4-4EBA-976E-F0F68476DB65}" type="datetimeFigureOut">
              <a:rPr kumimoji="1" lang="en-US" sz="2400">
                <a:solidFill>
                  <a:srgbClr val="000000"/>
                </a:solidFill>
                <a:latin typeface="Times New Roman" pitchFamily="18" charset="0"/>
                <a:cs typeface="+mn-cs"/>
              </a:rPr>
              <a:pPr algn="ctr" defTabSz="914400" eaLnBrk="0" hangingPunct="0">
                <a:defRPr/>
              </a:pPr>
              <a:t>10/21/14</a:t>
            </a:fld>
            <a:endParaRPr kumimoji="1" lang="en-US" sz="2400">
              <a:solidFill>
                <a:srgbClr val="000000"/>
              </a:solidFill>
              <a:latin typeface="Times New Roman" pitchFamily="18" charset="0"/>
              <a:cs typeface="+mn-cs"/>
            </a:endParaRPr>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lgn="ctr" defTabSz="914400" eaLnBrk="0" hangingPunct="0">
              <a:defRPr/>
            </a:pPr>
            <a:endParaRPr kumimoji="1" lang="en-US" sz="2400">
              <a:solidFill>
                <a:srgbClr val="000000"/>
              </a:solidFill>
              <a:latin typeface="Times New Roman" pitchFamily="18" charset="0"/>
              <a:cs typeface="+mn-cs"/>
            </a:endParaRPr>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lgn="ctr" defTabSz="914400" eaLnBrk="0" hangingPunct="0">
              <a:defRPr/>
            </a:pPr>
            <a:fld id="{23CDF93C-3EB6-4244-B4F7-B526FD8A26B2}" type="slidenum">
              <a:rPr kumimoji="1" lang="en-US" sz="2400">
                <a:solidFill>
                  <a:srgbClr val="000000"/>
                </a:solidFill>
                <a:latin typeface="Times New Roman" pitchFamily="18" charset="0"/>
                <a:cs typeface="+mn-cs"/>
              </a:rPr>
              <a:pPr algn="ctr" defTabSz="914400" eaLnBrk="0" hangingPunct="0">
                <a:defRPr/>
              </a:pPr>
              <a:t>‹#›</a:t>
            </a:fld>
            <a:endParaRPr kumimoji="1" lang="en-US" sz="2400">
              <a:solidFill>
                <a:srgbClr val="000000"/>
              </a:solidFill>
              <a:latin typeface="Times New Roman" pitchFamily="18" charset="0"/>
              <a:cs typeface="+mn-cs"/>
            </a:endParaRPr>
          </a:p>
        </p:txBody>
      </p:sp>
    </p:spTree>
    <p:extLst>
      <p:ext uri="{BB962C8B-B14F-4D97-AF65-F5344CB8AC3E}">
        <p14:creationId xmlns:p14="http://schemas.microsoft.com/office/powerpoint/2010/main" val="23246704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9" name="Bild 8" descr="Test1.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4400"/>
          <a:stretch/>
        </p:blipFill>
        <p:spPr>
          <a:xfrm>
            <a:off x="64783" y="3670236"/>
            <a:ext cx="9015855" cy="2666205"/>
          </a:xfrm>
          <a:prstGeom prst="rect">
            <a:avLst/>
          </a:prstGeom>
        </p:spPr>
      </p:pic>
      <p:sp>
        <p:nvSpPr>
          <p:cNvPr id="4" name="Text Box 14"/>
          <p:cNvSpPr txBox="1">
            <a:spLocks noChangeArrowheads="1"/>
          </p:cNvSpPr>
          <p:nvPr/>
        </p:nvSpPr>
        <p:spPr bwMode="auto">
          <a:xfrm>
            <a:off x="396874" y="6426253"/>
            <a:ext cx="5620468" cy="307777"/>
          </a:xfrm>
          <a:prstGeom prst="rect">
            <a:avLst/>
          </a:prstGeom>
          <a:noFill/>
          <a:ln w="9525">
            <a:noFill/>
            <a:miter lim="800000"/>
            <a:headEnd/>
            <a:tailEnd/>
          </a:ln>
          <a:effectLst/>
        </p:spPr>
        <p:txBody>
          <a:bodyPr wrap="square" lIns="0" tIns="0" rIns="0" bIns="0">
            <a:spAutoFit/>
          </a:bodyPr>
          <a:lstStyle/>
          <a:p>
            <a:pPr defTabSz="914400">
              <a:defRPr/>
            </a:pPr>
            <a:r>
              <a:rPr lang="de-DE" sz="1000" dirty="0">
                <a:solidFill>
                  <a:srgbClr val="000000"/>
                </a:solidFill>
                <a:cs typeface="+mn-cs"/>
              </a:rPr>
              <a:t>MS&amp;E 273 Technology Venture Formation</a:t>
            </a:r>
          </a:p>
          <a:p>
            <a:pPr defTabSz="914400">
              <a:defRPr/>
            </a:pPr>
            <a:r>
              <a:rPr lang="de-DE" sz="1000" dirty="0">
                <a:solidFill>
                  <a:srgbClr val="000000"/>
                </a:solidFill>
                <a:cs typeface="+mn-cs"/>
              </a:rPr>
              <a:t>Stanford University – Department of Management Science &amp; Engineering</a:t>
            </a:r>
            <a:endParaRPr lang="en-US" sz="1000" dirty="0">
              <a:solidFill>
                <a:srgbClr val="000000"/>
              </a:solidFill>
              <a:cs typeface="+mn-cs"/>
            </a:endParaRPr>
          </a:p>
        </p:txBody>
      </p:sp>
      <p:sp>
        <p:nvSpPr>
          <p:cNvPr id="6" name="Text Box 14"/>
          <p:cNvSpPr txBox="1">
            <a:spLocks noChangeArrowheads="1"/>
          </p:cNvSpPr>
          <p:nvPr/>
        </p:nvSpPr>
        <p:spPr bwMode="auto">
          <a:xfrm>
            <a:off x="7087155" y="6497638"/>
            <a:ext cx="1958420" cy="246221"/>
          </a:xfrm>
          <a:prstGeom prst="rect">
            <a:avLst/>
          </a:prstGeom>
          <a:noFill/>
          <a:ln w="9525">
            <a:noFill/>
            <a:miter lim="800000"/>
            <a:headEnd/>
            <a:tailEnd/>
          </a:ln>
          <a:effectLst/>
        </p:spPr>
        <p:txBody>
          <a:bodyPr wrap="square" lIns="0" tIns="0" rIns="0" bIns="0">
            <a:spAutoFit/>
          </a:bodyPr>
          <a:lstStyle/>
          <a:p>
            <a:pPr algn="r" defTabSz="914400">
              <a:defRPr/>
            </a:pPr>
            <a:r>
              <a:rPr lang="de-DE" sz="1600" b="1" dirty="0" err="1">
                <a:solidFill>
                  <a:srgbClr val="FFFFFF"/>
                </a:solidFill>
                <a:latin typeface="Arial" charset="0"/>
                <a:cs typeface="+mn-cs"/>
              </a:rPr>
              <a:t>www.stanford.edu</a:t>
            </a:r>
            <a:endParaRPr lang="de-DE" sz="1600" b="1" dirty="0">
              <a:solidFill>
                <a:srgbClr val="FFFFFF"/>
              </a:solidFill>
              <a:latin typeface="Arial" charset="0"/>
              <a:cs typeface="+mn-cs"/>
            </a:endParaRPr>
          </a:p>
        </p:txBody>
      </p:sp>
      <p:pic>
        <p:nvPicPr>
          <p:cNvPr id="10" name="Picture 9"/>
          <p:cNvPicPr>
            <a:picLocks noChangeAspect="1"/>
          </p:cNvPicPr>
          <p:nvPr userDrawn="1"/>
        </p:nvPicPr>
        <p:blipFill>
          <a:blip r:embed="rId3"/>
          <a:stretch>
            <a:fillRect/>
          </a:stretch>
        </p:blipFill>
        <p:spPr>
          <a:xfrm>
            <a:off x="487599" y="468688"/>
            <a:ext cx="1398544" cy="617151"/>
          </a:xfrm>
          <a:prstGeom prst="rect">
            <a:avLst/>
          </a:prstGeom>
        </p:spPr>
      </p:pic>
      <p:pic>
        <p:nvPicPr>
          <p:cNvPr id="2" name="Picture 1"/>
          <p:cNvPicPr>
            <a:picLocks noChangeAspect="1"/>
          </p:cNvPicPr>
          <p:nvPr userDrawn="1"/>
        </p:nvPicPr>
        <p:blipFill rotWithShape="1">
          <a:blip r:embed="rId4"/>
          <a:srcRect t="14643" b="33083"/>
          <a:stretch/>
        </p:blipFill>
        <p:spPr>
          <a:xfrm>
            <a:off x="104259" y="3655669"/>
            <a:ext cx="8928373" cy="3099056"/>
          </a:xfrm>
          <a:prstGeom prst="rect">
            <a:avLst/>
          </a:prstGeom>
        </p:spPr>
      </p:pic>
      <p:pic>
        <p:nvPicPr>
          <p:cNvPr id="3" name="Picture 9" descr="II_rahmen_neu_titel"/>
          <p:cNvPicPr>
            <a:picLocks noChangeAspect="1" noChangeArrowheads="1"/>
          </p:cNvPicPr>
          <p:nvPr userDrawn="1"/>
        </p:nvPicPr>
        <p:blipFill>
          <a:blip r:embed="rId5" cstate="print"/>
          <a:srcRect/>
          <a:stretch>
            <a:fillRect/>
          </a:stretch>
        </p:blipFill>
        <p:spPr bwMode="auto">
          <a:xfrm>
            <a:off x="0" y="0"/>
            <a:ext cx="9144000" cy="6870700"/>
          </a:xfrm>
          <a:prstGeom prst="rect">
            <a:avLst/>
          </a:prstGeom>
          <a:noFill/>
          <a:ln w="9525">
            <a:noFill/>
            <a:miter lim="800000"/>
            <a:headEnd/>
            <a:tailEnd/>
          </a:ln>
        </p:spPr>
      </p:pic>
    </p:spTree>
    <p:extLst>
      <p:ext uri="{BB962C8B-B14F-4D97-AF65-F5344CB8AC3E}">
        <p14:creationId xmlns:p14="http://schemas.microsoft.com/office/powerpoint/2010/main" val="2055277155"/>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2800"/>
            </a:lvl1pPr>
          </a:lstStyle>
          <a:p>
            <a:r>
              <a:rPr lang="de-DE" smtClean="0"/>
              <a:t>Titelmasterformat durch Klicken bearbeiten</a:t>
            </a:r>
            <a:endParaRPr lang="de-DE" dirty="0"/>
          </a:p>
        </p:txBody>
      </p:sp>
      <p:sp>
        <p:nvSpPr>
          <p:cNvPr id="3" name="Inhaltsplatzhalter 2"/>
          <p:cNvSpPr>
            <a:spLocks noGrp="1"/>
          </p:cNvSpPr>
          <p:nvPr>
            <p:ph idx="1" hasCustomPrompt="1"/>
          </p:nvPr>
        </p:nvSpPr>
        <p:spPr/>
        <p:txBody>
          <a:bodyPr>
            <a:normAutofit/>
          </a:bodyPr>
          <a:lstStyle>
            <a:lvl1pPr marL="357188" indent="-357188">
              <a:spcBef>
                <a:spcPts val="700"/>
              </a:spcBef>
              <a:defRPr/>
            </a:lvl1pPr>
            <a:lvl2pPr indent="-396000">
              <a:spcBef>
                <a:spcPts val="700"/>
              </a:spcBef>
              <a:defRPr/>
            </a:lvl2pPr>
            <a:lvl3pPr indent="-324000">
              <a:spcBef>
                <a:spcPts val="700"/>
              </a:spcBef>
              <a:defRPr/>
            </a:lvl3pPr>
            <a:lvl4pPr indent="-324000">
              <a:spcBef>
                <a:spcPts val="700"/>
              </a:spcBef>
              <a:defRPr/>
            </a:lvl4pPr>
            <a:lvl5pPr indent="-324000">
              <a:spcBef>
                <a:spcPts val="700"/>
              </a:spcBef>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Tree>
    <p:extLst>
      <p:ext uri="{BB962C8B-B14F-4D97-AF65-F5344CB8AC3E}">
        <p14:creationId xmlns:p14="http://schemas.microsoft.com/office/powerpoint/2010/main" val="2379361100"/>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pic>
        <p:nvPicPr>
          <p:cNvPr id="5" name="Picture 9" descr="II_rahmen_neu_titel"/>
          <p:cNvPicPr>
            <a:picLocks noChangeAspect="1" noChangeArrowheads="1"/>
          </p:cNvPicPr>
          <p:nvPr userDrawn="1"/>
        </p:nvPicPr>
        <p:blipFill rotWithShape="1">
          <a:blip r:embed="rId2" cstate="print"/>
          <a:srcRect t="37542" b="10490"/>
          <a:stretch/>
        </p:blipFill>
        <p:spPr bwMode="auto">
          <a:xfrm>
            <a:off x="0" y="2576285"/>
            <a:ext cx="9144000" cy="3570515"/>
          </a:xfrm>
          <a:prstGeom prst="rect">
            <a:avLst/>
          </a:prstGeom>
          <a:noFill/>
          <a:ln w="9525">
            <a:noFill/>
            <a:miter lim="800000"/>
            <a:headEnd/>
            <a:tailEnd/>
          </a:ln>
        </p:spPr>
      </p:pic>
      <p:sp>
        <p:nvSpPr>
          <p:cNvPr id="2" name="Titel 1"/>
          <p:cNvSpPr>
            <a:spLocks noGrp="1"/>
          </p:cNvSpPr>
          <p:nvPr>
            <p:ph type="title"/>
          </p:nvPr>
        </p:nvSpPr>
        <p:spPr>
          <a:xfrm>
            <a:off x="722313" y="3913424"/>
            <a:ext cx="7772400" cy="1362075"/>
          </a:xfrm>
        </p:spPr>
        <p:txBody>
          <a:bodyPr anchor="t"/>
          <a:lstStyle>
            <a:lvl1pPr algn="l">
              <a:defRPr sz="3200" b="1" cap="all"/>
            </a:lvl1pPr>
          </a:lstStyle>
          <a:p>
            <a:r>
              <a:rPr lang="de-DE" smtClean="0"/>
              <a:t>Titelmasterformat durch Klicken bearbeiten</a:t>
            </a:r>
            <a:endParaRPr lang="de-DE" dirty="0"/>
          </a:p>
        </p:txBody>
      </p:sp>
      <p:sp>
        <p:nvSpPr>
          <p:cNvPr id="3" name="Textplatzhalter 2"/>
          <p:cNvSpPr>
            <a:spLocks noGrp="1"/>
          </p:cNvSpPr>
          <p:nvPr>
            <p:ph type="body" idx="1" hasCustomPrompt="1"/>
          </p:nvPr>
        </p:nvSpPr>
        <p:spPr>
          <a:xfrm>
            <a:off x="722313" y="2697581"/>
            <a:ext cx="7772400" cy="931498"/>
          </a:xfrm>
        </p:spPr>
        <p:txBody>
          <a:bodyPr anchor="b"/>
          <a:lstStyle>
            <a:lvl1pPr marL="0" indent="0">
              <a:buNone/>
              <a:defRPr sz="20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smtClean="0"/>
              <a:t>TEXTMASTERFORMATE DURCH KLICKEN BEARBEITEN</a:t>
            </a:r>
          </a:p>
        </p:txBody>
      </p:sp>
    </p:spTree>
    <p:extLst>
      <p:ext uri="{BB962C8B-B14F-4D97-AF65-F5344CB8AC3E}">
        <p14:creationId xmlns:p14="http://schemas.microsoft.com/office/powerpoint/2010/main" val="1954769700"/>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750338" y="761538"/>
            <a:ext cx="7707862" cy="610062"/>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3" name="Content Placeholder 2"/>
          <p:cNvSpPr>
            <a:spLocks noGrp="1"/>
          </p:cNvSpPr>
          <p:nvPr>
            <p:ph sz="quarter" idx="10"/>
          </p:nvPr>
        </p:nvSpPr>
        <p:spPr>
          <a:xfrm>
            <a:off x="750888" y="1388744"/>
            <a:ext cx="3787775" cy="4859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11"/>
          </p:nvPr>
        </p:nvSpPr>
        <p:spPr>
          <a:xfrm>
            <a:off x="4678362" y="1531025"/>
            <a:ext cx="3779838" cy="227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2"/>
          </p:nvPr>
        </p:nvSpPr>
        <p:spPr>
          <a:xfrm>
            <a:off x="4678362" y="3960494"/>
            <a:ext cx="3779838" cy="22879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187814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3921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66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Titel 1"/>
          <p:cNvSpPr>
            <a:spLocks noGrp="1"/>
          </p:cNvSpPr>
          <p:nvPr>
            <p:ph type="title"/>
          </p:nvPr>
        </p:nvSpPr>
        <p:spPr>
          <a:xfrm>
            <a:off x="390525" y="333375"/>
            <a:ext cx="6911975" cy="561975"/>
          </a:xfrm>
        </p:spPr>
        <p:txBody>
          <a:bodyPr>
            <a:normAutofit/>
          </a:bodyPr>
          <a:lstStyle>
            <a:lvl1pPr>
              <a:defRPr sz="2800"/>
            </a:lvl1pPr>
          </a:lstStyle>
          <a:p>
            <a:r>
              <a:rPr lang="de-DE" smtClean="0"/>
              <a:t>Titelmasterformat durch Klicken bearbeiten</a:t>
            </a:r>
            <a:endParaRPr lang="de-DE" dirty="0"/>
          </a:p>
        </p:txBody>
      </p:sp>
    </p:spTree>
    <p:extLst>
      <p:ext uri="{BB962C8B-B14F-4D97-AF65-F5344CB8AC3E}">
        <p14:creationId xmlns:p14="http://schemas.microsoft.com/office/powerpoint/2010/main" val="18790631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186777"/>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4" name="Inhaltsplatzhalter 3"/>
          <p:cNvSpPr>
            <a:spLocks noGrp="1"/>
          </p:cNvSpPr>
          <p:nvPr>
            <p:ph sz="half" idx="2"/>
          </p:nvPr>
        </p:nvSpPr>
        <p:spPr>
          <a:xfrm>
            <a:off x="457200" y="1826538"/>
            <a:ext cx="4040188" cy="43057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186777"/>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1826539"/>
            <a:ext cx="4041775" cy="43130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8" name="Titel 1"/>
          <p:cNvSpPr>
            <a:spLocks noGrp="1"/>
          </p:cNvSpPr>
          <p:nvPr>
            <p:ph type="title"/>
          </p:nvPr>
        </p:nvSpPr>
        <p:spPr>
          <a:xfrm>
            <a:off x="390525" y="333375"/>
            <a:ext cx="6911975" cy="561975"/>
          </a:xfrm>
        </p:spPr>
        <p:txBody>
          <a:bodyPr>
            <a:normAutofit/>
          </a:bodyPr>
          <a:lstStyle>
            <a:lvl1pPr>
              <a:defRPr sz="2800"/>
            </a:lvl1pPr>
          </a:lstStyle>
          <a:p>
            <a:r>
              <a:rPr lang="de-DE" smtClean="0"/>
              <a:t>Titelmasterformat durch Klicken bearbeiten</a:t>
            </a:r>
            <a:endParaRPr lang="de-DE" dirty="0"/>
          </a:p>
        </p:txBody>
      </p:sp>
    </p:spTree>
    <p:extLst>
      <p:ext uri="{BB962C8B-B14F-4D97-AF65-F5344CB8AC3E}">
        <p14:creationId xmlns:p14="http://schemas.microsoft.com/office/powerpoint/2010/main" val="3348250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4" name="Titel 1"/>
          <p:cNvSpPr>
            <a:spLocks noGrp="1"/>
          </p:cNvSpPr>
          <p:nvPr>
            <p:ph type="title"/>
          </p:nvPr>
        </p:nvSpPr>
        <p:spPr>
          <a:xfrm>
            <a:off x="390525" y="333375"/>
            <a:ext cx="6911975" cy="561975"/>
          </a:xfrm>
        </p:spPr>
        <p:txBody>
          <a:bodyPr>
            <a:normAutofit/>
          </a:bodyPr>
          <a:lstStyle>
            <a:lvl1pPr>
              <a:defRPr sz="2800"/>
            </a:lvl1pPr>
          </a:lstStyle>
          <a:p>
            <a:r>
              <a:rPr lang="de-DE" smtClean="0"/>
              <a:t>Titelmasterformat durch Klicken bearbeiten</a:t>
            </a:r>
            <a:endParaRPr lang="de-DE" dirty="0"/>
          </a:p>
        </p:txBody>
      </p:sp>
    </p:spTree>
    <p:extLst>
      <p:ext uri="{BB962C8B-B14F-4D97-AF65-F5344CB8AC3E}">
        <p14:creationId xmlns:p14="http://schemas.microsoft.com/office/powerpoint/2010/main" val="2871139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9396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Tree>
    <p:extLst>
      <p:ext uri="{BB962C8B-B14F-4D97-AF65-F5344CB8AC3E}">
        <p14:creationId xmlns:p14="http://schemas.microsoft.com/office/powerpoint/2010/main" val="37075065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Tree>
    <p:extLst>
      <p:ext uri="{BB962C8B-B14F-4D97-AF65-F5344CB8AC3E}">
        <p14:creationId xmlns:p14="http://schemas.microsoft.com/office/powerpoint/2010/main" val="29370302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5613438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59563" y="333375"/>
            <a:ext cx="2089150" cy="575945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90525" y="333375"/>
            <a:ext cx="6116638" cy="575945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23931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762000" y="732752"/>
            <a:ext cx="7707862" cy="630346"/>
          </a:xfrm>
          <a:prstGeom prst="rect">
            <a:avLst/>
          </a:prstGeom>
        </p:spPr>
        <p:txBody>
          <a:bodyPr anchor="b" anchorCtr="0"/>
          <a:lstStyle>
            <a:lvl1pPr algn="l">
              <a:defRPr sz="2400">
                <a:solidFill>
                  <a:schemeClr val="bg2"/>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762550" y="1464945"/>
            <a:ext cx="3787775" cy="23547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1"/>
          </p:nvPr>
        </p:nvSpPr>
        <p:spPr>
          <a:xfrm>
            <a:off x="768900" y="3886200"/>
            <a:ext cx="3781425" cy="23599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12"/>
          </p:nvPr>
        </p:nvSpPr>
        <p:spPr>
          <a:xfrm>
            <a:off x="4690024" y="1464945"/>
            <a:ext cx="3779838" cy="23547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Content Placeholder 14"/>
          <p:cNvSpPr>
            <a:spLocks noGrp="1"/>
          </p:cNvSpPr>
          <p:nvPr>
            <p:ph sz="quarter" idx="13"/>
          </p:nvPr>
        </p:nvSpPr>
        <p:spPr>
          <a:xfrm>
            <a:off x="4690024" y="3886200"/>
            <a:ext cx="3779838" cy="23599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677644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lstStyle>
            <a:lvl1pPr algn="ctr">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676522838"/>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itle">
    <p:bg>
      <p:bgPr>
        <a:solidFill>
          <a:schemeClr val="bg2"/>
        </a:soli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286439" y="4495800"/>
            <a:ext cx="8857561" cy="1828800"/>
          </a:xfrm>
        </p:spPr>
        <p:txBody>
          <a:bodyPr anchor="b"/>
          <a:lstStyle>
            <a:lvl1pPr algn="r">
              <a:defRPr b="1" cap="all" baseline="0">
                <a:solidFill>
                  <a:schemeClr val="tx1">
                    <a:lumMod val="85000"/>
                  </a:schemeClr>
                </a:solidFill>
                <a:latin typeface="Trebuchet MS"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theme" Target="../theme/theme2.xml"/><Relationship Id="rId10"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theme" Target="../theme/theme3.xml"/><Relationship Id="rId9" Type="http://schemas.openxmlformats.org/officeDocument/2006/relationships/image" Target="../media/image1.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theme" Target="../theme/theme4.xml"/><Relationship Id="rId14" Type="http://schemas.openxmlformats.org/officeDocument/2006/relationships/image" Target="../media/image3.png"/><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theme" Target="../theme/theme5.xml"/><Relationship Id="rId9" Type="http://schemas.openxmlformats.org/officeDocument/2006/relationships/image" Target="../media/image3.png"/><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theme" Target="../theme/theme6.xml"/><Relationship Id="rId7" Type="http://schemas.openxmlformats.org/officeDocument/2006/relationships/image" Target="../media/image4.emf"/><Relationship Id="rId1" Type="http://schemas.openxmlformats.org/officeDocument/2006/relationships/slideLayout" Target="../slideLayouts/slideLayout46.xml"/><Relationship Id="rId2"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theme" Target="../theme/theme7.xml"/><Relationship Id="rId8" Type="http://schemas.openxmlformats.org/officeDocument/2006/relationships/image" Target="../media/image9.gif"/><Relationship Id="rId1" Type="http://schemas.openxmlformats.org/officeDocument/2006/relationships/slideLayout" Target="../slideLayouts/slideLayout51.xml"/><Relationship Id="rId2" Type="http://schemas.openxmlformats.org/officeDocument/2006/relationships/slideLayout" Target="../slideLayouts/slideLayout5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8.xml"/><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2" descr="T:\Marketing\public\Identity\Wordmark_Logos\SCPD\New logo\SCPD_Logo.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24342"/>
            <a:ext cx="2593975" cy="86465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laceholder 2"/>
          <p:cNvSpPr>
            <a:spLocks noGrp="1"/>
          </p:cNvSpPr>
          <p:nvPr>
            <p:ph type="title"/>
          </p:nvPr>
        </p:nvSpPr>
        <p:spPr>
          <a:xfrm>
            <a:off x="762000" y="949501"/>
            <a:ext cx="7707862" cy="650699"/>
          </a:xfrm>
          <a:prstGeom prst="rect">
            <a:avLst/>
          </a:prstGeom>
        </p:spPr>
        <p:txBody>
          <a:bodyPr vert="horz" lIns="0" tIns="45720" rIns="91440" bIns="45720" rtlCol="0" anchor="b">
            <a:normAutofit/>
          </a:bodyPr>
          <a:lstStyle/>
          <a:p>
            <a:r>
              <a:rPr lang="en-US" smtClean="0"/>
              <a:t>Click to edit Master title style</a:t>
            </a:r>
            <a:endParaRPr lang="en-US" dirty="0"/>
          </a:p>
        </p:txBody>
      </p:sp>
      <p:sp>
        <p:nvSpPr>
          <p:cNvPr id="4" name="Text Placeholder 3"/>
          <p:cNvSpPr>
            <a:spLocks noGrp="1"/>
          </p:cNvSpPr>
          <p:nvPr>
            <p:ph type="body" idx="1"/>
          </p:nvPr>
        </p:nvSpPr>
        <p:spPr>
          <a:xfrm>
            <a:off x="762000" y="1676400"/>
            <a:ext cx="7707862" cy="4547236"/>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p:nvSpPr>
        <p:spPr>
          <a:xfrm>
            <a:off x="0" y="6400800"/>
            <a:ext cx="9144000" cy="4572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85411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xmlns:p14="http://schemas.microsoft.com/office/powerpoint/2010/main" spd="slow">
    <p:fade/>
  </p:transition>
  <p:timing>
    <p:tnLst>
      <p:par>
        <p:cTn xmlns:p14="http://schemas.microsoft.com/office/powerpoint/2010/main" id="1" dur="indefinite" restart="never" nodeType="tmRoot"/>
      </p:par>
    </p:tnLst>
  </p:timing>
  <p:hf sldNum="0" hdr="0" ftr="0" dt="0"/>
  <p:txStyles>
    <p:titleStyle>
      <a:lvl1pPr algn="l" defTabSz="457200" rtl="0" eaLnBrk="1" latinLnBrk="0" hangingPunct="1">
        <a:lnSpc>
          <a:spcPct val="85000"/>
        </a:lnSpc>
        <a:spcBef>
          <a:spcPct val="0"/>
        </a:spcBef>
        <a:buNone/>
        <a:defRPr sz="2400" kern="1200">
          <a:solidFill>
            <a:schemeClr val="bg2"/>
          </a:solidFill>
          <a:latin typeface="+mj-lt"/>
          <a:ea typeface="+mj-ea"/>
          <a:cs typeface="+mj-cs"/>
        </a:defRPr>
      </a:lvl1pPr>
    </p:titleStyle>
    <p:bodyStyle>
      <a:lvl1pPr marL="0" indent="0" algn="l" defTabSz="457200" rtl="0" eaLnBrk="1" latinLnBrk="0" hangingPunct="1">
        <a:spcBef>
          <a:spcPct val="20000"/>
        </a:spcBef>
        <a:buFont typeface="Arial"/>
        <a:buNone/>
        <a:defRPr sz="1800" kern="1200" cap="none" spc="20" baseline="0">
          <a:solidFill>
            <a:schemeClr val="tx1"/>
          </a:solidFill>
          <a:latin typeface="+mn-lt"/>
          <a:ea typeface="+mn-ea"/>
          <a:cs typeface="+mn-cs"/>
        </a:defRPr>
      </a:lvl1pPr>
      <a:lvl2pPr marL="288925" indent="-288925" algn="l" defTabSz="457200" rtl="0" eaLnBrk="1" latinLnBrk="0" hangingPunct="1">
        <a:spcBef>
          <a:spcPct val="20000"/>
        </a:spcBef>
        <a:buClr>
          <a:schemeClr val="bg2"/>
        </a:buClr>
        <a:buFont typeface="Wingdings" pitchFamily="2" charset="2"/>
        <a:buChar char="§"/>
        <a:defRPr sz="1800" kern="1200" cap="none">
          <a:solidFill>
            <a:schemeClr val="tx1"/>
          </a:solidFill>
          <a:latin typeface="+mn-lt"/>
          <a:ea typeface="+mn-ea"/>
          <a:cs typeface="+mn-cs"/>
        </a:defRPr>
      </a:lvl2pPr>
      <a:lvl3pPr marL="569913" indent="-225425" algn="l" defTabSz="457200" rtl="0" eaLnBrk="1" latinLnBrk="0" hangingPunct="1">
        <a:spcBef>
          <a:spcPct val="20000"/>
        </a:spcBef>
        <a:buClr>
          <a:schemeClr val="bg2"/>
        </a:buClr>
        <a:buSzPct val="102000"/>
        <a:buFont typeface="Source Sans Pro" pitchFamily="34" charset="0"/>
        <a:buChar char="›"/>
        <a:defRPr sz="1800" kern="1200" cap="none">
          <a:solidFill>
            <a:schemeClr val="tx1"/>
          </a:solidFill>
          <a:latin typeface="+mn-lt"/>
          <a:ea typeface="+mn-ea"/>
          <a:cs typeface="+mn-cs"/>
        </a:defRPr>
      </a:lvl3pPr>
      <a:lvl4pPr marL="914400" indent="-227013" algn="l" defTabSz="457200" rtl="0" eaLnBrk="1" latinLnBrk="0" hangingPunct="1">
        <a:spcBef>
          <a:spcPct val="20000"/>
        </a:spcBef>
        <a:buClr>
          <a:schemeClr val="bg2"/>
        </a:buClr>
        <a:buFont typeface="Arial" pitchFamily="34" charset="0"/>
        <a:buChar char="•"/>
        <a:defRPr sz="1800" kern="1200" cap="none">
          <a:solidFill>
            <a:schemeClr val="tx1"/>
          </a:solidFill>
          <a:latin typeface="+mn-lt"/>
          <a:ea typeface="+mn-ea"/>
          <a:cs typeface="+mn-cs"/>
        </a:defRPr>
      </a:lvl4pPr>
      <a:lvl5pPr marL="1258888" indent="-227013" algn="l" defTabSz="457200" rtl="0" eaLnBrk="1" latinLnBrk="0" hangingPunct="1">
        <a:spcBef>
          <a:spcPct val="20000"/>
        </a:spcBef>
        <a:buClr>
          <a:schemeClr val="bg2"/>
        </a:buClr>
        <a:buFont typeface="Source Sans Pro" pitchFamily="34" charset="0"/>
        <a:buChar char="–"/>
        <a:defRPr sz="1800" kern="1200" cap="none">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2" descr="T:\Marketing\public\Identity\Wordmark_Logos\SCPD\New logo\SCPD_Logo.jpg"/>
          <p:cNvPicPr>
            <a:picLocks noChangeAspect="1" noChangeArrowheads="1"/>
          </p:cNvPicPr>
          <p:nvPr/>
        </p:nvPicPr>
        <p:blipFill rotWithShape="1">
          <a:blip r:embed="rId10">
            <a:extLst>
              <a:ext uri="{28A0092B-C50C-407E-A947-70E740481C1C}">
                <a14:useLocalDpi xmlns:a14="http://schemas.microsoft.com/office/drawing/2010/main" val="0"/>
              </a:ext>
            </a:extLst>
          </a:blip>
          <a:srcRect b="13253"/>
          <a:stretch/>
        </p:blipFill>
        <p:spPr bwMode="auto">
          <a:xfrm>
            <a:off x="5791200" y="6019800"/>
            <a:ext cx="2898775" cy="8382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laceholder 2"/>
          <p:cNvSpPr>
            <a:spLocks noGrp="1"/>
          </p:cNvSpPr>
          <p:nvPr>
            <p:ph type="title"/>
          </p:nvPr>
        </p:nvSpPr>
        <p:spPr>
          <a:xfrm>
            <a:off x="948776" y="949501"/>
            <a:ext cx="7707862" cy="650699"/>
          </a:xfrm>
          <a:prstGeom prst="rect">
            <a:avLst/>
          </a:prstGeom>
        </p:spPr>
        <p:txBody>
          <a:bodyPr vert="horz" lIns="0" tIns="45720" rIns="91440" bIns="45720" rtlCol="0" anchor="b">
            <a:normAutofit/>
          </a:bodyPr>
          <a:lstStyle/>
          <a:p>
            <a:r>
              <a:rPr lang="en-US" smtClean="0"/>
              <a:t>Click to edit Master title style</a:t>
            </a:r>
            <a:endParaRPr lang="en-US" dirty="0"/>
          </a:p>
        </p:txBody>
      </p:sp>
      <p:sp>
        <p:nvSpPr>
          <p:cNvPr id="4" name="Text Placeholder 3"/>
          <p:cNvSpPr>
            <a:spLocks noGrp="1"/>
          </p:cNvSpPr>
          <p:nvPr>
            <p:ph type="body" idx="1"/>
          </p:nvPr>
        </p:nvSpPr>
        <p:spPr>
          <a:xfrm>
            <a:off x="948776" y="1676400"/>
            <a:ext cx="7707862" cy="4547236"/>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p:nvSpPr>
        <p:spPr>
          <a:xfrm flipV="1">
            <a:off x="0" y="0"/>
            <a:ext cx="5334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88630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Lst>
  <p:transition xmlns:p14="http://schemas.microsoft.com/office/powerpoint/2010/main" spd="slow">
    <p:fade/>
  </p:transition>
  <p:timing>
    <p:tnLst>
      <p:par>
        <p:cTn xmlns:p14="http://schemas.microsoft.com/office/powerpoint/2010/main" id="1" dur="indefinite" restart="never" nodeType="tmRoot"/>
      </p:par>
    </p:tnLst>
  </p:timing>
  <p:txStyles>
    <p:titleStyle>
      <a:lvl1pPr algn="l" defTabSz="457200" rtl="0" eaLnBrk="1" latinLnBrk="0" hangingPunct="1">
        <a:lnSpc>
          <a:spcPct val="85000"/>
        </a:lnSpc>
        <a:spcBef>
          <a:spcPct val="0"/>
        </a:spcBef>
        <a:buNone/>
        <a:defRPr sz="2400" kern="1200">
          <a:solidFill>
            <a:schemeClr val="bg2"/>
          </a:solidFill>
          <a:latin typeface="+mj-lt"/>
          <a:ea typeface="+mj-ea"/>
          <a:cs typeface="+mj-cs"/>
        </a:defRPr>
      </a:lvl1pPr>
    </p:titleStyle>
    <p:bodyStyle>
      <a:lvl1pPr marL="0" indent="0" algn="l" defTabSz="457200" rtl="0" eaLnBrk="1" latinLnBrk="0" hangingPunct="1">
        <a:spcBef>
          <a:spcPct val="20000"/>
        </a:spcBef>
        <a:buFont typeface="Arial"/>
        <a:buNone/>
        <a:defRPr sz="1800" kern="1200" cap="none" spc="20" baseline="0">
          <a:solidFill>
            <a:schemeClr val="tx1"/>
          </a:solidFill>
          <a:latin typeface="+mn-lt"/>
          <a:ea typeface="+mn-ea"/>
          <a:cs typeface="+mn-cs"/>
        </a:defRPr>
      </a:lvl1pPr>
      <a:lvl2pPr marL="288925" indent="-288925" algn="l" defTabSz="457200" rtl="0" eaLnBrk="1" latinLnBrk="0" hangingPunct="1">
        <a:spcBef>
          <a:spcPct val="20000"/>
        </a:spcBef>
        <a:buClr>
          <a:schemeClr val="bg2"/>
        </a:buClr>
        <a:buFont typeface="Wingdings" pitchFamily="2" charset="2"/>
        <a:buChar char="§"/>
        <a:defRPr sz="1800" kern="1200" cap="none">
          <a:solidFill>
            <a:schemeClr val="tx1"/>
          </a:solidFill>
          <a:latin typeface="+mn-lt"/>
          <a:ea typeface="+mn-ea"/>
          <a:cs typeface="+mn-cs"/>
        </a:defRPr>
      </a:lvl2pPr>
      <a:lvl3pPr marL="569913" indent="-225425" algn="l" defTabSz="457200" rtl="0" eaLnBrk="1" latinLnBrk="0" hangingPunct="1">
        <a:spcBef>
          <a:spcPct val="20000"/>
        </a:spcBef>
        <a:buClr>
          <a:schemeClr val="bg2"/>
        </a:buClr>
        <a:buSzPct val="102000"/>
        <a:buFont typeface="Source Sans Pro" pitchFamily="34" charset="0"/>
        <a:buChar char="›"/>
        <a:defRPr sz="1800" kern="1200" cap="none">
          <a:solidFill>
            <a:schemeClr val="tx1"/>
          </a:solidFill>
          <a:latin typeface="+mn-lt"/>
          <a:ea typeface="+mn-ea"/>
          <a:cs typeface="+mn-cs"/>
        </a:defRPr>
      </a:lvl3pPr>
      <a:lvl4pPr marL="914400" indent="-227013" algn="l" defTabSz="457200" rtl="0" eaLnBrk="1" latinLnBrk="0" hangingPunct="1">
        <a:spcBef>
          <a:spcPct val="20000"/>
        </a:spcBef>
        <a:buClr>
          <a:schemeClr val="bg2"/>
        </a:buClr>
        <a:buFont typeface="Arial" pitchFamily="34" charset="0"/>
        <a:buChar char="•"/>
        <a:defRPr sz="1800" kern="1200" cap="none">
          <a:solidFill>
            <a:schemeClr val="tx1"/>
          </a:solidFill>
          <a:latin typeface="+mn-lt"/>
          <a:ea typeface="+mn-ea"/>
          <a:cs typeface="+mn-cs"/>
        </a:defRPr>
      </a:lvl4pPr>
      <a:lvl5pPr marL="1258888" indent="-227013" algn="l" defTabSz="457200" rtl="0" eaLnBrk="1" latinLnBrk="0" hangingPunct="1">
        <a:spcBef>
          <a:spcPct val="20000"/>
        </a:spcBef>
        <a:buClr>
          <a:schemeClr val="bg2"/>
        </a:buClr>
        <a:buFont typeface="Source Sans Pro" pitchFamily="34" charset="0"/>
        <a:buChar char="–"/>
        <a:defRPr sz="1800" kern="1200" cap="none">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2" descr="T:\Marketing\public\Identity\Wordmark_Logos\SCPD\New logo\SCPD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5994400"/>
            <a:ext cx="2590800" cy="863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laceholder 2"/>
          <p:cNvSpPr>
            <a:spLocks noGrp="1"/>
          </p:cNvSpPr>
          <p:nvPr>
            <p:ph type="title"/>
          </p:nvPr>
        </p:nvSpPr>
        <p:spPr>
          <a:xfrm>
            <a:off x="948776" y="669464"/>
            <a:ext cx="7707862" cy="650699"/>
          </a:xfrm>
          <a:prstGeom prst="rect">
            <a:avLst/>
          </a:prstGeom>
        </p:spPr>
        <p:txBody>
          <a:bodyPr vert="horz" lIns="0" tIns="45720" rIns="91440" bIns="45720" rtlCol="0" anchor="b">
            <a:normAutofit/>
          </a:bodyPr>
          <a:lstStyle/>
          <a:p>
            <a:r>
              <a:rPr lang="en-US" smtClean="0"/>
              <a:t>Click to edit Master title style</a:t>
            </a:r>
            <a:endParaRPr lang="en-US" dirty="0"/>
          </a:p>
        </p:txBody>
      </p:sp>
      <p:sp>
        <p:nvSpPr>
          <p:cNvPr id="4" name="Text Placeholder 3"/>
          <p:cNvSpPr>
            <a:spLocks noGrp="1"/>
          </p:cNvSpPr>
          <p:nvPr>
            <p:ph type="body" idx="1"/>
          </p:nvPr>
        </p:nvSpPr>
        <p:spPr>
          <a:xfrm>
            <a:off x="948776" y="1320163"/>
            <a:ext cx="7707862" cy="4775837"/>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4572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52754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Lst>
  <p:transition xmlns:p14="http://schemas.microsoft.com/office/powerpoint/2010/main" spd="slow">
    <p:fade/>
  </p:transition>
  <p:timing>
    <p:tnLst>
      <p:par>
        <p:cTn xmlns:p14="http://schemas.microsoft.com/office/powerpoint/2010/main" id="1" dur="indefinite" restart="never" nodeType="tmRoot"/>
      </p:par>
    </p:tnLst>
  </p:timing>
  <p:hf hdr="0" ftr="0" dt="0"/>
  <p:txStyles>
    <p:titleStyle>
      <a:lvl1pPr algn="l" defTabSz="457200" rtl="0" eaLnBrk="1" latinLnBrk="0" hangingPunct="1">
        <a:lnSpc>
          <a:spcPct val="85000"/>
        </a:lnSpc>
        <a:spcBef>
          <a:spcPct val="0"/>
        </a:spcBef>
        <a:buNone/>
        <a:defRPr sz="2400" kern="1200">
          <a:solidFill>
            <a:schemeClr val="bg2"/>
          </a:solidFill>
          <a:latin typeface="+mj-lt"/>
          <a:ea typeface="+mj-ea"/>
          <a:cs typeface="+mj-cs"/>
        </a:defRPr>
      </a:lvl1pPr>
    </p:titleStyle>
    <p:bodyStyle>
      <a:lvl1pPr marL="0" indent="0" algn="l" defTabSz="457200" rtl="0" eaLnBrk="1" latinLnBrk="0" hangingPunct="1">
        <a:spcBef>
          <a:spcPct val="20000"/>
        </a:spcBef>
        <a:buFont typeface="Arial"/>
        <a:buNone/>
        <a:defRPr sz="1800" kern="1200" cap="none" spc="20" baseline="0">
          <a:solidFill>
            <a:schemeClr val="tx1"/>
          </a:solidFill>
          <a:latin typeface="+mn-lt"/>
          <a:ea typeface="+mn-ea"/>
          <a:cs typeface="+mn-cs"/>
        </a:defRPr>
      </a:lvl1pPr>
      <a:lvl2pPr marL="288925" indent="-288925" algn="l" defTabSz="457200" rtl="0" eaLnBrk="1" latinLnBrk="0" hangingPunct="1">
        <a:spcBef>
          <a:spcPct val="20000"/>
        </a:spcBef>
        <a:buClr>
          <a:schemeClr val="bg2"/>
        </a:buClr>
        <a:buFont typeface="Wingdings" pitchFamily="2" charset="2"/>
        <a:buChar char="§"/>
        <a:defRPr sz="1800" kern="1200">
          <a:solidFill>
            <a:schemeClr val="tx1">
              <a:lumMod val="65000"/>
              <a:lumOff val="35000"/>
            </a:schemeClr>
          </a:solidFill>
          <a:latin typeface="+mn-lt"/>
          <a:ea typeface="+mn-ea"/>
          <a:cs typeface="+mn-cs"/>
        </a:defRPr>
      </a:lvl2pPr>
      <a:lvl3pPr marL="569913" indent="-225425" algn="l" defTabSz="457200" rtl="0" eaLnBrk="1" latinLnBrk="0" hangingPunct="1">
        <a:spcBef>
          <a:spcPct val="20000"/>
        </a:spcBef>
        <a:buClr>
          <a:schemeClr val="bg2"/>
        </a:buClr>
        <a:buSzPct val="102000"/>
        <a:buFont typeface="Source Sans Pro" pitchFamily="34" charset="0"/>
        <a:buChar char="›"/>
        <a:defRPr sz="1800" kern="1200">
          <a:solidFill>
            <a:schemeClr val="tx1">
              <a:lumMod val="65000"/>
              <a:lumOff val="35000"/>
            </a:schemeClr>
          </a:solidFill>
          <a:latin typeface="+mn-lt"/>
          <a:ea typeface="+mn-ea"/>
          <a:cs typeface="+mn-cs"/>
        </a:defRPr>
      </a:lvl3pPr>
      <a:lvl4pPr marL="914400" indent="-227013" algn="l" defTabSz="457200" rtl="0" eaLnBrk="1" latinLnBrk="0" hangingPunct="1">
        <a:spcBef>
          <a:spcPct val="20000"/>
        </a:spcBef>
        <a:buClr>
          <a:schemeClr val="bg2"/>
        </a:buClr>
        <a:buFont typeface="Arial" pitchFamily="34" charset="0"/>
        <a:buChar char="•"/>
        <a:defRPr sz="1800" kern="1200">
          <a:solidFill>
            <a:schemeClr val="tx1">
              <a:lumMod val="65000"/>
              <a:lumOff val="35000"/>
            </a:schemeClr>
          </a:solidFill>
          <a:latin typeface="+mn-lt"/>
          <a:ea typeface="+mn-ea"/>
          <a:cs typeface="+mn-cs"/>
        </a:defRPr>
      </a:lvl4pPr>
      <a:lvl5pPr marL="1258888" indent="-227013" algn="l" defTabSz="457200" rtl="0" eaLnBrk="1" latinLnBrk="0" hangingPunct="1">
        <a:spcBef>
          <a:spcPct val="20000"/>
        </a:spcBef>
        <a:buClr>
          <a:schemeClr val="bg2"/>
        </a:buClr>
        <a:buFont typeface="Source Sans Pro" pitchFamily="34" charset="0"/>
        <a:buChar char="–"/>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762000" y="457201"/>
            <a:ext cx="7707862" cy="650699"/>
          </a:xfrm>
          <a:prstGeom prst="rect">
            <a:avLst/>
          </a:prstGeom>
        </p:spPr>
        <p:txBody>
          <a:bodyPr vert="horz" lIns="0" tIns="45720" rIns="91440" bIns="45720" rtlCol="0" anchor="b">
            <a:normAutofit/>
          </a:bodyPr>
          <a:lstStyle/>
          <a:p>
            <a:r>
              <a:rPr lang="en-US" smtClean="0"/>
              <a:t>Click to edit Master title style</a:t>
            </a:r>
            <a:endParaRPr lang="en-US" dirty="0"/>
          </a:p>
        </p:txBody>
      </p:sp>
      <p:sp>
        <p:nvSpPr>
          <p:cNvPr id="4" name="Text Placeholder 3"/>
          <p:cNvSpPr>
            <a:spLocks noGrp="1"/>
          </p:cNvSpPr>
          <p:nvPr>
            <p:ph type="body" idx="1"/>
          </p:nvPr>
        </p:nvSpPr>
        <p:spPr>
          <a:xfrm>
            <a:off x="762000" y="1184099"/>
            <a:ext cx="7707862" cy="4547236"/>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p:nvSpPr>
        <p:spPr>
          <a:xfrm>
            <a:off x="0" y="6248400"/>
            <a:ext cx="9144000" cy="6096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152400" y="6416675"/>
            <a:ext cx="533400" cy="365125"/>
          </a:xfrm>
          <a:prstGeom prst="rect">
            <a:avLst/>
          </a:prstGeom>
        </p:spPr>
        <p:txBody>
          <a:bodyPr vert="horz" lIns="91440" tIns="45720" rIns="91440" bIns="45720" rtlCol="0" anchor="ctr"/>
          <a:lstStyle>
            <a:lvl1pPr algn="r">
              <a:defRPr sz="1200">
                <a:solidFill>
                  <a:schemeClr val="tx1"/>
                </a:solidFill>
              </a:defRPr>
            </a:lvl1pPr>
          </a:lstStyle>
          <a:p>
            <a:fld id="{E654AA70-ECC2-4674-A668-AF7AEDAA8212}" type="slidenum">
              <a:rPr lang="en-US" smtClean="0"/>
              <a:pPr/>
              <a:t>‹#›</a:t>
            </a:fld>
            <a:endParaRPr lang="en-US" dirty="0"/>
          </a:p>
        </p:txBody>
      </p:sp>
      <p:pic>
        <p:nvPicPr>
          <p:cNvPr id="7"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72200" y="6121400"/>
            <a:ext cx="24384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51298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30" r:id="rId9"/>
    <p:sldLayoutId id="2147483731" r:id="rId10"/>
    <p:sldLayoutId id="2147483732" r:id="rId11"/>
    <p:sldLayoutId id="2147483733" r:id="rId12"/>
  </p:sldLayoutIdLst>
  <p:transition xmlns:p14="http://schemas.microsoft.com/office/powerpoint/2010/main" spd="slow">
    <p:fade/>
  </p:transition>
  <p:timing>
    <p:tnLst>
      <p:par>
        <p:cTn xmlns:p14="http://schemas.microsoft.com/office/powerpoint/2010/main" id="1" dur="indefinite" restart="never" nodeType="tmRoot"/>
      </p:par>
    </p:tnLst>
  </p:timing>
  <p:hf hdr="0" ftr="0" dt="0"/>
  <p:txStyles>
    <p:titleStyle>
      <a:lvl1pPr algn="l" defTabSz="457200" rtl="0" eaLnBrk="1" latinLnBrk="0" hangingPunct="1">
        <a:lnSpc>
          <a:spcPct val="85000"/>
        </a:lnSpc>
        <a:spcBef>
          <a:spcPct val="0"/>
        </a:spcBef>
        <a:buNone/>
        <a:defRPr sz="2400" kern="1200">
          <a:solidFill>
            <a:schemeClr val="bg2"/>
          </a:solidFill>
          <a:latin typeface="+mj-lt"/>
          <a:ea typeface="+mj-ea"/>
          <a:cs typeface="+mj-cs"/>
        </a:defRPr>
      </a:lvl1pPr>
    </p:titleStyle>
    <p:bodyStyle>
      <a:lvl1pPr marL="0" indent="0" algn="l" defTabSz="457200" rtl="0" eaLnBrk="1" latinLnBrk="0" hangingPunct="1">
        <a:spcBef>
          <a:spcPct val="20000"/>
        </a:spcBef>
        <a:buFont typeface="Arial"/>
        <a:buNone/>
        <a:defRPr sz="1800" kern="1200" cap="none" spc="20" baseline="0">
          <a:solidFill>
            <a:schemeClr val="tx1"/>
          </a:solidFill>
          <a:latin typeface="+mn-lt"/>
          <a:ea typeface="+mn-ea"/>
          <a:cs typeface="+mn-cs"/>
        </a:defRPr>
      </a:lvl1pPr>
      <a:lvl2pPr marL="288925" indent="-288925" algn="l" defTabSz="457200" rtl="0" eaLnBrk="1" latinLnBrk="0" hangingPunct="1">
        <a:spcBef>
          <a:spcPct val="20000"/>
        </a:spcBef>
        <a:buClr>
          <a:schemeClr val="bg2"/>
        </a:buClr>
        <a:buFont typeface="Wingdings" pitchFamily="2" charset="2"/>
        <a:buChar char="§"/>
        <a:defRPr sz="1800" kern="1200" cap="none">
          <a:solidFill>
            <a:schemeClr val="tx1"/>
          </a:solidFill>
          <a:latin typeface="+mn-lt"/>
          <a:ea typeface="+mn-ea"/>
          <a:cs typeface="+mn-cs"/>
        </a:defRPr>
      </a:lvl2pPr>
      <a:lvl3pPr marL="569913" indent="-225425" algn="l" defTabSz="457200" rtl="0" eaLnBrk="1" latinLnBrk="0" hangingPunct="1">
        <a:spcBef>
          <a:spcPct val="20000"/>
        </a:spcBef>
        <a:buClr>
          <a:schemeClr val="bg2"/>
        </a:buClr>
        <a:buSzPct val="102000"/>
        <a:buFont typeface="Source Sans Pro" pitchFamily="34" charset="0"/>
        <a:buChar char="›"/>
        <a:defRPr sz="1800" kern="1200" cap="none">
          <a:solidFill>
            <a:schemeClr val="tx1"/>
          </a:solidFill>
          <a:latin typeface="+mn-lt"/>
          <a:ea typeface="+mn-ea"/>
          <a:cs typeface="+mn-cs"/>
        </a:defRPr>
      </a:lvl3pPr>
      <a:lvl4pPr marL="914400" indent="-227013" algn="l" defTabSz="457200" rtl="0" eaLnBrk="1" latinLnBrk="0" hangingPunct="1">
        <a:spcBef>
          <a:spcPct val="20000"/>
        </a:spcBef>
        <a:buClr>
          <a:schemeClr val="bg2"/>
        </a:buClr>
        <a:buFont typeface="Arial" pitchFamily="34" charset="0"/>
        <a:buChar char="•"/>
        <a:defRPr sz="1800" kern="1200" cap="none">
          <a:solidFill>
            <a:schemeClr val="tx1"/>
          </a:solidFill>
          <a:latin typeface="+mn-lt"/>
          <a:ea typeface="+mn-ea"/>
          <a:cs typeface="+mn-cs"/>
        </a:defRPr>
      </a:lvl4pPr>
      <a:lvl5pPr marL="1258888" indent="-227013" algn="l" defTabSz="457200" rtl="0" eaLnBrk="1" latinLnBrk="0" hangingPunct="1">
        <a:spcBef>
          <a:spcPct val="20000"/>
        </a:spcBef>
        <a:buClr>
          <a:schemeClr val="bg2"/>
        </a:buClr>
        <a:buFont typeface="Source Sans Pro" pitchFamily="34" charset="0"/>
        <a:buChar char="–"/>
        <a:defRPr sz="1800" kern="1200" cap="none">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750338" y="847264"/>
            <a:ext cx="7707862" cy="650699"/>
          </a:xfrm>
          <a:prstGeom prst="rect">
            <a:avLst/>
          </a:prstGeom>
        </p:spPr>
        <p:txBody>
          <a:bodyPr vert="horz" lIns="0" tIns="45720" rIns="91440" bIns="45720" rtlCol="0" anchor="b">
            <a:normAutofit/>
          </a:bodyPr>
          <a:lstStyle/>
          <a:p>
            <a:r>
              <a:rPr lang="en-US" smtClean="0"/>
              <a:t>Click to edit Master title style</a:t>
            </a:r>
            <a:endParaRPr lang="en-US" dirty="0"/>
          </a:p>
        </p:txBody>
      </p:sp>
      <p:sp>
        <p:nvSpPr>
          <p:cNvPr id="4" name="Text Placeholder 3"/>
          <p:cNvSpPr>
            <a:spLocks noGrp="1"/>
          </p:cNvSpPr>
          <p:nvPr>
            <p:ph type="body" idx="1"/>
          </p:nvPr>
        </p:nvSpPr>
        <p:spPr>
          <a:xfrm>
            <a:off x="750338" y="1497963"/>
            <a:ext cx="7707862" cy="4775837"/>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5842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
          <p:cNvSpPr>
            <a:spLocks noGrp="1"/>
          </p:cNvSpPr>
          <p:nvPr>
            <p:ph type="sldNum" sz="quarter" idx="4"/>
          </p:nvPr>
        </p:nvSpPr>
        <p:spPr>
          <a:xfrm>
            <a:off x="0" y="6416675"/>
            <a:ext cx="533400" cy="365125"/>
          </a:xfrm>
          <a:prstGeom prst="rect">
            <a:avLst/>
          </a:prstGeom>
        </p:spPr>
        <p:txBody>
          <a:bodyPr vert="horz" lIns="91440" tIns="45720" rIns="91440" bIns="45720" rtlCol="0" anchor="ctr"/>
          <a:lstStyle>
            <a:lvl1pPr algn="r">
              <a:defRPr sz="1200">
                <a:solidFill>
                  <a:schemeClr val="tx1"/>
                </a:solidFill>
              </a:defRPr>
            </a:lvl1pPr>
          </a:lstStyle>
          <a:p>
            <a:fld id="{E654AA70-ECC2-4674-A668-AF7AEDAA8212}" type="slidenum">
              <a:rPr lang="en-US" smtClean="0"/>
              <a:pPr/>
              <a:t>‹#›</a:t>
            </a:fld>
            <a:endParaRPr lang="en-US" dirty="0"/>
          </a:p>
        </p:txBody>
      </p:sp>
      <p:pic>
        <p:nvPicPr>
          <p:cNvPr id="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76200"/>
            <a:ext cx="24384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06307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Lst>
  <p:transition xmlns:p14="http://schemas.microsoft.com/office/powerpoint/2010/main" spd="slow">
    <p:fade/>
  </p:transition>
  <p:timing>
    <p:tnLst>
      <p:par>
        <p:cTn xmlns:p14="http://schemas.microsoft.com/office/powerpoint/2010/main" id="1" dur="indefinite" restart="never" nodeType="tmRoot"/>
      </p:par>
    </p:tnLst>
  </p:timing>
  <p:hf hdr="0" ftr="0" dt="0"/>
  <p:txStyles>
    <p:titleStyle>
      <a:lvl1pPr algn="l" defTabSz="457200" rtl="0" eaLnBrk="1" latinLnBrk="0" hangingPunct="1">
        <a:lnSpc>
          <a:spcPct val="85000"/>
        </a:lnSpc>
        <a:spcBef>
          <a:spcPct val="0"/>
        </a:spcBef>
        <a:buNone/>
        <a:defRPr sz="2400" kern="1200">
          <a:solidFill>
            <a:schemeClr val="bg2"/>
          </a:solidFill>
          <a:latin typeface="+mj-lt"/>
          <a:ea typeface="+mj-ea"/>
          <a:cs typeface="+mj-cs"/>
        </a:defRPr>
      </a:lvl1pPr>
    </p:titleStyle>
    <p:bodyStyle>
      <a:lvl1pPr marL="0" indent="0" algn="l" defTabSz="457200" rtl="0" eaLnBrk="1" latinLnBrk="0" hangingPunct="1">
        <a:spcBef>
          <a:spcPct val="20000"/>
        </a:spcBef>
        <a:buFont typeface="Arial"/>
        <a:buNone/>
        <a:defRPr sz="1800" kern="1200" cap="none" spc="20" baseline="0">
          <a:solidFill>
            <a:schemeClr val="tx1"/>
          </a:solidFill>
          <a:latin typeface="+mn-lt"/>
          <a:ea typeface="+mn-ea"/>
          <a:cs typeface="+mn-cs"/>
        </a:defRPr>
      </a:lvl1pPr>
      <a:lvl2pPr marL="288925" indent="-288925" algn="l" defTabSz="457200" rtl="0" eaLnBrk="1" latinLnBrk="0" hangingPunct="1">
        <a:spcBef>
          <a:spcPct val="20000"/>
        </a:spcBef>
        <a:buClr>
          <a:schemeClr val="bg2"/>
        </a:buClr>
        <a:buFont typeface="Wingdings" pitchFamily="2" charset="2"/>
        <a:buChar char="§"/>
        <a:defRPr sz="1800" kern="1200">
          <a:solidFill>
            <a:schemeClr val="tx1">
              <a:lumMod val="65000"/>
              <a:lumOff val="35000"/>
            </a:schemeClr>
          </a:solidFill>
          <a:latin typeface="+mn-lt"/>
          <a:ea typeface="+mn-ea"/>
          <a:cs typeface="+mn-cs"/>
        </a:defRPr>
      </a:lvl2pPr>
      <a:lvl3pPr marL="569913" indent="-225425" algn="l" defTabSz="457200" rtl="0" eaLnBrk="1" latinLnBrk="0" hangingPunct="1">
        <a:spcBef>
          <a:spcPct val="20000"/>
        </a:spcBef>
        <a:buClr>
          <a:schemeClr val="bg2"/>
        </a:buClr>
        <a:buSzPct val="102000"/>
        <a:buFont typeface="Source Sans Pro" pitchFamily="34" charset="0"/>
        <a:buChar char="›"/>
        <a:defRPr sz="1800" kern="1200">
          <a:solidFill>
            <a:schemeClr val="tx1">
              <a:lumMod val="65000"/>
              <a:lumOff val="35000"/>
            </a:schemeClr>
          </a:solidFill>
          <a:latin typeface="+mn-lt"/>
          <a:ea typeface="+mn-ea"/>
          <a:cs typeface="+mn-cs"/>
        </a:defRPr>
      </a:lvl3pPr>
      <a:lvl4pPr marL="914400" indent="-227013" algn="l" defTabSz="457200" rtl="0" eaLnBrk="1" latinLnBrk="0" hangingPunct="1">
        <a:spcBef>
          <a:spcPct val="20000"/>
        </a:spcBef>
        <a:buClr>
          <a:schemeClr val="bg2"/>
        </a:buClr>
        <a:buFont typeface="Arial" pitchFamily="34" charset="0"/>
        <a:buChar char="•"/>
        <a:defRPr sz="1800" kern="1200">
          <a:solidFill>
            <a:schemeClr val="tx1">
              <a:lumMod val="65000"/>
              <a:lumOff val="35000"/>
            </a:schemeClr>
          </a:solidFill>
          <a:latin typeface="+mn-lt"/>
          <a:ea typeface="+mn-ea"/>
          <a:cs typeface="+mn-cs"/>
        </a:defRPr>
      </a:lvl4pPr>
      <a:lvl5pPr marL="1258888" indent="-227013" algn="l" defTabSz="457200" rtl="0" eaLnBrk="1" latinLnBrk="0" hangingPunct="1">
        <a:spcBef>
          <a:spcPct val="20000"/>
        </a:spcBef>
        <a:buClr>
          <a:schemeClr val="bg2"/>
        </a:buClr>
        <a:buFont typeface="Source Sans Pro" pitchFamily="34" charset="0"/>
        <a:buChar char="–"/>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2731" y="246888"/>
            <a:ext cx="7380813" cy="9144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77805" y="1439649"/>
            <a:ext cx="8402758" cy="4690218"/>
          </a:xfrm>
          <a:prstGeom prst="rect">
            <a:avLst/>
          </a:prstGeom>
        </p:spPr>
        <p:txBody>
          <a:bodyPr vert="horz" lIns="91440" tIns="45720" rIns="91440" bIns="45720" rtlCol="0">
            <a:noAutofit/>
          </a:bodyPr>
          <a:lstStyle/>
          <a:p>
            <a:pPr lvl="0"/>
            <a:r>
              <a:rPr lang="en-US" dirty="0" smtClean="0"/>
              <a:t>Click to edit Master text styles</a:t>
            </a:r>
          </a:p>
        </p:txBody>
      </p:sp>
      <p:sp>
        <p:nvSpPr>
          <p:cNvPr id="6" name="Slide Number Placeholder 5"/>
          <p:cNvSpPr>
            <a:spLocks noGrp="1"/>
          </p:cNvSpPr>
          <p:nvPr>
            <p:ph type="sldNum" sz="quarter" idx="4"/>
          </p:nvPr>
        </p:nvSpPr>
        <p:spPr>
          <a:xfrm>
            <a:off x="8029503" y="6467150"/>
            <a:ext cx="751060" cy="229433"/>
          </a:xfrm>
          <a:prstGeom prst="rect">
            <a:avLst/>
          </a:prstGeom>
          <a:ln>
            <a:noFill/>
          </a:ln>
        </p:spPr>
        <p:txBody>
          <a:bodyPr vert="horz" lIns="91440" tIns="45720" rIns="91440" bIns="45720" rtlCol="0" anchor="ctr"/>
          <a:lstStyle>
            <a:lvl1pPr algn="r">
              <a:defRPr sz="1400" b="0" baseline="0">
                <a:solidFill>
                  <a:schemeClr val="tx1">
                    <a:tint val="75000"/>
                  </a:schemeClr>
                </a:solidFill>
              </a:defRPr>
            </a:lvl1pPr>
          </a:lstStyle>
          <a:p>
            <a:pPr fontAlgn="auto">
              <a:spcBef>
                <a:spcPts val="0"/>
              </a:spcBef>
              <a:spcAft>
                <a:spcPts val="0"/>
              </a:spcAft>
            </a:pPr>
            <a:fld id="{02E40389-E1C8-C745-A1A0-CCD82AC6C8AC}" type="slidenum">
              <a:rPr lang="en-US" smtClean="0">
                <a:solidFill>
                  <a:prstClr val="black">
                    <a:tint val="75000"/>
                  </a:prstClr>
                </a:solidFill>
                <a:latin typeface="Calibri"/>
                <a:cs typeface="+mn-cs"/>
              </a:rPr>
              <a:pPr fontAlgn="auto">
                <a:spcBef>
                  <a:spcPts val="0"/>
                </a:spcBef>
                <a:spcAft>
                  <a:spcPts val="0"/>
                </a:spcAft>
              </a:pPr>
              <a:t>‹#›</a:t>
            </a:fld>
            <a:endParaRPr lang="en-US" dirty="0">
              <a:solidFill>
                <a:prstClr val="black">
                  <a:tint val="75000"/>
                </a:prstClr>
              </a:solidFill>
              <a:latin typeface="Calibri"/>
              <a:cs typeface="+mn-cs"/>
            </a:endParaRPr>
          </a:p>
        </p:txBody>
      </p:sp>
      <p:pic>
        <p:nvPicPr>
          <p:cNvPr id="15" name="Picture 14" descr="G.pdf"/>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953452" y="224550"/>
            <a:ext cx="922111" cy="848927"/>
          </a:xfrm>
          <a:prstGeom prst="rect">
            <a:avLst/>
          </a:prstGeom>
        </p:spPr>
      </p:pic>
    </p:spTree>
    <p:extLst>
      <p:ext uri="{BB962C8B-B14F-4D97-AF65-F5344CB8AC3E}">
        <p14:creationId xmlns:p14="http://schemas.microsoft.com/office/powerpoint/2010/main" val="238951032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58" r:id="rId5"/>
  </p:sldLayoutIdLst>
  <p:timing>
    <p:tnLst>
      <p:par>
        <p:cTn xmlns:p14="http://schemas.microsoft.com/office/powerpoint/2010/main" id="1" dur="indefinite" restart="never" nodeType="tmRoot"/>
      </p:par>
    </p:tnLst>
  </p:timing>
  <p:hf hdr="0" ftr="0"/>
  <p:txStyles>
    <p:titleStyle>
      <a:lvl1pPr algn="l" defTabSz="457200" rtl="0" eaLnBrk="1" latinLnBrk="0" hangingPunct="1">
        <a:spcBef>
          <a:spcPct val="0"/>
        </a:spcBef>
        <a:buNone/>
        <a:defRPr sz="4200" b="1" i="0" kern="1200" spc="-20">
          <a:solidFill>
            <a:schemeClr val="tx1"/>
          </a:solidFill>
          <a:latin typeface="Calibri"/>
          <a:ea typeface="+mj-ea"/>
          <a:cs typeface="Calibri"/>
        </a:defRPr>
      </a:lvl1pPr>
    </p:titleStyle>
    <p:bodyStyle>
      <a:lvl1pPr marL="457200" indent="-457200" algn="l" defTabSz="457200" rtl="0" eaLnBrk="1" latinLnBrk="0" hangingPunct="1">
        <a:spcBef>
          <a:spcPct val="20000"/>
        </a:spcBef>
        <a:buClr>
          <a:schemeClr val="accent1"/>
        </a:buClr>
        <a:buSzPct val="90000"/>
        <a:buFont typeface="Wingdings" charset="2"/>
        <a:buChar char="§"/>
        <a:defRPr sz="36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228600" y="28184"/>
            <a:ext cx="8686800" cy="990600"/>
          </a:xfrm>
          <a:prstGeom prst="rect">
            <a:avLst/>
          </a:prstGeom>
        </p:spPr>
        <p:txBody>
          <a:bodyPr vert="horz" anchor="ctr">
            <a:normAutofit/>
          </a:bodyPr>
          <a:lstStyle/>
          <a:p>
            <a:r>
              <a:rPr kumimoji="0" lang="en-US" smtClean="0"/>
              <a:t>Click to edit Master title style</a:t>
            </a:r>
            <a:endParaRPr kumimoji="0" lang="en-US" dirty="0"/>
          </a:p>
        </p:txBody>
      </p:sp>
      <p:sp>
        <p:nvSpPr>
          <p:cNvPr id="13" name="Text Placeholder 12"/>
          <p:cNvSpPr>
            <a:spLocks noGrp="1"/>
          </p:cNvSpPr>
          <p:nvPr>
            <p:ph type="body" idx="1"/>
          </p:nvPr>
        </p:nvSpPr>
        <p:spPr>
          <a:xfrm>
            <a:off x="804231" y="1225625"/>
            <a:ext cx="7768988" cy="4526280"/>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p:txBody>
      </p:sp>
      <p:sp>
        <p:nvSpPr>
          <p:cNvPr id="11" name="Footer Placeholder 4"/>
          <p:cNvSpPr txBox="1">
            <a:spLocks/>
          </p:cNvSpPr>
          <p:nvPr/>
        </p:nvSpPr>
        <p:spPr>
          <a:xfrm>
            <a:off x="0" y="6324600"/>
            <a:ext cx="9144000" cy="537882"/>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lvl1pPr algn="l">
              <a:defRPr sz="1400">
                <a:solidFill>
                  <a:schemeClr val="bg1"/>
                </a:solidFill>
                <a:latin typeface="Segoe UI" pitchFamily="34" charset="0"/>
                <a:ea typeface="Segoe UI" pitchFamily="34" charset="0"/>
                <a:cs typeface="Segoe UI" pitchFamily="34" charset="0"/>
              </a:defRPr>
            </a:lvl1pPr>
          </a:lstStyle>
          <a:p>
            <a:pPr defTabSz="914400">
              <a:defRPr/>
            </a:pPr>
            <a:r>
              <a:rPr kumimoji="1" lang="en-US" altLang="ja-JP" sz="1800" dirty="0" smtClean="0">
                <a:solidFill>
                  <a:srgbClr val="FFFFFF"/>
                </a:solidFill>
                <a:latin typeface="Tw Cen MT"/>
              </a:rPr>
              <a:t>         Stanford Technology Ventures Program | MS&amp;E 273 Technology Venture Formation</a:t>
            </a:r>
          </a:p>
        </p:txBody>
      </p:sp>
      <p:pic>
        <p:nvPicPr>
          <p:cNvPr id="25" name="Picture 2" descr="http://www.stanford.edu/class/msande271/images/stvp%20logo.gif"/>
          <p:cNvPicPr>
            <a:picLocks noChangeAspect="1" noChangeArrowheads="1"/>
          </p:cNvPicPr>
          <p:nvPr/>
        </p:nvPicPr>
        <p:blipFill>
          <a:blip r:embed="rId8" cstate="print"/>
          <a:srcRect/>
          <a:stretch>
            <a:fillRect/>
          </a:stretch>
        </p:blipFill>
        <p:spPr bwMode="auto">
          <a:xfrm>
            <a:off x="65115" y="6372157"/>
            <a:ext cx="457200" cy="425003"/>
          </a:xfrm>
          <a:prstGeom prst="rect">
            <a:avLst/>
          </a:prstGeom>
          <a:noFill/>
        </p:spPr>
      </p:pic>
      <p:pic>
        <p:nvPicPr>
          <p:cNvPr id="7" name="Picture 2" descr="http://www.stanford.edu/class/msande271/images/stvp%20logo.gif"/>
          <p:cNvPicPr>
            <a:picLocks noChangeAspect="1" noChangeArrowheads="1"/>
          </p:cNvPicPr>
          <p:nvPr/>
        </p:nvPicPr>
        <p:blipFill>
          <a:blip r:embed="rId8" cstate="print"/>
          <a:srcRect/>
          <a:stretch>
            <a:fillRect/>
          </a:stretch>
        </p:blipFill>
        <p:spPr bwMode="auto">
          <a:xfrm>
            <a:off x="65115" y="6372157"/>
            <a:ext cx="457200" cy="425003"/>
          </a:xfrm>
          <a:prstGeom prst="rect">
            <a:avLst/>
          </a:prstGeom>
          <a:noFill/>
        </p:spPr>
      </p:pic>
    </p:spTree>
    <p:extLst>
      <p:ext uri="{BB962C8B-B14F-4D97-AF65-F5344CB8AC3E}">
        <p14:creationId xmlns:p14="http://schemas.microsoft.com/office/powerpoint/2010/main" val="348554985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Lst>
  <p:txStyles>
    <p:titleStyle>
      <a:lvl1pPr algn="ctr" rtl="0" eaLnBrk="1" latinLnBrk="0" hangingPunct="1">
        <a:spcBef>
          <a:spcPct val="0"/>
        </a:spcBef>
        <a:buNone/>
        <a:defRPr kumimoji="0" sz="3800" b="1" kern="1200">
          <a:solidFill>
            <a:schemeClr val="bg1"/>
          </a:solidFill>
          <a:latin typeface="Calibri" pitchFamily="34" charset="0"/>
          <a:ea typeface="Segoe UI" pitchFamily="34" charset="0"/>
          <a:cs typeface="Calibri" pitchFamily="34" charset="0"/>
        </a:defRPr>
      </a:lvl1pPr>
    </p:titleStyle>
    <p:bodyStyle>
      <a:lvl1pPr marL="320040" indent="-320040" algn="l" rtl="0" eaLnBrk="1" latinLnBrk="0" hangingPunct="1">
        <a:spcBef>
          <a:spcPts val="700"/>
        </a:spcBef>
        <a:buClr>
          <a:schemeClr val="accent2"/>
        </a:buClr>
        <a:buSzPct val="60000"/>
        <a:buFont typeface="Wingdings" pitchFamily="2" charset="2"/>
        <a:buChar char="§"/>
        <a:defRPr kumimoji="0" sz="2900" kern="1200">
          <a:solidFill>
            <a:schemeClr val="bg1">
              <a:lumMod val="95000"/>
            </a:schemeClr>
          </a:solidFill>
          <a:latin typeface="Calibri" pitchFamily="34" charset="0"/>
          <a:ea typeface="+mn-ea"/>
          <a:cs typeface="Calibri" pitchFamily="34" charset="0"/>
        </a:defRPr>
      </a:lvl1pPr>
      <a:lvl2pPr marL="640080" indent="-274320" algn="l" rtl="0" eaLnBrk="1" latinLnBrk="0" hangingPunct="1">
        <a:spcBef>
          <a:spcPts val="550"/>
        </a:spcBef>
        <a:buClr>
          <a:schemeClr val="accent1"/>
        </a:buClr>
        <a:buSzPct val="70000"/>
        <a:buFont typeface="Wingdings" pitchFamily="2" charset="2"/>
        <a:buChar char="§"/>
        <a:defRPr kumimoji="0" sz="2600" kern="1200">
          <a:solidFill>
            <a:schemeClr val="bg1">
              <a:lumMod val="85000"/>
            </a:schemeClr>
          </a:solidFill>
          <a:latin typeface="Calibri" pitchFamily="34" charset="0"/>
          <a:ea typeface="+mn-ea"/>
          <a:cs typeface="Calibri" pitchFamily="34" charset="0"/>
        </a:defRPr>
      </a:lvl2pPr>
      <a:lvl3pPr marL="914400" indent="-228600" algn="l" rtl="0" eaLnBrk="1" latinLnBrk="0" hangingPunct="1">
        <a:spcBef>
          <a:spcPts val="500"/>
        </a:spcBef>
        <a:buClr>
          <a:schemeClr val="accent2"/>
        </a:buClr>
        <a:buSzPct val="75000"/>
        <a:buFont typeface="Wingdings" pitchFamily="2" charset="2"/>
        <a:buChar char="§"/>
        <a:defRPr kumimoji="0" sz="2300" kern="1200">
          <a:solidFill>
            <a:schemeClr val="bg1">
              <a:lumMod val="95000"/>
            </a:schemeClr>
          </a:solidFill>
          <a:latin typeface="Calibri" pitchFamily="34" charset="0"/>
          <a:ea typeface="+mn-ea"/>
          <a:cs typeface="Calibri" pitchFamily="34" charset="0"/>
        </a:defRPr>
      </a:lvl3pPr>
      <a:lvl4pPr marL="1371600" indent="-228600" algn="l" rtl="0" eaLnBrk="1" latinLnBrk="0" hangingPunct="1">
        <a:spcBef>
          <a:spcPts val="400"/>
        </a:spcBef>
        <a:buClr>
          <a:schemeClr val="accent3"/>
        </a:buClr>
        <a:buSzPct val="75000"/>
        <a:buFont typeface="Wingdings" pitchFamily="2" charset="2"/>
        <a:buChar char="§"/>
        <a:defRPr kumimoji="0" sz="2000" kern="1200">
          <a:solidFill>
            <a:schemeClr val="bg1">
              <a:lumMod val="95000"/>
            </a:schemeClr>
          </a:solidFill>
          <a:latin typeface="Calibri" pitchFamily="34" charset="0"/>
          <a:ea typeface="+mn-ea"/>
          <a:cs typeface="Calibri" pitchFamily="34" charset="0"/>
        </a:defRPr>
      </a:lvl4pPr>
      <a:lvl5pPr marL="1828800" indent="-228600" algn="l" rtl="0" eaLnBrk="1" latinLnBrk="0" hangingPunct="1">
        <a:spcBef>
          <a:spcPts val="400"/>
        </a:spcBef>
        <a:buClr>
          <a:schemeClr val="accent4"/>
        </a:buClr>
        <a:buSzPct val="65000"/>
        <a:buFont typeface="Wingdings" pitchFamily="2" charset="2"/>
        <a:buChar char="§"/>
        <a:defRPr kumimoji="0" sz="2000" kern="1200">
          <a:solidFill>
            <a:schemeClr val="bg1">
              <a:lumMod val="95000"/>
            </a:schemeClr>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I_rahmen_neu_folge"/>
          <p:cNvPicPr>
            <a:picLocks noChangeAspect="1" noChangeArrowheads="1"/>
          </p:cNvPicPr>
          <p:nvPr/>
        </p:nvPicPr>
        <p:blipFill>
          <a:blip r:embed="rId13" cstate="print"/>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390525" y="333375"/>
            <a:ext cx="6911975"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add title</a:t>
            </a:r>
          </a:p>
        </p:txBody>
      </p:sp>
      <p:sp>
        <p:nvSpPr>
          <p:cNvPr id="1028" name="Rectangle 3"/>
          <p:cNvSpPr>
            <a:spLocks noGrp="1" noChangeArrowheads="1"/>
          </p:cNvSpPr>
          <p:nvPr>
            <p:ph type="body" idx="1"/>
          </p:nvPr>
        </p:nvSpPr>
        <p:spPr bwMode="auto">
          <a:xfrm>
            <a:off x="392113" y="1198563"/>
            <a:ext cx="8356600" cy="4712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4" name="Text Box 10"/>
          <p:cNvSpPr txBox="1">
            <a:spLocks noChangeArrowheads="1"/>
          </p:cNvSpPr>
          <p:nvPr/>
        </p:nvSpPr>
        <p:spPr bwMode="auto">
          <a:xfrm>
            <a:off x="5380230" y="6433521"/>
            <a:ext cx="3653616" cy="360362"/>
          </a:xfrm>
          <a:prstGeom prst="rect">
            <a:avLst/>
          </a:prstGeom>
          <a:noFill/>
          <a:ln w="9525">
            <a:noFill/>
            <a:miter lim="800000"/>
            <a:headEnd/>
            <a:tailEnd/>
          </a:ln>
          <a:effectLst/>
        </p:spPr>
        <p:txBody>
          <a:bodyPr lIns="0" tIns="0" rIns="0" bIns="0"/>
          <a:lstStyle/>
          <a:p>
            <a:pPr algn="r" defTabSz="914400">
              <a:spcBef>
                <a:spcPct val="50000"/>
              </a:spcBef>
              <a:defRPr/>
            </a:pPr>
            <a:r>
              <a:rPr lang="en-US" sz="1000" dirty="0">
                <a:solidFill>
                  <a:srgbClr val="000000"/>
                </a:solidFill>
                <a:cs typeface="+mn-cs"/>
              </a:rPr>
              <a:t>MS&amp;E 273 Technology Venture Formation </a:t>
            </a:r>
            <a:br>
              <a:rPr lang="en-US" sz="1000" dirty="0">
                <a:solidFill>
                  <a:srgbClr val="000000"/>
                </a:solidFill>
                <a:cs typeface="+mn-cs"/>
              </a:rPr>
            </a:br>
            <a:r>
              <a:rPr lang="en-US" sz="1000" dirty="0">
                <a:solidFill>
                  <a:srgbClr val="000000"/>
                </a:solidFill>
                <a:cs typeface="+mn-cs"/>
              </a:rPr>
              <a:t>Stanford University</a:t>
            </a:r>
          </a:p>
        </p:txBody>
      </p:sp>
      <p:sp>
        <p:nvSpPr>
          <p:cNvPr id="1035" name="Text Box 11"/>
          <p:cNvSpPr txBox="1">
            <a:spLocks noChangeArrowheads="1"/>
          </p:cNvSpPr>
          <p:nvPr/>
        </p:nvSpPr>
        <p:spPr bwMode="auto">
          <a:xfrm>
            <a:off x="142673" y="6445250"/>
            <a:ext cx="325438" cy="215900"/>
          </a:xfrm>
          <a:prstGeom prst="rect">
            <a:avLst/>
          </a:prstGeom>
          <a:noFill/>
          <a:ln w="9525">
            <a:noFill/>
            <a:miter lim="800000"/>
            <a:headEnd/>
            <a:tailEnd/>
          </a:ln>
          <a:effectLst/>
        </p:spPr>
        <p:txBody>
          <a:bodyPr lIns="0" tIns="0" rIns="0" bIns="0"/>
          <a:lstStyle/>
          <a:p>
            <a:pPr defTabSz="914400">
              <a:spcBef>
                <a:spcPct val="50000"/>
              </a:spcBef>
              <a:defRPr/>
            </a:pPr>
            <a:fld id="{8C0F9C85-1605-44FB-B89E-0505D1D630E7}" type="slidenum">
              <a:rPr lang="de-DE" sz="1000" b="1">
                <a:solidFill>
                  <a:srgbClr val="000000"/>
                </a:solidFill>
                <a:latin typeface="Arial" charset="0"/>
                <a:cs typeface="+mn-cs"/>
              </a:rPr>
              <a:pPr defTabSz="914400">
                <a:spcBef>
                  <a:spcPct val="50000"/>
                </a:spcBef>
                <a:defRPr/>
              </a:pPr>
              <a:t>‹#›</a:t>
            </a:fld>
            <a:endParaRPr lang="de-DE" sz="1000" b="1" dirty="0">
              <a:solidFill>
                <a:srgbClr val="000000"/>
              </a:solidFill>
              <a:latin typeface="Arial" charset="0"/>
              <a:cs typeface="+mn-cs"/>
            </a:endParaRPr>
          </a:p>
        </p:txBody>
      </p:sp>
      <p:pic>
        <p:nvPicPr>
          <p:cNvPr id="11" name="Picture 10"/>
          <p:cNvPicPr>
            <a:picLocks noChangeAspect="1"/>
          </p:cNvPicPr>
          <p:nvPr userDrawn="1"/>
        </p:nvPicPr>
        <p:blipFill>
          <a:blip r:embed="rId14"/>
          <a:stretch>
            <a:fillRect/>
          </a:stretch>
        </p:blipFill>
        <p:spPr>
          <a:xfrm>
            <a:off x="7454004" y="354961"/>
            <a:ext cx="1172923" cy="517589"/>
          </a:xfrm>
          <a:prstGeom prst="rect">
            <a:avLst/>
          </a:prstGeom>
        </p:spPr>
      </p:pic>
    </p:spTree>
    <p:extLst>
      <p:ext uri="{BB962C8B-B14F-4D97-AF65-F5344CB8AC3E}">
        <p14:creationId xmlns:p14="http://schemas.microsoft.com/office/powerpoint/2010/main" val="178740905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iming>
    <p:tnLst>
      <p:par>
        <p:cTn xmlns:p14="http://schemas.microsoft.com/office/powerpoint/2010/main" id="1" dur="indefinite" restart="never" nodeType="tmRoot"/>
      </p:par>
    </p:tnLst>
  </p:timing>
  <p:hf sldNum="0" hdr="0"/>
  <p:txStyles>
    <p:titleStyle>
      <a:lvl1pPr algn="l" rtl="0" eaLnBrk="1" fontAlgn="base" hangingPunct="1">
        <a:spcBef>
          <a:spcPct val="0"/>
        </a:spcBef>
        <a:spcAft>
          <a:spcPct val="0"/>
        </a:spcAft>
        <a:defRPr sz="26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357188" indent="-357188" algn="l" rtl="0" eaLnBrk="1" fontAlgn="base" hangingPunct="1">
        <a:spcBef>
          <a:spcPct val="20000"/>
        </a:spcBef>
        <a:spcAft>
          <a:spcPct val="0"/>
        </a:spcAft>
        <a:buClr>
          <a:schemeClr val="accent1"/>
        </a:buClr>
        <a:buFont typeface="Wingdings" charset="2"/>
        <a:buChar char="§"/>
        <a:defRPr sz="2800">
          <a:solidFill>
            <a:schemeClr val="tx1"/>
          </a:solidFill>
          <a:latin typeface="+mn-lt"/>
          <a:ea typeface="+mn-ea"/>
          <a:cs typeface="+mn-cs"/>
        </a:defRPr>
      </a:lvl1pPr>
      <a:lvl2pPr marL="790575" indent="-314325" algn="l" rtl="0" eaLnBrk="1" fontAlgn="base" hangingPunct="1">
        <a:spcBef>
          <a:spcPct val="20000"/>
        </a:spcBef>
        <a:spcAft>
          <a:spcPct val="0"/>
        </a:spcAft>
        <a:buClr>
          <a:schemeClr val="accent1"/>
        </a:buClr>
        <a:buFont typeface="Wingdings" charset="2"/>
        <a:buChar char="§"/>
        <a:defRPr sz="2400">
          <a:solidFill>
            <a:schemeClr val="tx1"/>
          </a:solidFill>
          <a:latin typeface="+mn-lt"/>
        </a:defRPr>
      </a:lvl2pPr>
      <a:lvl3pPr marL="1209675" indent="-276225" algn="l" rtl="0" eaLnBrk="1" fontAlgn="base" hangingPunct="1">
        <a:spcBef>
          <a:spcPct val="20000"/>
        </a:spcBef>
        <a:spcAft>
          <a:spcPct val="0"/>
        </a:spcAft>
        <a:buClr>
          <a:schemeClr val="accent1"/>
        </a:buClr>
        <a:buFont typeface="Wingdings" charset="2"/>
        <a:buChar char="§"/>
        <a:defRPr sz="2000">
          <a:solidFill>
            <a:schemeClr val="tx1"/>
          </a:solidFill>
          <a:latin typeface="+mn-lt"/>
        </a:defRPr>
      </a:lvl3pPr>
      <a:lvl4pPr marL="1657350" indent="-276225" algn="l" rtl="0" eaLnBrk="1" fontAlgn="base" hangingPunct="1">
        <a:spcBef>
          <a:spcPct val="20000"/>
        </a:spcBef>
        <a:spcAft>
          <a:spcPct val="0"/>
        </a:spcAft>
        <a:buClr>
          <a:schemeClr val="accent1"/>
        </a:buClr>
        <a:buFont typeface="Wingdings" charset="2"/>
        <a:buChar char="§"/>
        <a:defRPr sz="2000">
          <a:solidFill>
            <a:schemeClr val="tx1"/>
          </a:solidFill>
          <a:latin typeface="+mn-lt"/>
        </a:defRPr>
      </a:lvl4pPr>
      <a:lvl5pPr marL="2095500" indent="-276225" algn="l" rtl="0" eaLnBrk="1" fontAlgn="base" hangingPunct="1">
        <a:spcBef>
          <a:spcPct val="20000"/>
        </a:spcBef>
        <a:spcAft>
          <a:spcPct val="0"/>
        </a:spcAft>
        <a:buClr>
          <a:schemeClr val="accent1"/>
        </a:buClr>
        <a:buFont typeface="Wingdings" charset="2"/>
        <a:buChar char="§"/>
        <a:defRPr sz="1800">
          <a:solidFill>
            <a:schemeClr val="tx1"/>
          </a:solidFill>
          <a:latin typeface="+mn-lt"/>
        </a:defRPr>
      </a:lvl5pPr>
      <a:lvl6pPr marL="2514600" indent="-228600" algn="l" rtl="0" eaLnBrk="1" fontAlgn="base" hangingPunct="1">
        <a:spcBef>
          <a:spcPct val="20000"/>
        </a:spcBef>
        <a:spcAft>
          <a:spcPct val="0"/>
        </a:spcAft>
        <a:buSzPct val="60000"/>
        <a:buBlip>
          <a:blip r:embed="rId15"/>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15"/>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15"/>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15"/>
        </a:buBlip>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26.jpeg"/></Relationships>
</file>

<file path=ppt/slides/_rels/slide110.xml.rels><?xml version="1.0" encoding="UTF-8" standalone="yes"?>
<Relationships xmlns="http://schemas.openxmlformats.org/package/2006/relationships"><Relationship Id="rId3" Type="http://schemas.openxmlformats.org/officeDocument/2006/relationships/package" Target="../embeddings/Microsoft_Word_Document3.docx"/><Relationship Id="rId4" Type="http://schemas.openxmlformats.org/officeDocument/2006/relationships/image" Target="../media/image57.emf"/><Relationship Id="rId1" Type="http://schemas.openxmlformats.org/officeDocument/2006/relationships/vmlDrawing" Target="../drawings/vmlDrawing2.vml"/><Relationship Id="rId2" Type="http://schemas.openxmlformats.org/officeDocument/2006/relationships/slideLayout" Target="../slideLayouts/slideLayout5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 Type="http://schemas.openxmlformats.org/officeDocument/2006/relationships/slideLayout" Target="../slideLayouts/slideLayout47.xml"/><Relationship Id="rId2" Type="http://schemas.openxmlformats.org/officeDocument/2006/relationships/diagramData" Target="../diagrams/data2.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47.xml"/><Relationship Id="rId2" Type="http://schemas.openxmlformats.org/officeDocument/2006/relationships/notesSlide" Target="../notesSlides/notesSlide7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5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60.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6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package" Target="../embeddings/Microsoft_Word_Document1.docx"/><Relationship Id="rId5" Type="http://schemas.openxmlformats.org/officeDocument/2006/relationships/image" Target="../media/image27.png"/><Relationship Id="rId1" Type="http://schemas.openxmlformats.org/officeDocument/2006/relationships/vmlDrawing" Target="../drawings/vmlDrawing1.vml"/><Relationship Id="rId2"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5.xml"/><Relationship Id="rId4" Type="http://schemas.openxmlformats.org/officeDocument/2006/relationships/notesSlide" Target="../notesSlides/notesSlide13.xml"/><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tags" Target="../tags/tag2.xml"/><Relationship Id="rId2" Type="http://schemas.openxmlformats.org/officeDocument/2006/relationships/tags" Target="../tags/tag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56.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56.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7.xml"/><Relationship Id="rId3"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8.xml"/><Relationship Id="rId3" Type="http://schemas.openxmlformats.org/officeDocument/2006/relationships/image" Target="../media/image3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9.xml"/><Relationship Id="rId3" Type="http://schemas.openxmlformats.org/officeDocument/2006/relationships/image" Target="../media/image3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0.xml"/><Relationship Id="rId3" Type="http://schemas.openxmlformats.org/officeDocument/2006/relationships/image" Target="../media/image3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2.xml"/><Relationship Id="rId3"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56.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56.xml"/><Relationship Id="rId3"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5.xml"/><Relationship Id="rId3"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gif"/><Relationship Id="rId1" Type="http://schemas.openxmlformats.org/officeDocument/2006/relationships/slideLayout" Target="../slideLayouts/slideLayout5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jpeg"/><Relationship Id="rId9" Type="http://schemas.openxmlformats.org/officeDocument/2006/relationships/image" Target="../media/image23.png"/><Relationship Id="rId10" Type="http://schemas.openxmlformats.org/officeDocument/2006/relationships/image" Target="../media/image24.png"/><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1" Type="http://schemas.openxmlformats.org/officeDocument/2006/relationships/slideLayout" Target="../slideLayouts/slideLayout56.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wmf"/><Relationship Id="rId5" Type="http://schemas.openxmlformats.org/officeDocument/2006/relationships/image" Target="../media/image45.png"/><Relationship Id="rId1" Type="http://schemas.openxmlformats.org/officeDocument/2006/relationships/slideLayout" Target="../slideLayouts/slideLayout53.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53.xml"/><Relationship Id="rId2"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xml"/><Relationship Id="rId3" Type="http://schemas.openxmlformats.org/officeDocument/2006/relationships/image" Target="../media/image49.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3.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5.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87387" y="1134644"/>
            <a:ext cx="8153400" cy="4495800"/>
          </a:xfrm>
        </p:spPr>
        <p:txBody>
          <a:bodyPr>
            <a:noAutofit/>
          </a:bodyPr>
          <a:lstStyle/>
          <a:p>
            <a:pPr marL="320040" indent="-320040" eaLnBrk="1" fontAlgn="auto" hangingPunct="1">
              <a:spcAft>
                <a:spcPts val="0"/>
              </a:spcAft>
              <a:defRPr/>
            </a:pPr>
            <a:r>
              <a:rPr lang="en-US" sz="2400" dirty="0" smtClean="0">
                <a:latin typeface="Helvetica" pitchFamily="34" charset="0"/>
                <a:ea typeface="Osaka" charset="0"/>
                <a:cs typeface="Helvetica" pitchFamily="34" charset="0"/>
              </a:rPr>
              <a:t>Gate II Is Intended to Validate That Your Proposed Business Operation Makes Financial Sense to Experienced CFO’s and Investors</a:t>
            </a:r>
            <a:endParaRPr lang="en-US" sz="2400" dirty="0" smtClean="0">
              <a:latin typeface="Helvetica" pitchFamily="34" charset="0"/>
              <a:cs typeface="Helvetica" pitchFamily="34" charset="0"/>
            </a:endParaRPr>
          </a:p>
          <a:p>
            <a:pPr marL="320040" indent="-320040" eaLnBrk="1" fontAlgn="auto" hangingPunct="1">
              <a:spcAft>
                <a:spcPts val="0"/>
              </a:spcAft>
              <a:defRPr/>
            </a:pPr>
            <a:r>
              <a:rPr lang="en-US" sz="2400" dirty="0" smtClean="0">
                <a:latin typeface="Helvetica" pitchFamily="34" charset="0"/>
                <a:cs typeface="Helvetica" pitchFamily="34" charset="0"/>
              </a:rPr>
              <a:t>Teams present 5-10 minutes of material, with time for 5 minutes of questions from the panel and 15 minutes of a working session.</a:t>
            </a:r>
          </a:p>
          <a:p>
            <a:pPr marL="320040" indent="-320040" eaLnBrk="1" fontAlgn="auto" hangingPunct="1">
              <a:spcAft>
                <a:spcPts val="0"/>
              </a:spcAft>
              <a:defRPr/>
            </a:pPr>
            <a:r>
              <a:rPr lang="en-US" sz="2400" dirty="0" smtClean="0">
                <a:latin typeface="Helvetica" pitchFamily="34" charset="0"/>
                <a:cs typeface="Helvetica" pitchFamily="34" charset="0"/>
              </a:rPr>
              <a:t>All team members are present; mentors are encouraged to attend</a:t>
            </a:r>
          </a:p>
          <a:p>
            <a:pPr marL="320040" indent="-320040" eaLnBrk="1" fontAlgn="auto" hangingPunct="1">
              <a:spcAft>
                <a:spcPts val="0"/>
              </a:spcAft>
              <a:defRPr/>
            </a:pPr>
            <a:r>
              <a:rPr lang="en-US" sz="2400" dirty="0" smtClean="0">
                <a:latin typeface="Helvetica" pitchFamily="34" charset="0"/>
                <a:cs typeface="Helvetica" pitchFamily="34" charset="0"/>
              </a:rPr>
              <a:t>CEO presents for 2-5 minutes, CFO presents for 3-5 minutes, then CFO discusses (and hands out) spreadsheets for discussion.</a:t>
            </a:r>
          </a:p>
          <a:p>
            <a:pPr marL="320040" indent="-320040" eaLnBrk="1" fontAlgn="auto" hangingPunct="1">
              <a:spcAft>
                <a:spcPts val="0"/>
              </a:spcAft>
              <a:defRPr/>
            </a:pPr>
            <a:r>
              <a:rPr lang="en-US" sz="2400" dirty="0" smtClean="0">
                <a:latin typeface="Helvetica" pitchFamily="34" charset="0"/>
                <a:cs typeface="Helvetica" pitchFamily="34" charset="0"/>
              </a:rPr>
              <a:t>Presentations and hand-outs are responsive to the questions and items on the next page</a:t>
            </a:r>
            <a:endParaRPr lang="en-US" sz="2400" dirty="0">
              <a:latin typeface="Helvetica" pitchFamily="34" charset="0"/>
              <a:cs typeface="Helvetica" pitchFamily="34" charset="0"/>
            </a:endParaRPr>
          </a:p>
        </p:txBody>
      </p:sp>
      <p:sp>
        <p:nvSpPr>
          <p:cNvPr id="3" name="Title 2"/>
          <p:cNvSpPr>
            <a:spLocks noGrp="1"/>
          </p:cNvSpPr>
          <p:nvPr>
            <p:ph type="title"/>
          </p:nvPr>
        </p:nvSpPr>
        <p:spPr/>
        <p:txBody>
          <a:bodyPr/>
          <a:lstStyle/>
          <a:p>
            <a:r>
              <a:rPr lang="en-US" dirty="0" smtClean="0"/>
              <a:t>Gate II Approach</a:t>
            </a:r>
            <a:endParaRPr lang="en-US" dirty="0"/>
          </a:p>
        </p:txBody>
      </p:sp>
    </p:spTree>
    <p:extLst>
      <p:ext uri="{BB962C8B-B14F-4D97-AF65-F5344CB8AC3E}">
        <p14:creationId xmlns:p14="http://schemas.microsoft.com/office/powerpoint/2010/main" val="30988308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3"/>
          <p:cNvSpPr>
            <a:spLocks noGrp="1" noChangeArrowheads="1"/>
          </p:cNvSpPr>
          <p:nvPr>
            <p:ph sz="quarter" idx="1"/>
          </p:nvPr>
        </p:nvSpPr>
        <p:spPr>
          <a:xfrm>
            <a:off x="487387" y="1298806"/>
            <a:ext cx="8153400" cy="4791967"/>
          </a:xfrm>
        </p:spPr>
        <p:txBody>
          <a:bodyPr>
            <a:normAutofit/>
          </a:bodyPr>
          <a:lstStyle/>
          <a:p>
            <a:pPr lvl="0"/>
            <a:r>
              <a:rPr lang="en-US" sz="2800" dirty="0" smtClean="0"/>
              <a:t>What is your revenue model?</a:t>
            </a:r>
          </a:p>
          <a:p>
            <a:pPr lvl="0"/>
            <a:r>
              <a:rPr lang="en-US" sz="2800" dirty="0" smtClean="0"/>
              <a:t>What are the unit economics of your business?</a:t>
            </a:r>
          </a:p>
          <a:p>
            <a:pPr lvl="0"/>
            <a:r>
              <a:rPr lang="en-US" sz="2800" dirty="0" smtClean="0"/>
              <a:t>What are the most significant financial assumptions for your business? What proxies or market validation do you have for these assumptions</a:t>
            </a:r>
          </a:p>
          <a:p>
            <a:pPr lvl="0"/>
            <a:r>
              <a:rPr lang="en-US" sz="2800" dirty="0" smtClean="0"/>
              <a:t>How do your assumptions comparison of your economics to proxies</a:t>
            </a:r>
          </a:p>
          <a:p>
            <a:pPr lvl="0"/>
            <a:r>
              <a:rPr lang="en-US" sz="2800" dirty="0" smtClean="0"/>
              <a:t>What are financial projections for your business?</a:t>
            </a:r>
          </a:p>
          <a:p>
            <a:pPr lvl="0"/>
            <a:r>
              <a:rPr lang="en-US" sz="2800" dirty="0" smtClean="0"/>
              <a:t>What will be the use of funds for this funding round?</a:t>
            </a:r>
          </a:p>
        </p:txBody>
      </p:sp>
      <p:sp>
        <p:nvSpPr>
          <p:cNvPr id="25602" name="Rectangle 2"/>
          <p:cNvSpPr>
            <a:spLocks noGrp="1" noChangeArrowheads="1"/>
          </p:cNvSpPr>
          <p:nvPr>
            <p:ph type="title"/>
          </p:nvPr>
        </p:nvSpPr>
        <p:spPr/>
        <p:txBody>
          <a:bodyPr>
            <a:normAutofit/>
          </a:bodyPr>
          <a:lstStyle/>
          <a:p>
            <a:pPr eaLnBrk="1" fontAlgn="auto" hangingPunct="1">
              <a:spcAft>
                <a:spcPts val="0"/>
              </a:spcAft>
              <a:defRPr/>
            </a:pPr>
            <a:r>
              <a:rPr lang="en-US" dirty="0" smtClean="0">
                <a:latin typeface="Helvetica" charset="0"/>
                <a:ea typeface="Osaka" charset="0"/>
                <a:cs typeface="Osaka" charset="0"/>
              </a:rPr>
              <a:t>Questions for CFO</a:t>
            </a:r>
            <a:endParaRPr lang="en-US" dirty="0">
              <a:latin typeface="Helvetica" charset="0"/>
              <a:ea typeface="Osaka" charset="0"/>
              <a:cs typeface="Osaka" charset="0"/>
            </a:endParaRPr>
          </a:p>
        </p:txBody>
      </p:sp>
    </p:spTree>
    <p:extLst>
      <p:ext uri="{BB962C8B-B14F-4D97-AF65-F5344CB8AC3E}">
        <p14:creationId xmlns:p14="http://schemas.microsoft.com/office/powerpoint/2010/main" val="395839218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Web content</a:t>
            </a:r>
          </a:p>
        </p:txBody>
      </p:sp>
      <p:sp>
        <p:nvSpPr>
          <p:cNvPr id="30722"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Similar to game graphics, but more involved</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Experienced HTML/CSS developer needed</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Consistent appearance across whole site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Must be tested with major browsers, including mobile browsers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Can be contracted, but will require more back-and-forth with developers and product owners</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If possible, do in-house</a:t>
            </a:r>
          </a:p>
        </p:txBody>
      </p:sp>
    </p:spTree>
    <p:extLst>
      <p:ext uri="{BB962C8B-B14F-4D97-AF65-F5344CB8AC3E}">
        <p14:creationId xmlns:p14="http://schemas.microsoft.com/office/powerpoint/2010/main" val="289938483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Web programming</a:t>
            </a:r>
          </a:p>
        </p:txBody>
      </p:sp>
      <p:sp>
        <p:nvSpPr>
          <p:cNvPr id="31746"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Handle issues such as messaging between users, uploading photos, etc.</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Acts as glue between the web interface and server backend</a:t>
            </a:r>
          </a:p>
        </p:txBody>
      </p:sp>
    </p:spTree>
    <p:extLst>
      <p:ext uri="{BB962C8B-B14F-4D97-AF65-F5344CB8AC3E}">
        <p14:creationId xmlns:p14="http://schemas.microsoft.com/office/powerpoint/2010/main" val="72704238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Frameworks</a:t>
            </a:r>
          </a:p>
        </p:txBody>
      </p:sp>
      <p:sp>
        <p:nvSpPr>
          <p:cNvPr id="32770"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Many frameworks from which to choose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Rails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ChicagoBoss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Grails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Lift</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Mason</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t>
            </a:r>
          </a:p>
        </p:txBody>
      </p:sp>
    </p:spTree>
    <p:extLst>
      <p:ext uri="{BB962C8B-B14F-4D97-AF65-F5344CB8AC3E}">
        <p14:creationId xmlns:p14="http://schemas.microsoft.com/office/powerpoint/2010/main" val="230974279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Which to use</a:t>
            </a:r>
          </a:p>
        </p:txBody>
      </p:sp>
      <p:sp>
        <p:nvSpPr>
          <p:cNvPr id="33794"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The choice of framework is not hugely important</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Important insofar as you need to find developers for it</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Some frameworks are built on slower languages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Rails is popular, Ruby is slow</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Start with two developers, adapt as necessary</a:t>
            </a:r>
          </a:p>
        </p:txBody>
      </p:sp>
    </p:spTree>
    <p:extLst>
      <p:ext uri="{BB962C8B-B14F-4D97-AF65-F5344CB8AC3E}">
        <p14:creationId xmlns:p14="http://schemas.microsoft.com/office/powerpoint/2010/main" val="61813864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Optimization</a:t>
            </a:r>
          </a:p>
        </p:txBody>
      </p:sp>
      <p:sp>
        <p:nvSpPr>
          <p:cNvPr id="34818" name="Rectangle 2"/>
          <p:cNvSpPr>
            <a:spLocks noGrp="1" noChangeArrowheads="1"/>
          </p:cNvSpPr>
          <p:nvPr>
            <p:ph type="body" idx="4294967295"/>
          </p:nvPr>
        </p:nvSpPr>
        <p:spPr>
          <a:xfrm>
            <a:off x="456480" y="1604329"/>
            <a:ext cx="8045280" cy="3977698"/>
          </a:xfrm>
          <a:ln/>
        </p:spPr>
        <p:txBody>
          <a:bodyPr lIns="82945" tIns="41473" rIns="82945" bIns="41473">
            <a:normAutofit lnSpcReduction="10000"/>
          </a:bodyPr>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Slow framework: does it matter?</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Web server itself is a big choice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Load-balancing</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More servers an acceptable solution?</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At some point it’s the only solution</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Caching</a:t>
            </a:r>
            <a:endParaRPr lang="en-US" dirty="0"/>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If content doesn’t need to be generated, don’t generate it</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Dedicate a member to infrastructure if possible</a:t>
            </a:r>
          </a:p>
        </p:txBody>
      </p:sp>
    </p:spTree>
    <p:extLst>
      <p:ext uri="{BB962C8B-B14F-4D97-AF65-F5344CB8AC3E}">
        <p14:creationId xmlns:p14="http://schemas.microsoft.com/office/powerpoint/2010/main" val="219733832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Server programming</a:t>
            </a:r>
          </a:p>
        </p:txBody>
      </p:sp>
      <p:sp>
        <p:nvSpPr>
          <p:cNvPr id="35842"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Very similar to the mobile app</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Clients are not mobile users, but instead the web backend</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Still must scale</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Dealing with many web users is analogous to dealing with many mobile users</a:t>
            </a:r>
          </a:p>
        </p:txBody>
      </p:sp>
    </p:spTree>
    <p:extLst>
      <p:ext uri="{BB962C8B-B14F-4D97-AF65-F5344CB8AC3E}">
        <p14:creationId xmlns:p14="http://schemas.microsoft.com/office/powerpoint/2010/main" val="152716448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5"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Quality assurance</a:t>
            </a:r>
          </a:p>
        </p:txBody>
      </p:sp>
      <p:sp>
        <p:nvSpPr>
          <p:cNvPr id="36866"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Same vein as mobile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Testers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Site is always available in staging area</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User-facing website is </a:t>
            </a:r>
            <a:r>
              <a:rPr lang="en-US" i="1"/>
              <a:t>always</a:t>
            </a:r>
            <a:r>
              <a:rPr lang="en-US"/>
              <a:t> tested</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Absolutely no pushing out untested changes, no matter how simple</a:t>
            </a:r>
          </a:p>
        </p:txBody>
      </p:sp>
    </p:spTree>
    <p:extLst>
      <p:ext uri="{BB962C8B-B14F-4D97-AF65-F5344CB8AC3E}">
        <p14:creationId xmlns:p14="http://schemas.microsoft.com/office/powerpoint/2010/main" val="149504585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Testers</a:t>
            </a:r>
          </a:p>
        </p:txBody>
      </p:sp>
      <p:sp>
        <p:nvSpPr>
          <p:cNvPr id="37890"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Site tester</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Make sure all aspects of the web site work according to design</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Server tester</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Make sure the server responds to all expected requests, and does so in a timely fashion</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Optimization</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Always keep testers in the loop!</a:t>
            </a:r>
          </a:p>
        </p:txBody>
      </p:sp>
    </p:spTree>
    <p:extLst>
      <p:ext uri="{BB962C8B-B14F-4D97-AF65-F5344CB8AC3E}">
        <p14:creationId xmlns:p14="http://schemas.microsoft.com/office/powerpoint/2010/main" val="206591152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Team breakdown</a:t>
            </a:r>
          </a:p>
        </p:txBody>
      </p:sp>
      <p:sp>
        <p:nvSpPr>
          <p:cNvPr id="38914" name="Rectangle 2"/>
          <p:cNvSpPr>
            <a:spLocks noGrp="1" noChangeArrowheads="1"/>
          </p:cNvSpPr>
          <p:nvPr>
            <p:ph type="body" idx="4294967295"/>
          </p:nvPr>
        </p:nvSpPr>
        <p:spPr>
          <a:xfrm>
            <a:off x="456480" y="1637453"/>
            <a:ext cx="8045280" cy="3977698"/>
          </a:xfrm>
          <a:ln/>
        </p:spPr>
        <p:txBody>
          <a:bodyPr lIns="82945" tIns="41473" rIns="82945" bIns="41473">
            <a:normAutofit lnSpcReduction="10000"/>
          </a:bodyPr>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Web content: 1</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Web developers: 1 or 2</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Web infrastructure: 1</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Server developers: 2, 3, 4</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Depends on language</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Database admin: 1</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Testers: 3</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Build system/continuous integration: 1</a:t>
            </a:r>
          </a:p>
          <a:p>
            <a:pPr marL="783372" lvl="1" indent="-293764">
              <a:buSzPct val="7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a:p>
        </p:txBody>
      </p:sp>
    </p:spTree>
    <p:extLst>
      <p:ext uri="{BB962C8B-B14F-4D97-AF65-F5344CB8AC3E}">
        <p14:creationId xmlns:p14="http://schemas.microsoft.com/office/powerpoint/2010/main" val="80567237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Understaffed?</a:t>
            </a:r>
          </a:p>
        </p:txBody>
      </p:sp>
      <p:sp>
        <p:nvSpPr>
          <p:cNvPr id="39938"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Adding developers is easy</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Relatively speaking</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Watch out for the mythical man month</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Adding developers to a late project makes it even </a:t>
            </a:r>
            <a:r>
              <a:rPr lang="en-US" dirty="0" smtClean="0"/>
              <a:t>later (Brooks’ Law)</a:t>
            </a:r>
            <a:endParaRPr lang="en-US" dirty="0"/>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However, if a new feature is self-contained (or close to it), a new developer need not be brought up to speed on the entire project to work on it</a:t>
            </a:r>
          </a:p>
        </p:txBody>
      </p:sp>
    </p:spTree>
    <p:extLst>
      <p:ext uri="{BB962C8B-B14F-4D97-AF65-F5344CB8AC3E}">
        <p14:creationId xmlns:p14="http://schemas.microsoft.com/office/powerpoint/2010/main" val="123371566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fontAlgn="auto">
              <a:spcAft>
                <a:spcPts val="0"/>
              </a:spcAft>
              <a:defRPr/>
            </a:pPr>
            <a:r>
              <a:rPr lang="en-US" dirty="0" smtClean="0"/>
              <a:t>R&amp;D Plan Process</a:t>
            </a:r>
            <a:endParaRPr lang="en-US" dirty="0"/>
          </a:p>
        </p:txBody>
      </p:sp>
      <p:sp>
        <p:nvSpPr>
          <p:cNvPr id="8195" name="Title 7"/>
          <p:cNvSpPr txBox="1">
            <a:spLocks/>
          </p:cNvSpPr>
          <p:nvPr/>
        </p:nvSpPr>
        <p:spPr bwMode="auto">
          <a:xfrm>
            <a:off x="0" y="0"/>
            <a:ext cx="9144000" cy="609600"/>
          </a:xfrm>
          <a:prstGeom prst="rect">
            <a:avLst/>
          </a:prstGeom>
          <a:solidFill>
            <a:schemeClr val="bg1"/>
          </a:solidFill>
          <a:ln w="9525">
            <a:noFill/>
            <a:miter lim="800000"/>
            <a:headEnd/>
            <a:tailEnd/>
          </a:ln>
        </p:spPr>
        <p:txBody>
          <a:bodyPr anchor="b"/>
          <a:lstStyle/>
          <a:p>
            <a:pPr algn="r" defTabSz="914400"/>
            <a:r>
              <a:rPr lang="en-US" sz="1600" b="1" dirty="0" smtClean="0">
                <a:solidFill>
                  <a:srgbClr val="D9D9D9"/>
                </a:solidFill>
                <a:latin typeface="Trebuchet MS" pitchFamily="34" charset="0"/>
                <a:ea typeface="Segoe UI" pitchFamily="34" charset="0"/>
                <a:cs typeface="Calibri" pitchFamily="34" charset="0"/>
              </a:rPr>
              <a:t>Mike Lyons</a:t>
            </a:r>
            <a:endParaRPr lang="en-US" sz="1600" b="1" dirty="0">
              <a:solidFill>
                <a:srgbClr val="D9D9D9"/>
              </a:solidFill>
              <a:latin typeface="Trebuchet MS" pitchFamily="34" charset="0"/>
              <a:ea typeface="Segoe UI" pitchFamily="34" charset="0"/>
              <a:cs typeface="Calibri" pitchFamily="34" charset="0"/>
            </a:endParaRPr>
          </a:p>
        </p:txBody>
      </p:sp>
    </p:spTree>
    <p:extLst>
      <p:ext uri="{BB962C8B-B14F-4D97-AF65-F5344CB8AC3E}">
        <p14:creationId xmlns:p14="http://schemas.microsoft.com/office/powerpoint/2010/main" val="2813844725"/>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600" y="1981200"/>
            <a:ext cx="8857561" cy="1828800"/>
          </a:xfrm>
        </p:spPr>
        <p:txBody>
          <a:bodyPr/>
          <a:lstStyle/>
          <a:p>
            <a:r>
              <a:rPr lang="en-US" dirty="0" smtClean="0"/>
              <a:t>Let’s Innovate</a:t>
            </a:r>
            <a:br>
              <a:rPr lang="en-US" dirty="0" smtClean="0"/>
            </a:b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548172574"/>
              </p:ext>
            </p:extLst>
          </p:nvPr>
        </p:nvGraphicFramePr>
        <p:xfrm>
          <a:off x="4724400" y="5486400"/>
          <a:ext cx="4267200" cy="718930"/>
        </p:xfrm>
        <a:graphic>
          <a:graphicData uri="http://schemas.openxmlformats.org/presentationml/2006/ole">
            <mc:AlternateContent xmlns:mc="http://schemas.openxmlformats.org/markup-compatibility/2006">
              <mc:Choice xmlns:v="urn:schemas-microsoft-com:vml" Requires="v">
                <p:oleObj spid="_x0000_s4098" name="Document" r:id="rId3" imgW="7010400" imgH="1181100" progId="Word.Document.12">
                  <p:embed/>
                </p:oleObj>
              </mc:Choice>
              <mc:Fallback>
                <p:oleObj name="Document" r:id="rId3" imgW="7010400" imgH="1181100" progId="Word.Document.12">
                  <p:embed/>
                  <p:pic>
                    <p:nvPicPr>
                      <p:cNvPr id="0" name=""/>
                      <p:cNvPicPr/>
                      <p:nvPr/>
                    </p:nvPicPr>
                    <p:blipFill>
                      <a:blip r:embed="rId4"/>
                      <a:stretch>
                        <a:fillRect/>
                      </a:stretch>
                    </p:blipFill>
                    <p:spPr>
                      <a:xfrm>
                        <a:off x="4724400" y="5486400"/>
                        <a:ext cx="4267200" cy="718930"/>
                      </a:xfrm>
                      <a:prstGeom prst="rect">
                        <a:avLst/>
                      </a:prstGeom>
                    </p:spPr>
                  </p:pic>
                </p:oleObj>
              </mc:Fallback>
            </mc:AlternateContent>
          </a:graphicData>
        </a:graphic>
      </p:graphicFrame>
    </p:spTree>
    <p:extLst>
      <p:ext uri="{BB962C8B-B14F-4D97-AF65-F5344CB8AC3E}">
        <p14:creationId xmlns:p14="http://schemas.microsoft.com/office/powerpoint/2010/main" val="3078503857"/>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111</a:t>
            </a:fld>
            <a:endParaRPr lang="en-US">
              <a:solidFill>
                <a:prstClr val="black">
                  <a:tint val="75000"/>
                </a:prstClr>
              </a:solidFill>
              <a:latin typeface="Calibri"/>
            </a:endParaRPr>
          </a:p>
        </p:txBody>
      </p:sp>
      <p:sp>
        <p:nvSpPr>
          <p:cNvPr id="2" name="TextBox 1"/>
          <p:cNvSpPr txBox="1"/>
          <p:nvPr/>
        </p:nvSpPr>
        <p:spPr>
          <a:xfrm>
            <a:off x="2057399" y="2360455"/>
            <a:ext cx="5215819" cy="1605568"/>
          </a:xfrm>
          <a:prstGeom prst="rect">
            <a:avLst/>
          </a:prstGeom>
          <a:noFill/>
        </p:spPr>
        <p:txBody>
          <a:bodyPr wrap="square" rtlCol="0">
            <a:spAutoFit/>
          </a:bodyPr>
          <a:lstStyle/>
          <a:p>
            <a:pPr fontAlgn="auto">
              <a:lnSpc>
                <a:spcPts val="6000"/>
              </a:lnSpc>
              <a:spcBef>
                <a:spcPts val="0"/>
              </a:spcBef>
              <a:spcAft>
                <a:spcPts val="0"/>
              </a:spcAft>
            </a:pPr>
            <a:r>
              <a:rPr lang="en-US" sz="4000" b="1" dirty="0" smtClean="0">
                <a:solidFill>
                  <a:prstClr val="black"/>
                </a:solidFill>
                <a:latin typeface="Calibri"/>
                <a:cs typeface="+mn-cs"/>
              </a:rPr>
              <a:t>Product Development in a </a:t>
            </a:r>
            <a:r>
              <a:rPr lang="en-US" sz="4000" b="1" dirty="0" err="1" smtClean="0">
                <a:solidFill>
                  <a:prstClr val="black"/>
                </a:solidFill>
                <a:latin typeface="Calibri"/>
                <a:cs typeface="+mn-cs"/>
              </a:rPr>
              <a:t>SaaS</a:t>
            </a:r>
            <a:r>
              <a:rPr lang="en-US" sz="4000" b="1" dirty="0" smtClean="0">
                <a:solidFill>
                  <a:prstClr val="black"/>
                </a:solidFill>
                <a:latin typeface="Calibri"/>
                <a:cs typeface="+mn-cs"/>
              </a:rPr>
              <a:t> Startup</a:t>
            </a:r>
            <a:endParaRPr lang="en-US" sz="4000" b="1" dirty="0">
              <a:solidFill>
                <a:prstClr val="black"/>
              </a:solidFill>
              <a:latin typeface="Calibri"/>
              <a:cs typeface="+mn-cs"/>
            </a:endParaRPr>
          </a:p>
        </p:txBody>
      </p:sp>
      <p:sp>
        <p:nvSpPr>
          <p:cNvPr id="4" name="TextBox 3"/>
          <p:cNvSpPr txBox="1"/>
          <p:nvPr/>
        </p:nvSpPr>
        <p:spPr>
          <a:xfrm>
            <a:off x="2057400" y="4331258"/>
            <a:ext cx="5002306" cy="830997"/>
          </a:xfrm>
          <a:prstGeom prst="rect">
            <a:avLst/>
          </a:prstGeom>
          <a:noFill/>
        </p:spPr>
        <p:txBody>
          <a:bodyPr wrap="square" rtlCol="0">
            <a:spAutoFit/>
          </a:bodyPr>
          <a:lstStyle/>
          <a:p>
            <a:pPr fontAlgn="auto">
              <a:spcBef>
                <a:spcPts val="0"/>
              </a:spcBef>
              <a:spcAft>
                <a:spcPts val="0"/>
              </a:spcAft>
            </a:pPr>
            <a:r>
              <a:rPr lang="en-US" sz="2400" dirty="0" smtClean="0">
                <a:solidFill>
                  <a:prstClr val="black"/>
                </a:solidFill>
                <a:latin typeface="Calibri"/>
                <a:cs typeface="+mn-cs"/>
              </a:rPr>
              <a:t>MSE 273</a:t>
            </a:r>
          </a:p>
          <a:p>
            <a:pPr fontAlgn="auto">
              <a:spcBef>
                <a:spcPts val="0"/>
              </a:spcBef>
              <a:spcAft>
                <a:spcPts val="0"/>
              </a:spcAft>
            </a:pPr>
            <a:r>
              <a:rPr lang="en-US" sz="2400" dirty="0" smtClean="0">
                <a:solidFill>
                  <a:prstClr val="black"/>
                </a:solidFill>
                <a:latin typeface="Calibri"/>
                <a:cs typeface="+mn-cs"/>
              </a:rPr>
              <a:t>October 21st, 2014</a:t>
            </a:r>
            <a:endParaRPr lang="en-US" sz="2400" dirty="0">
              <a:solidFill>
                <a:prstClr val="black"/>
              </a:solidFill>
              <a:latin typeface="Calibri"/>
              <a:cs typeface="+mn-cs"/>
            </a:endParaRPr>
          </a:p>
        </p:txBody>
      </p:sp>
      <p:sp>
        <p:nvSpPr>
          <p:cNvPr id="3" name="Date Placeholder 2"/>
          <p:cNvSpPr>
            <a:spLocks noGrp="1"/>
          </p:cNvSpPr>
          <p:nvPr>
            <p:ph type="dt" sz="half" idx="10"/>
          </p:nvPr>
        </p:nvSpPr>
        <p:spPr/>
        <p:txBody>
          <a:bodyPr/>
          <a:lstStyle/>
          <a:p>
            <a:fld id="{1FC2AE66-FF29-894C-85C2-FF6135F103FE}" type="datetime1">
              <a:rPr lang="en-US" smtClean="0">
                <a:solidFill>
                  <a:prstClr val="black"/>
                </a:solidFill>
                <a:latin typeface="Calibri"/>
              </a:rPr>
              <a:pPr/>
              <a:t>10/21/14</a:t>
            </a:fld>
            <a:endParaRPr lang="en-US">
              <a:solidFill>
                <a:prstClr val="black"/>
              </a:solidFill>
              <a:latin typeface="Calibri"/>
            </a:endParaRPr>
          </a:p>
        </p:txBody>
      </p:sp>
    </p:spTree>
    <p:extLst>
      <p:ext uri="{BB962C8B-B14F-4D97-AF65-F5344CB8AC3E}">
        <p14:creationId xmlns:p14="http://schemas.microsoft.com/office/powerpoint/2010/main" val="342425875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Date Placeholder 2"/>
          <p:cNvSpPr>
            <a:spLocks noGrp="1"/>
          </p:cNvSpPr>
          <p:nvPr>
            <p:ph type="dt" sz="half" idx="10"/>
          </p:nvPr>
        </p:nvSpPr>
        <p:spPr/>
        <p:txBody>
          <a:bodyPr/>
          <a:lstStyle/>
          <a:p>
            <a:fld id="{F25F26CC-89E5-D241-B160-3D5E6ABE4151}" type="datetime1">
              <a:rPr lang="en-US" smtClean="0">
                <a:solidFill>
                  <a:prstClr val="black"/>
                </a:solidFill>
                <a:latin typeface="Calibri"/>
              </a:rPr>
              <a:pPr/>
              <a:t>10/21/14</a:t>
            </a:fld>
            <a:endParaRPr lang="en-US" dirty="0">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112</a:t>
            </a:fld>
            <a:endParaRPr lang="en-US">
              <a:solidFill>
                <a:prstClr val="black">
                  <a:tint val="75000"/>
                </a:prstClr>
              </a:solidFill>
              <a:latin typeface="Calibri"/>
            </a:endParaRPr>
          </a:p>
        </p:txBody>
      </p:sp>
      <p:sp>
        <p:nvSpPr>
          <p:cNvPr id="16" name="TextBox 15"/>
          <p:cNvSpPr txBox="1"/>
          <p:nvPr/>
        </p:nvSpPr>
        <p:spPr>
          <a:xfrm>
            <a:off x="910483" y="1716512"/>
            <a:ext cx="6394979" cy="3231654"/>
          </a:xfrm>
          <a:prstGeom prst="rect">
            <a:avLst/>
          </a:prstGeom>
          <a:noFill/>
        </p:spPr>
        <p:txBody>
          <a:bodyPr wrap="none" rtlCol="0">
            <a:spAutoFit/>
          </a:bodyPr>
          <a:lstStyle/>
          <a:p>
            <a:pPr fontAlgn="auto">
              <a:spcBef>
                <a:spcPts val="0"/>
              </a:spcBef>
              <a:spcAft>
                <a:spcPts val="0"/>
              </a:spcAft>
            </a:pPr>
            <a:r>
              <a:rPr lang="en-US" sz="3600" dirty="0" smtClean="0">
                <a:solidFill>
                  <a:prstClr val="black"/>
                </a:solidFill>
                <a:latin typeface="Whitney-Semibold"/>
                <a:cs typeface="Whitney-Semibold"/>
              </a:rPr>
              <a:t>Background</a:t>
            </a:r>
          </a:p>
          <a:p>
            <a:pPr fontAlgn="auto">
              <a:spcBef>
                <a:spcPts val="0"/>
              </a:spcBef>
              <a:spcAft>
                <a:spcPts val="0"/>
              </a:spcAft>
            </a:pPr>
            <a:endParaRPr lang="en-US" sz="3600" dirty="0" smtClean="0">
              <a:solidFill>
                <a:prstClr val="black"/>
              </a:solidFill>
              <a:latin typeface="Whitney-Semibold"/>
              <a:cs typeface="Whitney-Semibold"/>
            </a:endParaRPr>
          </a:p>
          <a:p>
            <a:pPr fontAlgn="auto">
              <a:spcBef>
                <a:spcPts val="0"/>
              </a:spcBef>
              <a:spcAft>
                <a:spcPts val="0"/>
              </a:spcAft>
            </a:pPr>
            <a:r>
              <a:rPr lang="en-US" sz="3600" dirty="0" smtClean="0">
                <a:solidFill>
                  <a:prstClr val="black"/>
                </a:solidFill>
                <a:latin typeface="Whitney-Semibold"/>
                <a:cs typeface="Whitney-Semibold"/>
              </a:rPr>
              <a:t>Product </a:t>
            </a:r>
            <a:r>
              <a:rPr lang="en-US" sz="3600" dirty="0" err="1" smtClean="0">
                <a:solidFill>
                  <a:prstClr val="black"/>
                </a:solidFill>
                <a:latin typeface="Whitney-Semibold"/>
                <a:cs typeface="Whitney-Semibold"/>
              </a:rPr>
              <a:t>Dev</a:t>
            </a:r>
            <a:r>
              <a:rPr lang="en-US" sz="3600" dirty="0" smtClean="0">
                <a:solidFill>
                  <a:prstClr val="black"/>
                </a:solidFill>
                <a:latin typeface="Whitney-Semibold"/>
                <a:cs typeface="Whitney-Semibold"/>
              </a:rPr>
              <a:t>: Team and Process</a:t>
            </a:r>
          </a:p>
          <a:p>
            <a:pPr fontAlgn="auto">
              <a:spcBef>
                <a:spcPts val="0"/>
              </a:spcBef>
              <a:spcAft>
                <a:spcPts val="0"/>
              </a:spcAft>
            </a:pPr>
            <a:endParaRPr lang="en-US" sz="3600" dirty="0" smtClean="0">
              <a:solidFill>
                <a:prstClr val="black"/>
              </a:solidFill>
              <a:latin typeface="Whitney-Semibold"/>
              <a:cs typeface="Whitney-Semibold"/>
            </a:endParaRPr>
          </a:p>
          <a:p>
            <a:pPr fontAlgn="auto">
              <a:spcBef>
                <a:spcPts val="0"/>
              </a:spcBef>
              <a:spcAft>
                <a:spcPts val="0"/>
              </a:spcAft>
            </a:pPr>
            <a:r>
              <a:rPr lang="en-US" sz="3600" dirty="0" smtClean="0">
                <a:solidFill>
                  <a:prstClr val="black"/>
                </a:solidFill>
                <a:latin typeface="Whitney-Semibold"/>
                <a:cs typeface="Whitney-Semibold"/>
              </a:rPr>
              <a:t>Lessons Learned</a:t>
            </a:r>
          </a:p>
          <a:p>
            <a:pPr marL="342900" indent="-342900" fontAlgn="auto">
              <a:spcBef>
                <a:spcPts val="0"/>
              </a:spcBef>
              <a:spcAft>
                <a:spcPts val="0"/>
              </a:spcAft>
              <a:buFontTx/>
              <a:buChar char="-"/>
            </a:pPr>
            <a:endParaRPr lang="en-US" sz="2400" dirty="0">
              <a:solidFill>
                <a:prstClr val="black"/>
              </a:solidFill>
              <a:latin typeface="Whitney-Semibold"/>
              <a:cs typeface="Whitney-Semibold"/>
            </a:endParaRPr>
          </a:p>
        </p:txBody>
      </p:sp>
    </p:spTree>
    <p:extLst>
      <p:ext uri="{BB962C8B-B14F-4D97-AF65-F5344CB8AC3E}">
        <p14:creationId xmlns:p14="http://schemas.microsoft.com/office/powerpoint/2010/main" val="211889323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259777" y="3448822"/>
            <a:ext cx="8761034" cy="0"/>
          </a:xfrm>
          <a:prstGeom prst="straightConnector1">
            <a:avLst/>
          </a:prstGeom>
          <a:ln w="41275">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p:txBody>
          <a:bodyPr/>
          <a:lstStyle/>
          <a:p>
            <a:r>
              <a:rPr lang="en-US" b="0" dirty="0" smtClean="0">
                <a:latin typeface="Whitney-Bold"/>
                <a:cs typeface="Whitney-Bold"/>
              </a:rPr>
              <a:t>Granular History</a:t>
            </a:r>
            <a:endParaRPr lang="en-US" dirty="0"/>
          </a:p>
        </p:txBody>
      </p:sp>
      <p:sp>
        <p:nvSpPr>
          <p:cNvPr id="3" name="Date Placeholder 2"/>
          <p:cNvSpPr>
            <a:spLocks noGrp="1"/>
          </p:cNvSpPr>
          <p:nvPr>
            <p:ph type="dt" sz="half" idx="10"/>
          </p:nvPr>
        </p:nvSpPr>
        <p:spPr/>
        <p:txBody>
          <a:bodyPr/>
          <a:lstStyle/>
          <a:p>
            <a:fld id="{F25F26CC-89E5-D241-B160-3D5E6ABE4151}" type="datetime1">
              <a:rPr lang="en-US" smtClean="0">
                <a:solidFill>
                  <a:prstClr val="black"/>
                </a:solidFill>
                <a:latin typeface="Calibri"/>
              </a:rPr>
              <a:pPr/>
              <a:t>10/21/14</a:t>
            </a:fld>
            <a:endParaRPr lang="en-US" dirty="0">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113</a:t>
            </a:fld>
            <a:endParaRPr lang="en-US">
              <a:solidFill>
                <a:prstClr val="black">
                  <a:tint val="75000"/>
                </a:prstClr>
              </a:solidFill>
              <a:latin typeface="Calibri"/>
            </a:endParaRPr>
          </a:p>
        </p:txBody>
      </p:sp>
      <p:sp>
        <p:nvSpPr>
          <p:cNvPr id="9" name="Oval 8"/>
          <p:cNvSpPr/>
          <p:nvPr/>
        </p:nvSpPr>
        <p:spPr>
          <a:xfrm>
            <a:off x="469603" y="3285781"/>
            <a:ext cx="320187" cy="320246"/>
          </a:xfrm>
          <a:prstGeom prst="ellipse">
            <a:avLst/>
          </a:prstGeom>
          <a:solidFill>
            <a:schemeClr val="bg1"/>
          </a:solid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Calibri"/>
            </a:endParaRPr>
          </a:p>
        </p:txBody>
      </p:sp>
      <p:sp>
        <p:nvSpPr>
          <p:cNvPr id="10" name="TextBox 9"/>
          <p:cNvSpPr txBox="1"/>
          <p:nvPr/>
        </p:nvSpPr>
        <p:spPr>
          <a:xfrm>
            <a:off x="214802" y="3661337"/>
            <a:ext cx="883087" cy="461665"/>
          </a:xfrm>
          <a:prstGeom prst="rect">
            <a:avLst/>
          </a:prstGeom>
          <a:noFill/>
        </p:spPr>
        <p:txBody>
          <a:bodyPr wrap="none" rtlCol="0">
            <a:spAutoFit/>
          </a:bodyPr>
          <a:lstStyle/>
          <a:p>
            <a:pPr fontAlgn="auto">
              <a:spcBef>
                <a:spcPts val="0"/>
              </a:spcBef>
              <a:spcAft>
                <a:spcPts val="0"/>
              </a:spcAft>
            </a:pPr>
            <a:r>
              <a:rPr lang="en-US" sz="2400" b="1" i="1" dirty="0" smtClean="0">
                <a:solidFill>
                  <a:srgbClr val="0072B2"/>
                </a:solidFill>
                <a:effectLst>
                  <a:outerShdw blurRad="50800" dist="38100" dir="2700000" algn="tl" rotWithShape="0">
                    <a:srgbClr val="000000">
                      <a:alpha val="43000"/>
                    </a:srgbClr>
                  </a:outerShdw>
                </a:effectLst>
                <a:latin typeface="Calibri"/>
                <a:cs typeface="+mn-cs"/>
              </a:rPr>
              <a:t>2008</a:t>
            </a:r>
            <a:endParaRPr lang="en-US" sz="2400" b="1" i="1" dirty="0">
              <a:solidFill>
                <a:srgbClr val="0072B2"/>
              </a:solidFill>
              <a:effectLst>
                <a:outerShdw blurRad="50800" dist="38100" dir="2700000" algn="tl" rotWithShape="0">
                  <a:srgbClr val="000000">
                    <a:alpha val="43000"/>
                  </a:srgbClr>
                </a:outerShdw>
              </a:effectLst>
              <a:latin typeface="Calibri"/>
              <a:cs typeface="+mn-cs"/>
            </a:endParaRPr>
          </a:p>
        </p:txBody>
      </p:sp>
      <p:sp>
        <p:nvSpPr>
          <p:cNvPr id="12" name="TextBox 11"/>
          <p:cNvSpPr txBox="1"/>
          <p:nvPr/>
        </p:nvSpPr>
        <p:spPr>
          <a:xfrm>
            <a:off x="7270648" y="3661337"/>
            <a:ext cx="883087" cy="461665"/>
          </a:xfrm>
          <a:prstGeom prst="rect">
            <a:avLst/>
          </a:prstGeom>
          <a:noFill/>
        </p:spPr>
        <p:txBody>
          <a:bodyPr wrap="none" rtlCol="0">
            <a:spAutoFit/>
          </a:bodyPr>
          <a:lstStyle/>
          <a:p>
            <a:pPr fontAlgn="auto">
              <a:spcBef>
                <a:spcPts val="0"/>
              </a:spcBef>
              <a:spcAft>
                <a:spcPts val="0"/>
              </a:spcAft>
            </a:pPr>
            <a:r>
              <a:rPr lang="en-US" sz="2400" b="1" i="1" dirty="0" smtClean="0">
                <a:solidFill>
                  <a:srgbClr val="0072B2"/>
                </a:solidFill>
                <a:effectLst>
                  <a:outerShdw blurRad="50800" dist="38100" dir="2700000" algn="tl" rotWithShape="0">
                    <a:srgbClr val="000000">
                      <a:alpha val="43000"/>
                    </a:srgbClr>
                  </a:outerShdw>
                </a:effectLst>
                <a:latin typeface="Calibri"/>
                <a:cs typeface="+mn-cs"/>
              </a:rPr>
              <a:t>2014</a:t>
            </a:r>
            <a:endParaRPr lang="en-US" sz="2400" b="1" i="1" dirty="0">
              <a:solidFill>
                <a:srgbClr val="0072B2"/>
              </a:solidFill>
              <a:effectLst>
                <a:outerShdw blurRad="50800" dist="38100" dir="2700000" algn="tl" rotWithShape="0">
                  <a:srgbClr val="000000">
                    <a:alpha val="43000"/>
                  </a:srgbClr>
                </a:outerShdw>
              </a:effectLst>
              <a:latin typeface="Calibri"/>
              <a:cs typeface="+mn-cs"/>
            </a:endParaRPr>
          </a:p>
        </p:txBody>
      </p:sp>
      <p:sp>
        <p:nvSpPr>
          <p:cNvPr id="13" name="TextBox 12"/>
          <p:cNvSpPr txBox="1"/>
          <p:nvPr/>
        </p:nvSpPr>
        <p:spPr>
          <a:xfrm>
            <a:off x="1396823" y="3661337"/>
            <a:ext cx="883087" cy="461665"/>
          </a:xfrm>
          <a:prstGeom prst="rect">
            <a:avLst/>
          </a:prstGeom>
          <a:noFill/>
        </p:spPr>
        <p:txBody>
          <a:bodyPr wrap="none" rtlCol="0">
            <a:spAutoFit/>
          </a:bodyPr>
          <a:lstStyle/>
          <a:p>
            <a:pPr fontAlgn="auto">
              <a:spcBef>
                <a:spcPts val="0"/>
              </a:spcBef>
              <a:spcAft>
                <a:spcPts val="0"/>
              </a:spcAft>
            </a:pPr>
            <a:r>
              <a:rPr lang="en-US" sz="2400" b="1" i="1" dirty="0" smtClean="0">
                <a:solidFill>
                  <a:srgbClr val="0072B2"/>
                </a:solidFill>
                <a:effectLst>
                  <a:outerShdw blurRad="50800" dist="38100" dir="2700000" algn="tl" rotWithShape="0">
                    <a:srgbClr val="000000">
                      <a:alpha val="43000"/>
                    </a:srgbClr>
                  </a:outerShdw>
                </a:effectLst>
                <a:latin typeface="Calibri"/>
                <a:cs typeface="+mn-cs"/>
              </a:rPr>
              <a:t>2009</a:t>
            </a:r>
            <a:endParaRPr lang="en-US" sz="2400" b="1" i="1" dirty="0">
              <a:solidFill>
                <a:srgbClr val="0072B2"/>
              </a:solidFill>
              <a:effectLst>
                <a:outerShdw blurRad="50800" dist="38100" dir="2700000" algn="tl" rotWithShape="0">
                  <a:srgbClr val="000000">
                    <a:alpha val="43000"/>
                  </a:srgbClr>
                </a:outerShdw>
              </a:effectLst>
              <a:latin typeface="Calibri"/>
              <a:cs typeface="+mn-cs"/>
            </a:endParaRPr>
          </a:p>
        </p:txBody>
      </p:sp>
      <p:sp>
        <p:nvSpPr>
          <p:cNvPr id="14" name="TextBox 13"/>
          <p:cNvSpPr txBox="1"/>
          <p:nvPr/>
        </p:nvSpPr>
        <p:spPr>
          <a:xfrm>
            <a:off x="4415401" y="3661337"/>
            <a:ext cx="883087" cy="461665"/>
          </a:xfrm>
          <a:prstGeom prst="rect">
            <a:avLst/>
          </a:prstGeom>
          <a:noFill/>
        </p:spPr>
        <p:txBody>
          <a:bodyPr wrap="none" rtlCol="0">
            <a:spAutoFit/>
          </a:bodyPr>
          <a:lstStyle/>
          <a:p>
            <a:pPr fontAlgn="auto">
              <a:spcBef>
                <a:spcPts val="0"/>
              </a:spcBef>
              <a:spcAft>
                <a:spcPts val="0"/>
              </a:spcAft>
            </a:pPr>
            <a:r>
              <a:rPr lang="en-US" sz="2400" b="1" i="1" dirty="0" smtClean="0">
                <a:solidFill>
                  <a:srgbClr val="0072B2"/>
                </a:solidFill>
                <a:effectLst>
                  <a:outerShdw blurRad="50800" dist="38100" dir="2700000" algn="tl" rotWithShape="0">
                    <a:srgbClr val="000000">
                      <a:alpha val="43000"/>
                    </a:srgbClr>
                  </a:outerShdw>
                </a:effectLst>
                <a:latin typeface="Calibri"/>
                <a:cs typeface="+mn-cs"/>
              </a:rPr>
              <a:t>2012</a:t>
            </a:r>
            <a:endParaRPr lang="en-US" sz="2400" b="1" i="1" dirty="0">
              <a:solidFill>
                <a:srgbClr val="0072B2"/>
              </a:solidFill>
              <a:effectLst>
                <a:outerShdw blurRad="50800" dist="38100" dir="2700000" algn="tl" rotWithShape="0">
                  <a:srgbClr val="000000">
                    <a:alpha val="43000"/>
                  </a:srgbClr>
                </a:outerShdw>
              </a:effectLst>
              <a:latin typeface="Calibri"/>
              <a:cs typeface="+mn-cs"/>
            </a:endParaRPr>
          </a:p>
        </p:txBody>
      </p:sp>
      <p:sp>
        <p:nvSpPr>
          <p:cNvPr id="15" name="TextBox 14"/>
          <p:cNvSpPr txBox="1"/>
          <p:nvPr/>
        </p:nvSpPr>
        <p:spPr>
          <a:xfrm>
            <a:off x="5925320" y="3661337"/>
            <a:ext cx="883087" cy="461665"/>
          </a:xfrm>
          <a:prstGeom prst="rect">
            <a:avLst/>
          </a:prstGeom>
          <a:noFill/>
        </p:spPr>
        <p:txBody>
          <a:bodyPr wrap="none" rtlCol="0">
            <a:spAutoFit/>
          </a:bodyPr>
          <a:lstStyle/>
          <a:p>
            <a:pPr fontAlgn="auto">
              <a:spcBef>
                <a:spcPts val="0"/>
              </a:spcBef>
              <a:spcAft>
                <a:spcPts val="0"/>
              </a:spcAft>
            </a:pPr>
            <a:r>
              <a:rPr lang="en-US" sz="2400" b="1" i="1" dirty="0" smtClean="0">
                <a:solidFill>
                  <a:srgbClr val="0072B2"/>
                </a:solidFill>
                <a:effectLst>
                  <a:outerShdw blurRad="50800" dist="38100" dir="2700000" algn="tl" rotWithShape="0">
                    <a:srgbClr val="000000">
                      <a:alpha val="43000"/>
                    </a:srgbClr>
                  </a:outerShdw>
                </a:effectLst>
                <a:latin typeface="Calibri"/>
                <a:cs typeface="+mn-cs"/>
              </a:rPr>
              <a:t>2013</a:t>
            </a:r>
            <a:endParaRPr lang="en-US" sz="2400" b="1" i="1" dirty="0">
              <a:solidFill>
                <a:srgbClr val="0072B2"/>
              </a:solidFill>
              <a:effectLst>
                <a:outerShdw blurRad="50800" dist="38100" dir="2700000" algn="tl" rotWithShape="0">
                  <a:srgbClr val="000000">
                    <a:alpha val="43000"/>
                  </a:srgbClr>
                </a:outerShdw>
              </a:effectLst>
              <a:latin typeface="Calibri"/>
              <a:cs typeface="+mn-cs"/>
            </a:endParaRPr>
          </a:p>
        </p:txBody>
      </p:sp>
      <p:sp>
        <p:nvSpPr>
          <p:cNvPr id="16" name="TextBox 15"/>
          <p:cNvSpPr txBox="1"/>
          <p:nvPr/>
        </p:nvSpPr>
        <p:spPr>
          <a:xfrm>
            <a:off x="259777" y="1991853"/>
            <a:ext cx="1800493" cy="830997"/>
          </a:xfrm>
          <a:prstGeom prst="rect">
            <a:avLst/>
          </a:prstGeom>
          <a:noFill/>
        </p:spPr>
        <p:txBody>
          <a:bodyPr wrap="none" rtlCol="0">
            <a:spAutoFit/>
          </a:bodyPr>
          <a:lstStyle/>
          <a:p>
            <a:pPr fontAlgn="auto">
              <a:spcBef>
                <a:spcPts val="0"/>
              </a:spcBef>
              <a:spcAft>
                <a:spcPts val="0"/>
              </a:spcAft>
            </a:pPr>
            <a:r>
              <a:rPr lang="en-US" sz="2400" dirty="0" smtClean="0">
                <a:solidFill>
                  <a:prstClr val="black"/>
                </a:solidFill>
                <a:latin typeface="Whitney-Semibold"/>
                <a:cs typeface="Whitney-Semibold"/>
              </a:rPr>
              <a:t>MSE 273</a:t>
            </a:r>
          </a:p>
          <a:p>
            <a:pPr fontAlgn="auto">
              <a:spcBef>
                <a:spcPts val="0"/>
              </a:spcBef>
              <a:spcAft>
                <a:spcPts val="0"/>
              </a:spcAft>
            </a:pPr>
            <a:r>
              <a:rPr lang="en-US" sz="2400" dirty="0" smtClean="0">
                <a:solidFill>
                  <a:prstClr val="black"/>
                </a:solidFill>
                <a:latin typeface="Whitney-Semibold"/>
                <a:cs typeface="Whitney-Semibold"/>
              </a:rPr>
              <a:t>“</a:t>
            </a:r>
            <a:r>
              <a:rPr lang="en-US" sz="2400" dirty="0" err="1" smtClean="0">
                <a:solidFill>
                  <a:prstClr val="black"/>
                </a:solidFill>
                <a:latin typeface="Whitney-Semibold"/>
                <a:cs typeface="Whitney-Semibold"/>
              </a:rPr>
              <a:t>Agralytics</a:t>
            </a:r>
            <a:r>
              <a:rPr lang="en-US" sz="2400" dirty="0" smtClean="0">
                <a:solidFill>
                  <a:prstClr val="black"/>
                </a:solidFill>
                <a:latin typeface="Whitney-Semibold"/>
                <a:cs typeface="Whitney-Semibold"/>
              </a:rPr>
              <a:t>”</a:t>
            </a:r>
            <a:endParaRPr lang="en-US" sz="2400" dirty="0">
              <a:solidFill>
                <a:prstClr val="black"/>
              </a:solidFill>
              <a:latin typeface="Whitney-Semibold"/>
              <a:cs typeface="Whitney-Semibold"/>
            </a:endParaRPr>
          </a:p>
        </p:txBody>
      </p:sp>
      <p:sp>
        <p:nvSpPr>
          <p:cNvPr id="21" name="TextBox 20"/>
          <p:cNvSpPr txBox="1"/>
          <p:nvPr/>
        </p:nvSpPr>
        <p:spPr>
          <a:xfrm>
            <a:off x="4193270" y="1991853"/>
            <a:ext cx="2111346" cy="830997"/>
          </a:xfrm>
          <a:prstGeom prst="rect">
            <a:avLst/>
          </a:prstGeom>
          <a:noFill/>
        </p:spPr>
        <p:txBody>
          <a:bodyPr wrap="none" rtlCol="0">
            <a:spAutoFit/>
          </a:bodyPr>
          <a:lstStyle/>
          <a:p>
            <a:pPr fontAlgn="auto">
              <a:spcBef>
                <a:spcPts val="0"/>
              </a:spcBef>
              <a:spcAft>
                <a:spcPts val="0"/>
              </a:spcAft>
            </a:pPr>
            <a:r>
              <a:rPr lang="en-US" sz="2400" dirty="0" err="1" smtClean="0">
                <a:solidFill>
                  <a:prstClr val="black"/>
                </a:solidFill>
                <a:latin typeface="Whitney-Semibold"/>
                <a:cs typeface="Whitney-Semibold"/>
              </a:rPr>
              <a:t>Solum</a:t>
            </a:r>
            <a:r>
              <a:rPr lang="en-US" sz="2400" dirty="0" smtClean="0">
                <a:solidFill>
                  <a:prstClr val="black"/>
                </a:solidFill>
                <a:latin typeface="Whitney-Semibold"/>
                <a:cs typeface="Whitney-Semibold"/>
              </a:rPr>
              <a:t> Series B</a:t>
            </a:r>
          </a:p>
          <a:p>
            <a:pPr fontAlgn="auto">
              <a:spcBef>
                <a:spcPts val="0"/>
              </a:spcBef>
              <a:spcAft>
                <a:spcPts val="0"/>
              </a:spcAft>
            </a:pPr>
            <a:r>
              <a:rPr lang="en-US" sz="2400" dirty="0" smtClean="0">
                <a:solidFill>
                  <a:prstClr val="black"/>
                </a:solidFill>
                <a:latin typeface="Whitney-Semibold"/>
                <a:cs typeface="Whitney-Semibold"/>
              </a:rPr>
              <a:t>+a16z, +GV</a:t>
            </a:r>
            <a:endParaRPr lang="en-US" sz="2400" dirty="0">
              <a:solidFill>
                <a:prstClr val="black"/>
              </a:solidFill>
              <a:latin typeface="Whitney-Semibold"/>
              <a:cs typeface="Whitney-Semibold"/>
            </a:endParaRPr>
          </a:p>
        </p:txBody>
      </p:sp>
      <p:sp>
        <p:nvSpPr>
          <p:cNvPr id="22" name="TextBox 21"/>
          <p:cNvSpPr txBox="1"/>
          <p:nvPr/>
        </p:nvSpPr>
        <p:spPr>
          <a:xfrm>
            <a:off x="606330" y="4273392"/>
            <a:ext cx="2351926" cy="830997"/>
          </a:xfrm>
          <a:prstGeom prst="rect">
            <a:avLst/>
          </a:prstGeom>
          <a:noFill/>
        </p:spPr>
        <p:txBody>
          <a:bodyPr wrap="none" rtlCol="0">
            <a:spAutoFit/>
          </a:bodyPr>
          <a:lstStyle/>
          <a:p>
            <a:pPr fontAlgn="auto">
              <a:spcBef>
                <a:spcPts val="0"/>
              </a:spcBef>
              <a:spcAft>
                <a:spcPts val="0"/>
              </a:spcAft>
            </a:pPr>
            <a:r>
              <a:rPr lang="en-US" sz="2400" dirty="0" err="1" smtClean="0">
                <a:solidFill>
                  <a:prstClr val="black"/>
                </a:solidFill>
                <a:latin typeface="Whitney-Semibold"/>
                <a:cs typeface="Whitney-Semibold"/>
              </a:rPr>
              <a:t>Solum</a:t>
            </a:r>
            <a:r>
              <a:rPr lang="en-US" sz="2400" dirty="0" smtClean="0">
                <a:solidFill>
                  <a:prstClr val="black"/>
                </a:solidFill>
                <a:latin typeface="Whitney-Semibold"/>
                <a:cs typeface="Whitney-Semibold"/>
              </a:rPr>
              <a:t> Series A</a:t>
            </a:r>
          </a:p>
          <a:p>
            <a:pPr fontAlgn="auto">
              <a:spcBef>
                <a:spcPts val="0"/>
              </a:spcBef>
              <a:spcAft>
                <a:spcPts val="0"/>
              </a:spcAft>
            </a:pPr>
            <a:r>
              <a:rPr lang="en-US" sz="2400" dirty="0" err="1" smtClean="0">
                <a:solidFill>
                  <a:prstClr val="black"/>
                </a:solidFill>
                <a:latin typeface="Whitney-Semibold"/>
                <a:cs typeface="Whitney-Semibold"/>
              </a:rPr>
              <a:t>Khosla</a:t>
            </a:r>
            <a:r>
              <a:rPr lang="en-US" sz="2400" dirty="0" smtClean="0">
                <a:solidFill>
                  <a:prstClr val="black"/>
                </a:solidFill>
                <a:latin typeface="Whitney-Semibold"/>
                <a:cs typeface="Whitney-Semibold"/>
              </a:rPr>
              <a:t> Ventures</a:t>
            </a:r>
            <a:endParaRPr lang="en-US" sz="2400" dirty="0">
              <a:solidFill>
                <a:prstClr val="black"/>
              </a:solidFill>
              <a:latin typeface="Whitney-Semibold"/>
              <a:cs typeface="Whitney-Semibold"/>
            </a:endParaRPr>
          </a:p>
        </p:txBody>
      </p:sp>
      <p:sp>
        <p:nvSpPr>
          <p:cNvPr id="23" name="TextBox 22"/>
          <p:cNvSpPr txBox="1"/>
          <p:nvPr/>
        </p:nvSpPr>
        <p:spPr>
          <a:xfrm>
            <a:off x="6803052" y="4358039"/>
            <a:ext cx="2069797" cy="830997"/>
          </a:xfrm>
          <a:prstGeom prst="rect">
            <a:avLst/>
          </a:prstGeom>
          <a:noFill/>
        </p:spPr>
        <p:txBody>
          <a:bodyPr wrap="none" rtlCol="0">
            <a:spAutoFit/>
          </a:bodyPr>
          <a:lstStyle/>
          <a:p>
            <a:pPr fontAlgn="auto">
              <a:spcBef>
                <a:spcPts val="0"/>
              </a:spcBef>
              <a:spcAft>
                <a:spcPts val="0"/>
              </a:spcAft>
            </a:pPr>
            <a:r>
              <a:rPr lang="en-US" sz="2400" dirty="0" smtClean="0">
                <a:solidFill>
                  <a:prstClr val="black"/>
                </a:solidFill>
                <a:latin typeface="Whitney-Semibold"/>
                <a:cs typeface="Whitney-Semibold"/>
              </a:rPr>
              <a:t>Lab and Meas.</a:t>
            </a:r>
          </a:p>
          <a:p>
            <a:pPr fontAlgn="auto">
              <a:spcBef>
                <a:spcPts val="0"/>
              </a:spcBef>
              <a:spcAft>
                <a:spcPts val="0"/>
              </a:spcAft>
            </a:pPr>
            <a:r>
              <a:rPr lang="en-US" sz="2400" dirty="0" smtClean="0">
                <a:solidFill>
                  <a:prstClr val="black"/>
                </a:solidFill>
                <a:latin typeface="Whitney-Semibold"/>
                <a:cs typeface="Whitney-Semibold"/>
              </a:rPr>
              <a:t>Sold to MON</a:t>
            </a:r>
            <a:endParaRPr lang="en-US" sz="2400" dirty="0">
              <a:solidFill>
                <a:prstClr val="black"/>
              </a:solidFill>
              <a:latin typeface="Whitney-Semibold"/>
              <a:cs typeface="Whitney-Semibold"/>
            </a:endParaRPr>
          </a:p>
        </p:txBody>
      </p:sp>
      <p:sp>
        <p:nvSpPr>
          <p:cNvPr id="25" name="TextBox 24"/>
          <p:cNvSpPr txBox="1"/>
          <p:nvPr/>
        </p:nvSpPr>
        <p:spPr>
          <a:xfrm>
            <a:off x="7665398" y="1991853"/>
            <a:ext cx="1622888" cy="830997"/>
          </a:xfrm>
          <a:prstGeom prst="rect">
            <a:avLst/>
          </a:prstGeom>
          <a:noFill/>
        </p:spPr>
        <p:txBody>
          <a:bodyPr wrap="square" rtlCol="0">
            <a:spAutoFit/>
          </a:bodyPr>
          <a:lstStyle/>
          <a:p>
            <a:pPr fontAlgn="auto">
              <a:spcBef>
                <a:spcPts val="0"/>
              </a:spcBef>
              <a:spcAft>
                <a:spcPts val="0"/>
              </a:spcAft>
            </a:pPr>
            <a:r>
              <a:rPr lang="en-US" sz="2400" dirty="0" smtClean="0">
                <a:solidFill>
                  <a:prstClr val="black"/>
                </a:solidFill>
                <a:latin typeface="Whitney-Semibold"/>
                <a:cs typeface="Whitney-Semibold"/>
              </a:rPr>
              <a:t>Granular Launched</a:t>
            </a:r>
            <a:endParaRPr lang="en-US" sz="2400" dirty="0">
              <a:solidFill>
                <a:prstClr val="black"/>
              </a:solidFill>
              <a:latin typeface="Whitney-Semibold"/>
              <a:cs typeface="Whitney-Semibold"/>
            </a:endParaRPr>
          </a:p>
        </p:txBody>
      </p:sp>
      <p:sp>
        <p:nvSpPr>
          <p:cNvPr id="28" name="Oval 27"/>
          <p:cNvSpPr/>
          <p:nvPr/>
        </p:nvSpPr>
        <p:spPr>
          <a:xfrm>
            <a:off x="1625830" y="3285781"/>
            <a:ext cx="320187" cy="320246"/>
          </a:xfrm>
          <a:prstGeom prst="ellipse">
            <a:avLst/>
          </a:prstGeom>
          <a:solidFill>
            <a:schemeClr val="bg1"/>
          </a:solid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Calibri"/>
            </a:endParaRPr>
          </a:p>
        </p:txBody>
      </p:sp>
      <p:sp>
        <p:nvSpPr>
          <p:cNvPr id="29" name="Oval 28"/>
          <p:cNvSpPr/>
          <p:nvPr/>
        </p:nvSpPr>
        <p:spPr>
          <a:xfrm>
            <a:off x="7499956" y="3285781"/>
            <a:ext cx="320187" cy="320246"/>
          </a:xfrm>
          <a:prstGeom prst="ellipse">
            <a:avLst/>
          </a:prstGeom>
          <a:solidFill>
            <a:schemeClr val="bg1"/>
          </a:solid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Calibri"/>
            </a:endParaRPr>
          </a:p>
        </p:txBody>
      </p:sp>
      <p:sp>
        <p:nvSpPr>
          <p:cNvPr id="30" name="Oval 29"/>
          <p:cNvSpPr/>
          <p:nvPr/>
        </p:nvSpPr>
        <p:spPr>
          <a:xfrm>
            <a:off x="6135379" y="3285781"/>
            <a:ext cx="320187" cy="320246"/>
          </a:xfrm>
          <a:prstGeom prst="ellipse">
            <a:avLst/>
          </a:prstGeom>
          <a:solidFill>
            <a:schemeClr val="bg1"/>
          </a:solid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Calibri"/>
            </a:endParaRPr>
          </a:p>
        </p:txBody>
      </p:sp>
      <p:sp>
        <p:nvSpPr>
          <p:cNvPr id="31" name="Oval 30"/>
          <p:cNvSpPr/>
          <p:nvPr/>
        </p:nvSpPr>
        <p:spPr>
          <a:xfrm>
            <a:off x="4660131" y="3278058"/>
            <a:ext cx="320187" cy="320246"/>
          </a:xfrm>
          <a:prstGeom prst="ellipse">
            <a:avLst/>
          </a:prstGeom>
          <a:solidFill>
            <a:schemeClr val="bg1"/>
          </a:solid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Calibri"/>
            </a:endParaRPr>
          </a:p>
        </p:txBody>
      </p:sp>
      <p:sp>
        <p:nvSpPr>
          <p:cNvPr id="34" name="Rectangle 33"/>
          <p:cNvSpPr/>
          <p:nvPr/>
        </p:nvSpPr>
        <p:spPr>
          <a:xfrm>
            <a:off x="6803052" y="3054692"/>
            <a:ext cx="2340948" cy="755462"/>
          </a:xfrm>
          <a:prstGeom prst="rect">
            <a:avLst/>
          </a:prstGeom>
          <a:solidFill>
            <a:schemeClr val="accent1">
              <a:alpha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Calibri"/>
            </a:endParaRPr>
          </a:p>
        </p:txBody>
      </p:sp>
    </p:spTree>
    <p:extLst>
      <p:ext uri="{BB962C8B-B14F-4D97-AF65-F5344CB8AC3E}">
        <p14:creationId xmlns:p14="http://schemas.microsoft.com/office/powerpoint/2010/main" val="7305149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Whitney-Bold"/>
                <a:cs typeface="Whitney-Bold"/>
              </a:rPr>
              <a:t>Granular Overview</a:t>
            </a:r>
            <a:endParaRPr lang="en-US" dirty="0"/>
          </a:p>
        </p:txBody>
      </p:sp>
      <p:sp>
        <p:nvSpPr>
          <p:cNvPr id="3" name="Date Placeholder 2"/>
          <p:cNvSpPr>
            <a:spLocks noGrp="1"/>
          </p:cNvSpPr>
          <p:nvPr>
            <p:ph type="dt" sz="half" idx="10"/>
          </p:nvPr>
        </p:nvSpPr>
        <p:spPr/>
        <p:txBody>
          <a:bodyPr/>
          <a:lstStyle/>
          <a:p>
            <a:fld id="{0394CF53-E3EF-0B4D-BAE4-486DC14ED1FE}" type="datetime1">
              <a:rPr lang="en-US" smtClean="0">
                <a:solidFill>
                  <a:prstClr val="black"/>
                </a:solidFill>
                <a:latin typeface="Calibri"/>
              </a:rPr>
              <a:pPr/>
              <a:t>10/21/14</a:t>
            </a:fld>
            <a:endParaRPr lang="en-US" dirty="0">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114</a:t>
            </a:fld>
            <a:endParaRPr lang="en-US">
              <a:solidFill>
                <a:prstClr val="black">
                  <a:tint val="75000"/>
                </a:prstClr>
              </a:solidFill>
              <a:latin typeface="Calibri"/>
            </a:endParaRPr>
          </a:p>
        </p:txBody>
      </p:sp>
      <p:sp>
        <p:nvSpPr>
          <p:cNvPr id="24" name="TextBox 23"/>
          <p:cNvSpPr txBox="1"/>
          <p:nvPr/>
        </p:nvSpPr>
        <p:spPr>
          <a:xfrm>
            <a:off x="175550" y="1707362"/>
            <a:ext cx="8605013" cy="4401205"/>
          </a:xfrm>
          <a:prstGeom prst="rect">
            <a:avLst/>
          </a:prstGeom>
          <a:noFill/>
        </p:spPr>
        <p:txBody>
          <a:bodyPr wrap="square" rtlCol="0">
            <a:spAutoFit/>
          </a:bodyPr>
          <a:lstStyle/>
          <a:p>
            <a:pPr fontAlgn="auto">
              <a:spcBef>
                <a:spcPts val="0"/>
              </a:spcBef>
              <a:spcAft>
                <a:spcPts val="0"/>
              </a:spcAft>
            </a:pPr>
            <a:r>
              <a:rPr lang="en-US" sz="2000" dirty="0" smtClean="0">
                <a:solidFill>
                  <a:prstClr val="black"/>
                </a:solidFill>
                <a:latin typeface="Whitney-Semibold"/>
                <a:cs typeface="Whitney-Semibold"/>
              </a:rPr>
              <a:t>Mission</a:t>
            </a:r>
          </a:p>
          <a:p>
            <a:pPr fontAlgn="auto">
              <a:spcBef>
                <a:spcPts val="0"/>
              </a:spcBef>
              <a:spcAft>
                <a:spcPts val="0"/>
              </a:spcAft>
            </a:pPr>
            <a:r>
              <a:rPr lang="en-US" sz="2000" dirty="0" smtClean="0">
                <a:solidFill>
                  <a:prstClr val="black"/>
                </a:solidFill>
                <a:latin typeface="Whitney-Book"/>
                <a:cs typeface="Whitney-Book"/>
              </a:rPr>
              <a:t>Granular is building a business management platform for professional farms…(</a:t>
            </a:r>
            <a:r>
              <a:rPr lang="en-US" sz="2000" i="1" dirty="0" smtClean="0">
                <a:solidFill>
                  <a:prstClr val="black"/>
                </a:solidFill>
                <a:latin typeface="Whitney-Book"/>
                <a:cs typeface="Whitney-Book"/>
              </a:rPr>
              <a:t>think Oracle or SAP custom-built for farmers</a:t>
            </a:r>
            <a:r>
              <a:rPr lang="en-US" sz="2000" dirty="0" smtClean="0">
                <a:solidFill>
                  <a:prstClr val="black"/>
                </a:solidFill>
                <a:latin typeface="Whitney-Book"/>
                <a:cs typeface="Whitney-Book"/>
              </a:rPr>
              <a:t>)</a:t>
            </a:r>
          </a:p>
          <a:p>
            <a:pPr fontAlgn="auto">
              <a:spcBef>
                <a:spcPts val="0"/>
              </a:spcBef>
              <a:spcAft>
                <a:spcPts val="0"/>
              </a:spcAft>
            </a:pPr>
            <a:endParaRPr lang="en-US" sz="2000" dirty="0">
              <a:solidFill>
                <a:prstClr val="black"/>
              </a:solidFill>
              <a:latin typeface="Whitney-Book"/>
              <a:cs typeface="Whitney-Book"/>
            </a:endParaRPr>
          </a:p>
          <a:p>
            <a:pPr fontAlgn="auto">
              <a:spcBef>
                <a:spcPts val="0"/>
              </a:spcBef>
              <a:spcAft>
                <a:spcPts val="0"/>
              </a:spcAft>
            </a:pPr>
            <a:endParaRPr lang="en-US" sz="2000" b="1" dirty="0" smtClean="0">
              <a:solidFill>
                <a:prstClr val="black"/>
              </a:solidFill>
              <a:latin typeface="Whitney-Book"/>
              <a:cs typeface="Whitney-Book"/>
            </a:endParaRPr>
          </a:p>
          <a:p>
            <a:pPr fontAlgn="auto">
              <a:spcBef>
                <a:spcPts val="0"/>
              </a:spcBef>
              <a:spcAft>
                <a:spcPts val="0"/>
              </a:spcAft>
            </a:pPr>
            <a:r>
              <a:rPr lang="en-US" sz="2000" dirty="0" smtClean="0">
                <a:solidFill>
                  <a:prstClr val="black"/>
                </a:solidFill>
                <a:latin typeface="Whitney-Semibold"/>
                <a:cs typeface="Whitney-Semibold"/>
              </a:rPr>
              <a:t>Company</a:t>
            </a:r>
          </a:p>
          <a:p>
            <a:pPr fontAlgn="auto">
              <a:spcBef>
                <a:spcPts val="0"/>
              </a:spcBef>
              <a:spcAft>
                <a:spcPts val="0"/>
              </a:spcAft>
            </a:pPr>
            <a:r>
              <a:rPr lang="en-US" sz="2000" dirty="0" smtClean="0">
                <a:solidFill>
                  <a:prstClr val="black"/>
                </a:solidFill>
                <a:latin typeface="Whitney-Semibold"/>
                <a:cs typeface="Whitney-Semibold"/>
              </a:rPr>
              <a:t>Team: </a:t>
            </a:r>
            <a:r>
              <a:rPr lang="en-US" sz="2000" dirty="0" smtClean="0">
                <a:solidFill>
                  <a:prstClr val="black"/>
                </a:solidFill>
                <a:latin typeface="Whitney-Book"/>
                <a:cs typeface="Whitney-Book"/>
              </a:rPr>
              <a:t>~25 in SF, additional remote team</a:t>
            </a:r>
            <a:endParaRPr lang="en-US" sz="2000" dirty="0">
              <a:solidFill>
                <a:prstClr val="black"/>
              </a:solidFill>
              <a:latin typeface="Whitney-Book"/>
              <a:cs typeface="Whitney-Book"/>
            </a:endParaRPr>
          </a:p>
          <a:p>
            <a:pPr fontAlgn="auto">
              <a:spcBef>
                <a:spcPts val="0"/>
              </a:spcBef>
              <a:spcAft>
                <a:spcPts val="0"/>
              </a:spcAft>
            </a:pPr>
            <a:r>
              <a:rPr lang="en-US" sz="2000" dirty="0" smtClean="0">
                <a:solidFill>
                  <a:prstClr val="black"/>
                </a:solidFill>
                <a:latin typeface="Whitney-Semibold"/>
                <a:cs typeface="Whitney-Semibold"/>
              </a:rPr>
              <a:t>Investors: </a:t>
            </a:r>
            <a:r>
              <a:rPr lang="en-US" sz="2000" b="1" dirty="0" err="1" smtClean="0">
                <a:solidFill>
                  <a:prstClr val="black"/>
                </a:solidFill>
                <a:latin typeface="Whitney-Book"/>
                <a:cs typeface="Whitney-Book"/>
              </a:rPr>
              <a:t>Andreeson</a:t>
            </a:r>
            <a:r>
              <a:rPr lang="en-US" sz="2000" b="1" dirty="0" smtClean="0">
                <a:solidFill>
                  <a:prstClr val="black"/>
                </a:solidFill>
                <a:latin typeface="Whitney-Book"/>
                <a:cs typeface="Whitney-Book"/>
              </a:rPr>
              <a:t>-Horowitz, Google Ventures, </a:t>
            </a:r>
            <a:r>
              <a:rPr lang="en-US" sz="2000" b="1" dirty="0" err="1" smtClean="0">
                <a:solidFill>
                  <a:prstClr val="black"/>
                </a:solidFill>
                <a:latin typeface="Whitney-Book"/>
                <a:cs typeface="Whitney-Book"/>
              </a:rPr>
              <a:t>Khosla</a:t>
            </a:r>
            <a:r>
              <a:rPr lang="en-US" sz="2000" b="1" dirty="0" smtClean="0">
                <a:solidFill>
                  <a:prstClr val="black"/>
                </a:solidFill>
                <a:latin typeface="Whitney-Book"/>
                <a:cs typeface="Whitney-Book"/>
              </a:rPr>
              <a:t> Ventures</a:t>
            </a:r>
          </a:p>
          <a:p>
            <a:pPr fontAlgn="auto">
              <a:spcBef>
                <a:spcPts val="0"/>
              </a:spcBef>
              <a:spcAft>
                <a:spcPts val="0"/>
              </a:spcAft>
            </a:pPr>
            <a:endParaRPr lang="en-US" sz="2000" b="1" dirty="0" smtClean="0">
              <a:solidFill>
                <a:prstClr val="black"/>
              </a:solidFill>
              <a:latin typeface="Whitney-Book"/>
              <a:cs typeface="Whitney-Book"/>
            </a:endParaRPr>
          </a:p>
          <a:p>
            <a:pPr fontAlgn="auto">
              <a:spcBef>
                <a:spcPts val="0"/>
              </a:spcBef>
              <a:spcAft>
                <a:spcPts val="0"/>
              </a:spcAft>
            </a:pPr>
            <a:endParaRPr lang="en-US" sz="2000" b="1" dirty="0">
              <a:solidFill>
                <a:prstClr val="black"/>
              </a:solidFill>
              <a:latin typeface="Whitney-Book"/>
              <a:cs typeface="Whitney-Book"/>
            </a:endParaRPr>
          </a:p>
          <a:p>
            <a:pPr fontAlgn="auto">
              <a:spcBef>
                <a:spcPts val="0"/>
              </a:spcBef>
              <a:spcAft>
                <a:spcPts val="0"/>
              </a:spcAft>
            </a:pPr>
            <a:r>
              <a:rPr lang="en-US" sz="2000" dirty="0" smtClean="0">
                <a:solidFill>
                  <a:prstClr val="black"/>
                </a:solidFill>
                <a:latin typeface="Whitney-Semibold"/>
                <a:cs typeface="Whitney-Semibold"/>
              </a:rPr>
              <a:t>Industry/Customers</a:t>
            </a:r>
          </a:p>
          <a:p>
            <a:pPr fontAlgn="auto">
              <a:spcBef>
                <a:spcPts val="0"/>
              </a:spcBef>
              <a:spcAft>
                <a:spcPts val="0"/>
              </a:spcAft>
            </a:pPr>
            <a:r>
              <a:rPr lang="en-US" sz="2000" b="1" dirty="0" smtClean="0">
                <a:solidFill>
                  <a:prstClr val="black"/>
                </a:solidFill>
                <a:latin typeface="Whitney-Book"/>
                <a:cs typeface="Whitney-Book"/>
              </a:rPr>
              <a:t>Small to Medium Businesses (SMBs)</a:t>
            </a:r>
          </a:p>
          <a:p>
            <a:pPr fontAlgn="auto">
              <a:spcBef>
                <a:spcPts val="0"/>
              </a:spcBef>
              <a:spcAft>
                <a:spcPts val="0"/>
              </a:spcAft>
            </a:pPr>
            <a:r>
              <a:rPr lang="en-US" sz="2000" b="1" dirty="0" smtClean="0">
                <a:solidFill>
                  <a:prstClr val="black"/>
                </a:solidFill>
                <a:latin typeface="Whitney-Book"/>
                <a:cs typeface="Whitney-Book"/>
              </a:rPr>
              <a:t>$5-$100M/year rev</a:t>
            </a:r>
          </a:p>
          <a:p>
            <a:pPr fontAlgn="auto">
              <a:spcBef>
                <a:spcPts val="0"/>
              </a:spcBef>
              <a:spcAft>
                <a:spcPts val="0"/>
              </a:spcAft>
            </a:pPr>
            <a:r>
              <a:rPr lang="en-US" sz="2000" b="1" dirty="0" smtClean="0">
                <a:solidFill>
                  <a:prstClr val="black"/>
                </a:solidFill>
                <a:latin typeface="Whitney-Book"/>
                <a:cs typeface="Whitney-Book"/>
              </a:rPr>
              <a:t>Nascent software market: FMS is a new category</a:t>
            </a:r>
          </a:p>
        </p:txBody>
      </p:sp>
    </p:spTree>
    <p:extLst>
      <p:ext uri="{BB962C8B-B14F-4D97-AF65-F5344CB8AC3E}">
        <p14:creationId xmlns:p14="http://schemas.microsoft.com/office/powerpoint/2010/main" val="273236330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Whitney-Bold"/>
                <a:cs typeface="Whitney-Bold"/>
              </a:rPr>
              <a:t>Special Challenges for Granular</a:t>
            </a:r>
            <a:endParaRPr lang="en-US" dirty="0"/>
          </a:p>
        </p:txBody>
      </p:sp>
      <p:sp>
        <p:nvSpPr>
          <p:cNvPr id="3" name="Date Placeholder 2"/>
          <p:cNvSpPr>
            <a:spLocks noGrp="1"/>
          </p:cNvSpPr>
          <p:nvPr>
            <p:ph type="dt" sz="half" idx="10"/>
          </p:nvPr>
        </p:nvSpPr>
        <p:spPr/>
        <p:txBody>
          <a:bodyPr/>
          <a:lstStyle/>
          <a:p>
            <a:fld id="{EDCB3784-9002-A64C-AAED-964BD77F1B13}" type="datetime1">
              <a:rPr lang="en-US" smtClean="0">
                <a:solidFill>
                  <a:prstClr val="black"/>
                </a:solidFill>
                <a:latin typeface="Calibri"/>
              </a:rPr>
              <a:pPr/>
              <a:t>10/21/14</a:t>
            </a:fld>
            <a:endParaRPr lang="en-US">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115</a:t>
            </a:fld>
            <a:endParaRPr lang="en-US">
              <a:solidFill>
                <a:prstClr val="black">
                  <a:tint val="75000"/>
                </a:prstClr>
              </a:solidFill>
              <a:latin typeface="Calibri"/>
            </a:endParaRPr>
          </a:p>
        </p:txBody>
      </p:sp>
      <p:sp>
        <p:nvSpPr>
          <p:cNvPr id="8" name="TextBox 7"/>
          <p:cNvSpPr txBox="1"/>
          <p:nvPr/>
        </p:nvSpPr>
        <p:spPr>
          <a:xfrm>
            <a:off x="147759" y="1799963"/>
            <a:ext cx="8770083" cy="2923877"/>
          </a:xfrm>
          <a:prstGeom prst="rect">
            <a:avLst/>
          </a:prstGeom>
          <a:noFill/>
        </p:spPr>
        <p:txBody>
          <a:bodyPr wrap="square" rtlCol="0">
            <a:spAutoFit/>
          </a:bodyPr>
          <a:lstStyle/>
          <a:p>
            <a:pPr fontAlgn="auto">
              <a:spcBef>
                <a:spcPts val="0"/>
              </a:spcBef>
              <a:spcAft>
                <a:spcPts val="0"/>
              </a:spcAft>
            </a:pPr>
            <a:r>
              <a:rPr lang="en-US" sz="3600" dirty="0" smtClean="0">
                <a:solidFill>
                  <a:prstClr val="black"/>
                </a:solidFill>
                <a:latin typeface="Whitney-Book"/>
                <a:cs typeface="Whitney-Book"/>
              </a:rPr>
              <a:t>- Domain specific knowledge: agriculture</a:t>
            </a:r>
          </a:p>
          <a:p>
            <a:pPr fontAlgn="auto">
              <a:spcBef>
                <a:spcPts val="0"/>
              </a:spcBef>
              <a:spcAft>
                <a:spcPts val="0"/>
              </a:spcAft>
            </a:pPr>
            <a:endParaRPr lang="en-US" sz="3600" dirty="0" smtClean="0">
              <a:solidFill>
                <a:prstClr val="black"/>
              </a:solidFill>
              <a:latin typeface="Whitney-Book"/>
              <a:cs typeface="Whitney-Book"/>
            </a:endParaRPr>
          </a:p>
          <a:p>
            <a:pPr fontAlgn="auto">
              <a:spcBef>
                <a:spcPts val="0"/>
              </a:spcBef>
              <a:spcAft>
                <a:spcPts val="0"/>
              </a:spcAft>
            </a:pPr>
            <a:r>
              <a:rPr lang="en-US" sz="3600" dirty="0" smtClean="0">
                <a:solidFill>
                  <a:prstClr val="black"/>
                </a:solidFill>
                <a:latin typeface="Whitney-Book"/>
                <a:cs typeface="Whitney-Book"/>
              </a:rPr>
              <a:t>- Physically removed from the customer</a:t>
            </a:r>
          </a:p>
          <a:p>
            <a:pPr fontAlgn="auto">
              <a:spcBef>
                <a:spcPts val="0"/>
              </a:spcBef>
              <a:spcAft>
                <a:spcPts val="0"/>
              </a:spcAft>
            </a:pPr>
            <a:endParaRPr lang="en-US" sz="3600" dirty="0" smtClean="0">
              <a:solidFill>
                <a:prstClr val="black"/>
              </a:solidFill>
              <a:latin typeface="Whitney-Book"/>
              <a:cs typeface="Whitney-Book"/>
            </a:endParaRPr>
          </a:p>
          <a:p>
            <a:pPr fontAlgn="auto">
              <a:spcBef>
                <a:spcPts val="0"/>
              </a:spcBef>
              <a:spcAft>
                <a:spcPts val="0"/>
              </a:spcAft>
            </a:pPr>
            <a:r>
              <a:rPr lang="en-US" sz="3600" dirty="0" smtClean="0">
                <a:solidFill>
                  <a:prstClr val="black"/>
                </a:solidFill>
                <a:latin typeface="Whitney-Book"/>
                <a:cs typeface="Whitney-Book"/>
              </a:rPr>
              <a:t>- Annual operations schedule</a:t>
            </a:r>
          </a:p>
        </p:txBody>
      </p:sp>
    </p:spTree>
    <p:extLst>
      <p:ext uri="{BB962C8B-B14F-4D97-AF65-F5344CB8AC3E}">
        <p14:creationId xmlns:p14="http://schemas.microsoft.com/office/powerpoint/2010/main" val="311859863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259777" y="3448822"/>
            <a:ext cx="8761034" cy="0"/>
          </a:xfrm>
          <a:prstGeom prst="straightConnector1">
            <a:avLst/>
          </a:prstGeom>
          <a:ln w="41275">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p:txBody>
          <a:bodyPr/>
          <a:lstStyle/>
          <a:p>
            <a:r>
              <a:rPr lang="en-US" b="0" dirty="0" smtClean="0">
                <a:latin typeface="Whitney-Bold"/>
                <a:cs typeface="Whitney-Bold"/>
              </a:rPr>
              <a:t>What we’ve done…</a:t>
            </a:r>
            <a:endParaRPr lang="en-US" dirty="0"/>
          </a:p>
        </p:txBody>
      </p:sp>
      <p:sp>
        <p:nvSpPr>
          <p:cNvPr id="3" name="Date Placeholder 2"/>
          <p:cNvSpPr>
            <a:spLocks noGrp="1"/>
          </p:cNvSpPr>
          <p:nvPr>
            <p:ph type="dt" sz="half" idx="10"/>
          </p:nvPr>
        </p:nvSpPr>
        <p:spPr/>
        <p:txBody>
          <a:bodyPr/>
          <a:lstStyle/>
          <a:p>
            <a:fld id="{9511745C-CE70-3542-A044-6EA81A0723A2}" type="datetime1">
              <a:rPr lang="en-US" smtClean="0">
                <a:solidFill>
                  <a:prstClr val="black"/>
                </a:solidFill>
                <a:latin typeface="Calibri"/>
              </a:rPr>
              <a:pPr/>
              <a:t>10/21/14</a:t>
            </a:fld>
            <a:endParaRPr lang="en-US" dirty="0">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116</a:t>
            </a:fld>
            <a:endParaRPr lang="en-US">
              <a:solidFill>
                <a:prstClr val="black">
                  <a:tint val="75000"/>
                </a:prstClr>
              </a:solidFill>
              <a:latin typeface="Calibri"/>
            </a:endParaRPr>
          </a:p>
        </p:txBody>
      </p:sp>
      <p:sp>
        <p:nvSpPr>
          <p:cNvPr id="13" name="TextBox 12"/>
          <p:cNvSpPr txBox="1"/>
          <p:nvPr/>
        </p:nvSpPr>
        <p:spPr>
          <a:xfrm>
            <a:off x="1364973" y="3661337"/>
            <a:ext cx="1016687" cy="461665"/>
          </a:xfrm>
          <a:prstGeom prst="rect">
            <a:avLst/>
          </a:prstGeom>
          <a:noFill/>
        </p:spPr>
        <p:txBody>
          <a:bodyPr wrap="none" rtlCol="0">
            <a:spAutoFit/>
          </a:bodyPr>
          <a:lstStyle/>
          <a:p>
            <a:pPr fontAlgn="auto">
              <a:spcBef>
                <a:spcPts val="0"/>
              </a:spcBef>
              <a:spcAft>
                <a:spcPts val="0"/>
              </a:spcAft>
            </a:pPr>
            <a:r>
              <a:rPr lang="en-US" sz="2400" b="1" i="1" dirty="0" smtClean="0">
                <a:solidFill>
                  <a:srgbClr val="0072B2"/>
                </a:solidFill>
                <a:effectLst>
                  <a:outerShdw blurRad="50800" dist="38100" dir="2700000" algn="tl" rotWithShape="0">
                    <a:srgbClr val="000000">
                      <a:alpha val="43000"/>
                    </a:srgbClr>
                  </a:outerShdw>
                </a:effectLst>
                <a:latin typeface="Calibri"/>
                <a:cs typeface="+mn-cs"/>
              </a:rPr>
              <a:t>09/13</a:t>
            </a:r>
            <a:endParaRPr lang="en-US" sz="2400" b="1" i="1" dirty="0">
              <a:solidFill>
                <a:srgbClr val="0072B2"/>
              </a:solidFill>
              <a:effectLst>
                <a:outerShdw blurRad="50800" dist="38100" dir="2700000" algn="tl" rotWithShape="0">
                  <a:srgbClr val="000000">
                    <a:alpha val="43000"/>
                  </a:srgbClr>
                </a:outerShdw>
              </a:effectLst>
              <a:latin typeface="Calibri"/>
              <a:cs typeface="+mn-cs"/>
            </a:endParaRPr>
          </a:p>
        </p:txBody>
      </p:sp>
      <p:sp>
        <p:nvSpPr>
          <p:cNvPr id="14" name="TextBox 13"/>
          <p:cNvSpPr txBox="1"/>
          <p:nvPr/>
        </p:nvSpPr>
        <p:spPr>
          <a:xfrm>
            <a:off x="4342067" y="3649606"/>
            <a:ext cx="1016687" cy="461665"/>
          </a:xfrm>
          <a:prstGeom prst="rect">
            <a:avLst/>
          </a:prstGeom>
          <a:noFill/>
        </p:spPr>
        <p:txBody>
          <a:bodyPr wrap="none" rtlCol="0">
            <a:spAutoFit/>
          </a:bodyPr>
          <a:lstStyle/>
          <a:p>
            <a:pPr fontAlgn="auto">
              <a:spcBef>
                <a:spcPts val="0"/>
              </a:spcBef>
              <a:spcAft>
                <a:spcPts val="0"/>
              </a:spcAft>
            </a:pPr>
            <a:r>
              <a:rPr lang="en-US" sz="2400" b="1" i="1" dirty="0" smtClean="0">
                <a:solidFill>
                  <a:srgbClr val="0072B2"/>
                </a:solidFill>
                <a:effectLst>
                  <a:outerShdw blurRad="50800" dist="38100" dir="2700000" algn="tl" rotWithShape="0">
                    <a:srgbClr val="000000">
                      <a:alpha val="43000"/>
                    </a:srgbClr>
                  </a:outerShdw>
                </a:effectLst>
                <a:latin typeface="Calibri"/>
                <a:cs typeface="+mn-cs"/>
              </a:rPr>
              <a:t>04/14</a:t>
            </a:r>
            <a:endParaRPr lang="en-US" sz="2400" b="1" i="1" dirty="0">
              <a:solidFill>
                <a:srgbClr val="0072B2"/>
              </a:solidFill>
              <a:effectLst>
                <a:outerShdw blurRad="50800" dist="38100" dir="2700000" algn="tl" rotWithShape="0">
                  <a:srgbClr val="000000">
                    <a:alpha val="43000"/>
                  </a:srgbClr>
                </a:outerShdw>
              </a:effectLst>
              <a:latin typeface="Calibri"/>
              <a:cs typeface="+mn-cs"/>
            </a:endParaRPr>
          </a:p>
        </p:txBody>
      </p:sp>
      <p:sp>
        <p:nvSpPr>
          <p:cNvPr id="15" name="TextBox 14"/>
          <p:cNvSpPr txBox="1"/>
          <p:nvPr/>
        </p:nvSpPr>
        <p:spPr>
          <a:xfrm>
            <a:off x="6648711" y="3661337"/>
            <a:ext cx="1016687" cy="461665"/>
          </a:xfrm>
          <a:prstGeom prst="rect">
            <a:avLst/>
          </a:prstGeom>
          <a:noFill/>
        </p:spPr>
        <p:txBody>
          <a:bodyPr wrap="none" rtlCol="0">
            <a:spAutoFit/>
          </a:bodyPr>
          <a:lstStyle/>
          <a:p>
            <a:pPr fontAlgn="auto">
              <a:spcBef>
                <a:spcPts val="0"/>
              </a:spcBef>
              <a:spcAft>
                <a:spcPts val="0"/>
              </a:spcAft>
            </a:pPr>
            <a:r>
              <a:rPr lang="en-US" sz="2400" b="1" i="1" dirty="0" smtClean="0">
                <a:solidFill>
                  <a:srgbClr val="0072B2"/>
                </a:solidFill>
                <a:effectLst>
                  <a:outerShdw blurRad="50800" dist="38100" dir="2700000" algn="tl" rotWithShape="0">
                    <a:srgbClr val="000000">
                      <a:alpha val="43000"/>
                    </a:srgbClr>
                  </a:outerShdw>
                </a:effectLst>
                <a:latin typeface="Calibri"/>
                <a:cs typeface="+mn-cs"/>
              </a:rPr>
              <a:t>08/14</a:t>
            </a:r>
            <a:endParaRPr lang="en-US" sz="2400" b="1" i="1" dirty="0">
              <a:solidFill>
                <a:srgbClr val="0072B2"/>
              </a:solidFill>
              <a:effectLst>
                <a:outerShdw blurRad="50800" dist="38100" dir="2700000" algn="tl" rotWithShape="0">
                  <a:srgbClr val="000000">
                    <a:alpha val="43000"/>
                  </a:srgbClr>
                </a:outerShdw>
              </a:effectLst>
              <a:latin typeface="Calibri"/>
              <a:cs typeface="+mn-cs"/>
            </a:endParaRPr>
          </a:p>
        </p:txBody>
      </p:sp>
      <p:sp>
        <p:nvSpPr>
          <p:cNvPr id="16" name="TextBox 15"/>
          <p:cNvSpPr txBox="1"/>
          <p:nvPr/>
        </p:nvSpPr>
        <p:spPr>
          <a:xfrm>
            <a:off x="1364973" y="1991853"/>
            <a:ext cx="1832110" cy="830997"/>
          </a:xfrm>
          <a:prstGeom prst="rect">
            <a:avLst/>
          </a:prstGeom>
          <a:noFill/>
        </p:spPr>
        <p:txBody>
          <a:bodyPr wrap="square" rtlCol="0">
            <a:spAutoFit/>
          </a:bodyPr>
          <a:lstStyle/>
          <a:p>
            <a:pPr fontAlgn="auto">
              <a:spcBef>
                <a:spcPts val="0"/>
              </a:spcBef>
              <a:spcAft>
                <a:spcPts val="0"/>
              </a:spcAft>
            </a:pPr>
            <a:r>
              <a:rPr lang="en-US" sz="2400" dirty="0" smtClean="0">
                <a:solidFill>
                  <a:prstClr val="black"/>
                </a:solidFill>
                <a:latin typeface="Whitney-Semibold"/>
                <a:cs typeface="Whitney-Semibold"/>
              </a:rPr>
              <a:t>Start writing code</a:t>
            </a:r>
            <a:endParaRPr lang="en-US" sz="2400" dirty="0">
              <a:solidFill>
                <a:prstClr val="black"/>
              </a:solidFill>
              <a:latin typeface="Whitney-Semibold"/>
              <a:cs typeface="Whitney-Semibold"/>
            </a:endParaRPr>
          </a:p>
        </p:txBody>
      </p:sp>
      <p:sp>
        <p:nvSpPr>
          <p:cNvPr id="21" name="TextBox 20"/>
          <p:cNvSpPr txBox="1"/>
          <p:nvPr/>
        </p:nvSpPr>
        <p:spPr>
          <a:xfrm>
            <a:off x="4199438" y="1991853"/>
            <a:ext cx="1623456" cy="830997"/>
          </a:xfrm>
          <a:prstGeom prst="rect">
            <a:avLst/>
          </a:prstGeom>
          <a:noFill/>
        </p:spPr>
        <p:txBody>
          <a:bodyPr wrap="square" rtlCol="0">
            <a:spAutoFit/>
          </a:bodyPr>
          <a:lstStyle/>
          <a:p>
            <a:pPr fontAlgn="auto">
              <a:spcBef>
                <a:spcPts val="0"/>
              </a:spcBef>
              <a:spcAft>
                <a:spcPts val="0"/>
              </a:spcAft>
            </a:pPr>
            <a:r>
              <a:rPr lang="en-US" sz="2400" dirty="0" smtClean="0">
                <a:solidFill>
                  <a:prstClr val="black"/>
                </a:solidFill>
                <a:latin typeface="Whitney-Semibold"/>
                <a:cs typeface="Whitney-Semibold"/>
              </a:rPr>
              <a:t>Start beta testing</a:t>
            </a:r>
            <a:endParaRPr lang="en-US" sz="2400" dirty="0">
              <a:solidFill>
                <a:prstClr val="black"/>
              </a:solidFill>
              <a:latin typeface="Whitney-Semibold"/>
              <a:cs typeface="Whitney-Semibold"/>
            </a:endParaRPr>
          </a:p>
        </p:txBody>
      </p:sp>
      <p:sp>
        <p:nvSpPr>
          <p:cNvPr id="25" name="TextBox 24"/>
          <p:cNvSpPr txBox="1"/>
          <p:nvPr/>
        </p:nvSpPr>
        <p:spPr>
          <a:xfrm>
            <a:off x="6450750" y="1991853"/>
            <a:ext cx="1622888" cy="830997"/>
          </a:xfrm>
          <a:prstGeom prst="rect">
            <a:avLst/>
          </a:prstGeom>
          <a:noFill/>
        </p:spPr>
        <p:txBody>
          <a:bodyPr wrap="square" rtlCol="0">
            <a:spAutoFit/>
          </a:bodyPr>
          <a:lstStyle/>
          <a:p>
            <a:pPr fontAlgn="auto">
              <a:spcBef>
                <a:spcPts val="0"/>
              </a:spcBef>
              <a:spcAft>
                <a:spcPts val="0"/>
              </a:spcAft>
            </a:pPr>
            <a:r>
              <a:rPr lang="en-US" sz="2400" dirty="0" smtClean="0">
                <a:solidFill>
                  <a:prstClr val="black"/>
                </a:solidFill>
                <a:latin typeface="Whitney-Semibold"/>
                <a:cs typeface="Whitney-Semibold"/>
              </a:rPr>
              <a:t>Official launch</a:t>
            </a:r>
            <a:endParaRPr lang="en-US" sz="2400" dirty="0">
              <a:solidFill>
                <a:prstClr val="black"/>
              </a:solidFill>
              <a:latin typeface="Whitney-Semibold"/>
              <a:cs typeface="Whitney-Semibold"/>
            </a:endParaRPr>
          </a:p>
        </p:txBody>
      </p:sp>
      <p:sp>
        <p:nvSpPr>
          <p:cNvPr id="28" name="Oval 27"/>
          <p:cNvSpPr/>
          <p:nvPr/>
        </p:nvSpPr>
        <p:spPr>
          <a:xfrm>
            <a:off x="1648540" y="3268201"/>
            <a:ext cx="320187" cy="320246"/>
          </a:xfrm>
          <a:prstGeom prst="ellipse">
            <a:avLst/>
          </a:prstGeom>
          <a:solidFill>
            <a:schemeClr val="bg1"/>
          </a:solid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Calibri"/>
            </a:endParaRPr>
          </a:p>
        </p:txBody>
      </p:sp>
      <p:sp>
        <p:nvSpPr>
          <p:cNvPr id="30" name="Oval 29"/>
          <p:cNvSpPr/>
          <p:nvPr/>
        </p:nvSpPr>
        <p:spPr>
          <a:xfrm>
            <a:off x="6942007" y="3268201"/>
            <a:ext cx="320187" cy="320246"/>
          </a:xfrm>
          <a:prstGeom prst="ellipse">
            <a:avLst/>
          </a:prstGeom>
          <a:solidFill>
            <a:schemeClr val="bg1"/>
          </a:solid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Calibri"/>
            </a:endParaRPr>
          </a:p>
        </p:txBody>
      </p:sp>
      <p:sp>
        <p:nvSpPr>
          <p:cNvPr id="31" name="Oval 30"/>
          <p:cNvSpPr/>
          <p:nvPr/>
        </p:nvSpPr>
        <p:spPr>
          <a:xfrm>
            <a:off x="4690979" y="3278058"/>
            <a:ext cx="320187" cy="320246"/>
          </a:xfrm>
          <a:prstGeom prst="ellipse">
            <a:avLst/>
          </a:prstGeom>
          <a:solidFill>
            <a:schemeClr val="bg1"/>
          </a:solid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Calibri"/>
            </a:endParaRPr>
          </a:p>
        </p:txBody>
      </p:sp>
    </p:spTree>
    <p:extLst>
      <p:ext uri="{BB962C8B-B14F-4D97-AF65-F5344CB8AC3E}">
        <p14:creationId xmlns:p14="http://schemas.microsoft.com/office/powerpoint/2010/main" val="23952830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a:latin typeface="Whitney-Bold"/>
                <a:cs typeface="Whitney-Bold"/>
              </a:rPr>
              <a:t>Product Dev. </a:t>
            </a:r>
            <a:r>
              <a:rPr lang="en-US" b="0" dirty="0" smtClean="0">
                <a:latin typeface="Whitney-Bold"/>
                <a:cs typeface="Whitney-Bold"/>
              </a:rPr>
              <a:t>Process</a:t>
            </a:r>
            <a:endParaRPr lang="en-US" dirty="0"/>
          </a:p>
        </p:txBody>
      </p:sp>
      <p:sp>
        <p:nvSpPr>
          <p:cNvPr id="3" name="Date Placeholder 2"/>
          <p:cNvSpPr>
            <a:spLocks noGrp="1"/>
          </p:cNvSpPr>
          <p:nvPr>
            <p:ph type="dt" sz="half" idx="10"/>
          </p:nvPr>
        </p:nvSpPr>
        <p:spPr/>
        <p:txBody>
          <a:bodyPr/>
          <a:lstStyle/>
          <a:p>
            <a:fld id="{E520D8BA-8621-B548-B8A1-5886D9C0A438}" type="datetime1">
              <a:rPr lang="en-US" smtClean="0">
                <a:solidFill>
                  <a:prstClr val="black"/>
                </a:solidFill>
                <a:latin typeface="Calibri"/>
              </a:rPr>
              <a:pPr/>
              <a:t>10/21/14</a:t>
            </a:fld>
            <a:endParaRPr lang="en-US">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117</a:t>
            </a:fld>
            <a:endParaRPr lang="en-US">
              <a:solidFill>
                <a:prstClr val="black">
                  <a:tint val="75000"/>
                </a:prstClr>
              </a:solidFill>
              <a:latin typeface="Calibri"/>
            </a:endParaRPr>
          </a:p>
        </p:txBody>
      </p:sp>
      <p:graphicFrame>
        <p:nvGraphicFramePr>
          <p:cNvPr id="6" name="Diagram 5"/>
          <p:cNvGraphicFramePr/>
          <p:nvPr>
            <p:extLst>
              <p:ext uri="{D42A27DB-BD31-4B8C-83A1-F6EECF244321}">
                <p14:modId xmlns:p14="http://schemas.microsoft.com/office/powerpoint/2010/main" val="1711893102"/>
              </p:ext>
            </p:extLst>
          </p:nvPr>
        </p:nvGraphicFramePr>
        <p:xfrm>
          <a:off x="2413439" y="272230"/>
          <a:ext cx="6504403" cy="32545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631584103"/>
              </p:ext>
            </p:extLst>
          </p:nvPr>
        </p:nvGraphicFramePr>
        <p:xfrm>
          <a:off x="2308144" y="3628591"/>
          <a:ext cx="6609698" cy="26403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p:cNvSpPr txBox="1"/>
          <p:nvPr/>
        </p:nvSpPr>
        <p:spPr>
          <a:xfrm>
            <a:off x="5111984" y="2818908"/>
            <a:ext cx="934101" cy="707886"/>
          </a:xfrm>
          <a:prstGeom prst="rect">
            <a:avLst/>
          </a:prstGeom>
          <a:noFill/>
        </p:spPr>
        <p:txBody>
          <a:bodyPr wrap="none" rtlCol="0">
            <a:spAutoFit/>
          </a:bodyPr>
          <a:lstStyle/>
          <a:p>
            <a:pPr fontAlgn="auto">
              <a:spcBef>
                <a:spcPts val="0"/>
              </a:spcBef>
              <a:spcAft>
                <a:spcPts val="0"/>
              </a:spcAft>
            </a:pPr>
            <a:r>
              <a:rPr lang="en-US" sz="4000" dirty="0" smtClean="0">
                <a:solidFill>
                  <a:prstClr val="black"/>
                </a:solidFill>
                <a:latin typeface="Whitney-Semibold"/>
                <a:cs typeface="Whitney-Semibold"/>
              </a:rPr>
              <a:t>VS.</a:t>
            </a:r>
            <a:endParaRPr lang="en-US" sz="4000" dirty="0" smtClean="0">
              <a:solidFill>
                <a:prstClr val="black"/>
              </a:solidFill>
              <a:latin typeface="Whitney-Book"/>
              <a:cs typeface="Whitney-Book"/>
            </a:endParaRPr>
          </a:p>
        </p:txBody>
      </p:sp>
      <p:sp>
        <p:nvSpPr>
          <p:cNvPr id="9" name="TextBox 8"/>
          <p:cNvSpPr txBox="1"/>
          <p:nvPr/>
        </p:nvSpPr>
        <p:spPr>
          <a:xfrm>
            <a:off x="389008" y="4519928"/>
            <a:ext cx="2252915" cy="707886"/>
          </a:xfrm>
          <a:prstGeom prst="rect">
            <a:avLst/>
          </a:prstGeom>
          <a:noFill/>
        </p:spPr>
        <p:txBody>
          <a:bodyPr wrap="square" rtlCol="0">
            <a:spAutoFit/>
          </a:bodyPr>
          <a:lstStyle/>
          <a:p>
            <a:pPr fontAlgn="auto">
              <a:spcBef>
                <a:spcPts val="0"/>
              </a:spcBef>
              <a:spcAft>
                <a:spcPts val="0"/>
              </a:spcAft>
            </a:pPr>
            <a:r>
              <a:rPr lang="en-US" sz="4000" dirty="0" smtClean="0">
                <a:solidFill>
                  <a:prstClr val="black"/>
                </a:solidFill>
                <a:latin typeface="Whitney-Semibold"/>
                <a:cs typeface="Whitney-Semibold"/>
              </a:rPr>
              <a:t>Agile</a:t>
            </a:r>
            <a:endParaRPr lang="en-US" sz="4000" dirty="0" smtClean="0">
              <a:solidFill>
                <a:prstClr val="black"/>
              </a:solidFill>
              <a:latin typeface="Whitney-Book"/>
              <a:cs typeface="Whitney-Book"/>
            </a:endParaRPr>
          </a:p>
        </p:txBody>
      </p:sp>
      <p:sp>
        <p:nvSpPr>
          <p:cNvPr id="10" name="TextBox 9"/>
          <p:cNvSpPr txBox="1"/>
          <p:nvPr/>
        </p:nvSpPr>
        <p:spPr>
          <a:xfrm>
            <a:off x="55229" y="1554176"/>
            <a:ext cx="2252915" cy="707886"/>
          </a:xfrm>
          <a:prstGeom prst="rect">
            <a:avLst/>
          </a:prstGeom>
          <a:noFill/>
        </p:spPr>
        <p:txBody>
          <a:bodyPr wrap="square" rtlCol="0">
            <a:spAutoFit/>
          </a:bodyPr>
          <a:lstStyle/>
          <a:p>
            <a:pPr fontAlgn="auto">
              <a:spcBef>
                <a:spcPts val="0"/>
              </a:spcBef>
              <a:spcAft>
                <a:spcPts val="0"/>
              </a:spcAft>
            </a:pPr>
            <a:r>
              <a:rPr lang="en-US" sz="4000" dirty="0" smtClean="0">
                <a:solidFill>
                  <a:prstClr val="black"/>
                </a:solidFill>
                <a:latin typeface="Whitney-Semibold"/>
                <a:cs typeface="Whitney-Semibold"/>
              </a:rPr>
              <a:t>Waterfall</a:t>
            </a:r>
            <a:endParaRPr lang="en-US" sz="4000" dirty="0" smtClean="0">
              <a:solidFill>
                <a:prstClr val="black"/>
              </a:solidFill>
              <a:latin typeface="Whitney-Book"/>
              <a:cs typeface="Whitney-Book"/>
            </a:endParaRPr>
          </a:p>
        </p:txBody>
      </p:sp>
    </p:spTree>
    <p:extLst>
      <p:ext uri="{BB962C8B-B14F-4D97-AF65-F5344CB8AC3E}">
        <p14:creationId xmlns:p14="http://schemas.microsoft.com/office/powerpoint/2010/main" val="3579319761"/>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Whitney-Bold"/>
                <a:cs typeface="Whitney-Bold"/>
              </a:rPr>
              <a:t>Product Dev. Team</a:t>
            </a:r>
            <a:endParaRPr lang="en-US" b="0" dirty="0">
              <a:latin typeface="Whitney-Bold"/>
              <a:cs typeface="Whitney-Bold"/>
            </a:endParaRPr>
          </a:p>
        </p:txBody>
      </p:sp>
      <p:sp>
        <p:nvSpPr>
          <p:cNvPr id="3" name="Date Placeholder 2"/>
          <p:cNvSpPr>
            <a:spLocks noGrp="1"/>
          </p:cNvSpPr>
          <p:nvPr>
            <p:ph type="dt" sz="half" idx="10"/>
          </p:nvPr>
        </p:nvSpPr>
        <p:spPr/>
        <p:txBody>
          <a:bodyPr/>
          <a:lstStyle/>
          <a:p>
            <a:fld id="{3961446B-5208-9A44-9AE8-7A9F265F52C8}" type="datetime1">
              <a:rPr lang="en-US" smtClean="0">
                <a:solidFill>
                  <a:prstClr val="black"/>
                </a:solidFill>
                <a:latin typeface="Calibri"/>
              </a:rPr>
              <a:pPr/>
              <a:t>10/21/14</a:t>
            </a:fld>
            <a:endParaRPr lang="en-US">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118</a:t>
            </a:fld>
            <a:endParaRPr lang="en-US">
              <a:solidFill>
                <a:prstClr val="black">
                  <a:tint val="75000"/>
                </a:prstClr>
              </a:solidFill>
              <a:latin typeface="Calibri"/>
            </a:endParaRPr>
          </a:p>
        </p:txBody>
      </p:sp>
      <p:graphicFrame>
        <p:nvGraphicFramePr>
          <p:cNvPr id="6" name="Diagram 5"/>
          <p:cNvGraphicFramePr/>
          <p:nvPr>
            <p:extLst>
              <p:ext uri="{D42A27DB-BD31-4B8C-83A1-F6EECF244321}">
                <p14:modId xmlns:p14="http://schemas.microsoft.com/office/powerpoint/2010/main" val="3739270279"/>
              </p:ext>
            </p:extLst>
          </p:nvPr>
        </p:nvGraphicFramePr>
        <p:xfrm>
          <a:off x="3963841" y="194126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175550" y="1707362"/>
            <a:ext cx="4228590" cy="3170099"/>
          </a:xfrm>
          <a:prstGeom prst="rect">
            <a:avLst/>
          </a:prstGeom>
          <a:noFill/>
        </p:spPr>
        <p:txBody>
          <a:bodyPr wrap="none" rtlCol="0">
            <a:spAutoFit/>
          </a:bodyPr>
          <a:lstStyle/>
          <a:p>
            <a:pPr fontAlgn="auto">
              <a:spcBef>
                <a:spcPts val="0"/>
              </a:spcBef>
              <a:spcAft>
                <a:spcPts val="0"/>
              </a:spcAft>
            </a:pPr>
            <a:r>
              <a:rPr lang="en-US" sz="2000" dirty="0" smtClean="0">
                <a:solidFill>
                  <a:prstClr val="black"/>
                </a:solidFill>
                <a:latin typeface="Whitney-Semibold"/>
                <a:cs typeface="Whitney-Semibold"/>
              </a:rPr>
              <a:t>Product Management:</a:t>
            </a:r>
          </a:p>
          <a:p>
            <a:pPr fontAlgn="auto">
              <a:spcBef>
                <a:spcPts val="0"/>
              </a:spcBef>
              <a:spcAft>
                <a:spcPts val="0"/>
              </a:spcAft>
            </a:pPr>
            <a:r>
              <a:rPr lang="en-US" sz="2000" dirty="0" smtClean="0">
                <a:solidFill>
                  <a:prstClr val="black"/>
                </a:solidFill>
                <a:latin typeface="Whitney-Book"/>
                <a:cs typeface="Whitney-Book"/>
              </a:rPr>
              <a:t>What do we build?  What is valuable?</a:t>
            </a:r>
          </a:p>
          <a:p>
            <a:pPr fontAlgn="auto">
              <a:spcBef>
                <a:spcPts val="0"/>
              </a:spcBef>
              <a:spcAft>
                <a:spcPts val="0"/>
              </a:spcAft>
            </a:pPr>
            <a:endParaRPr lang="en-US" sz="2000" dirty="0">
              <a:solidFill>
                <a:prstClr val="black"/>
              </a:solidFill>
              <a:latin typeface="Whitney-Book"/>
              <a:cs typeface="Whitney-Book"/>
            </a:endParaRPr>
          </a:p>
          <a:p>
            <a:pPr fontAlgn="auto">
              <a:spcBef>
                <a:spcPts val="0"/>
              </a:spcBef>
              <a:spcAft>
                <a:spcPts val="0"/>
              </a:spcAft>
            </a:pPr>
            <a:endParaRPr lang="en-US" sz="2000" b="1" dirty="0" smtClean="0">
              <a:solidFill>
                <a:prstClr val="black"/>
              </a:solidFill>
              <a:latin typeface="Whitney-Book"/>
              <a:cs typeface="Whitney-Book"/>
            </a:endParaRPr>
          </a:p>
          <a:p>
            <a:pPr fontAlgn="auto">
              <a:spcBef>
                <a:spcPts val="0"/>
              </a:spcBef>
              <a:spcAft>
                <a:spcPts val="0"/>
              </a:spcAft>
            </a:pPr>
            <a:r>
              <a:rPr lang="en-US" sz="2000" dirty="0" smtClean="0">
                <a:solidFill>
                  <a:prstClr val="black"/>
                </a:solidFill>
                <a:latin typeface="Whitney-Semibold"/>
                <a:cs typeface="Whitney-Semibold"/>
              </a:rPr>
              <a:t>Design:</a:t>
            </a:r>
          </a:p>
          <a:p>
            <a:pPr fontAlgn="auto">
              <a:spcBef>
                <a:spcPts val="0"/>
              </a:spcBef>
              <a:spcAft>
                <a:spcPts val="0"/>
              </a:spcAft>
            </a:pPr>
            <a:r>
              <a:rPr lang="en-US" sz="2000" dirty="0" smtClean="0">
                <a:solidFill>
                  <a:prstClr val="black"/>
                </a:solidFill>
                <a:latin typeface="Whitney-Book"/>
                <a:cs typeface="Whitney-Book"/>
              </a:rPr>
              <a:t>How does it work? Is it usable?</a:t>
            </a:r>
            <a:endParaRPr lang="en-US" sz="2000" dirty="0">
              <a:solidFill>
                <a:prstClr val="black"/>
              </a:solidFill>
              <a:latin typeface="Whitney-Book"/>
              <a:cs typeface="Whitney-Book"/>
            </a:endParaRPr>
          </a:p>
          <a:p>
            <a:pPr fontAlgn="auto">
              <a:spcBef>
                <a:spcPts val="0"/>
              </a:spcBef>
              <a:spcAft>
                <a:spcPts val="0"/>
              </a:spcAft>
            </a:pPr>
            <a:endParaRPr lang="en-US" sz="2000" b="1" dirty="0" smtClean="0">
              <a:solidFill>
                <a:prstClr val="black"/>
              </a:solidFill>
              <a:latin typeface="Whitney-Book"/>
              <a:cs typeface="Whitney-Book"/>
            </a:endParaRPr>
          </a:p>
          <a:p>
            <a:pPr fontAlgn="auto">
              <a:spcBef>
                <a:spcPts val="0"/>
              </a:spcBef>
              <a:spcAft>
                <a:spcPts val="0"/>
              </a:spcAft>
            </a:pPr>
            <a:endParaRPr lang="en-US" sz="2000" b="1" dirty="0" smtClean="0">
              <a:solidFill>
                <a:prstClr val="black"/>
              </a:solidFill>
              <a:latin typeface="Whitney-Book"/>
              <a:cs typeface="Whitney-Book"/>
            </a:endParaRPr>
          </a:p>
          <a:p>
            <a:pPr fontAlgn="auto">
              <a:spcBef>
                <a:spcPts val="0"/>
              </a:spcBef>
              <a:spcAft>
                <a:spcPts val="0"/>
              </a:spcAft>
            </a:pPr>
            <a:r>
              <a:rPr lang="en-US" sz="2000" dirty="0" smtClean="0">
                <a:solidFill>
                  <a:prstClr val="black"/>
                </a:solidFill>
                <a:latin typeface="Whitney-Semibold"/>
                <a:cs typeface="Whitney-Semibold"/>
              </a:rPr>
              <a:t>Engineering:</a:t>
            </a:r>
          </a:p>
          <a:p>
            <a:pPr fontAlgn="auto">
              <a:spcBef>
                <a:spcPts val="0"/>
              </a:spcBef>
              <a:spcAft>
                <a:spcPts val="0"/>
              </a:spcAft>
            </a:pPr>
            <a:r>
              <a:rPr lang="en-US" sz="2000" dirty="0" smtClean="0">
                <a:solidFill>
                  <a:prstClr val="black"/>
                </a:solidFill>
                <a:latin typeface="Whitney-Book"/>
                <a:cs typeface="Whitney-Book"/>
              </a:rPr>
              <a:t>Can we build it?  Is it feasible?</a:t>
            </a:r>
          </a:p>
        </p:txBody>
      </p:sp>
    </p:spTree>
    <p:extLst>
      <p:ext uri="{BB962C8B-B14F-4D97-AF65-F5344CB8AC3E}">
        <p14:creationId xmlns:p14="http://schemas.microsoft.com/office/powerpoint/2010/main" val="39393592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Whitney-Bold"/>
                <a:cs typeface="Whitney-Bold"/>
              </a:rPr>
              <a:t>General Team Structure</a:t>
            </a:r>
            <a:endParaRPr lang="en-US" dirty="0"/>
          </a:p>
        </p:txBody>
      </p:sp>
      <p:sp>
        <p:nvSpPr>
          <p:cNvPr id="3" name="Date Placeholder 2"/>
          <p:cNvSpPr>
            <a:spLocks noGrp="1"/>
          </p:cNvSpPr>
          <p:nvPr>
            <p:ph type="dt" sz="half" idx="10"/>
          </p:nvPr>
        </p:nvSpPr>
        <p:spPr/>
        <p:txBody>
          <a:bodyPr/>
          <a:lstStyle/>
          <a:p>
            <a:fld id="{A6FFF518-A992-E442-9D7D-76CC83CF5616}" type="datetime1">
              <a:rPr lang="en-US" smtClean="0">
                <a:solidFill>
                  <a:prstClr val="black"/>
                </a:solidFill>
                <a:latin typeface="Calibri"/>
              </a:rPr>
              <a:pPr/>
              <a:t>10/21/14</a:t>
            </a:fld>
            <a:endParaRPr lang="en-US">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119</a:t>
            </a:fld>
            <a:endParaRPr lang="en-US">
              <a:solidFill>
                <a:prstClr val="black">
                  <a:tint val="75000"/>
                </a:prstClr>
              </a:solidFill>
              <a:latin typeface="Calibri"/>
            </a:endParaRPr>
          </a:p>
        </p:txBody>
      </p:sp>
      <p:sp>
        <p:nvSpPr>
          <p:cNvPr id="8" name="TextBox 7"/>
          <p:cNvSpPr txBox="1"/>
          <p:nvPr/>
        </p:nvSpPr>
        <p:spPr>
          <a:xfrm>
            <a:off x="1222211" y="1653691"/>
            <a:ext cx="5554234" cy="3970318"/>
          </a:xfrm>
          <a:prstGeom prst="rect">
            <a:avLst/>
          </a:prstGeom>
          <a:noFill/>
        </p:spPr>
        <p:txBody>
          <a:bodyPr wrap="none" rtlCol="0">
            <a:spAutoFit/>
          </a:bodyPr>
          <a:lstStyle/>
          <a:p>
            <a:pPr fontAlgn="auto">
              <a:spcBef>
                <a:spcPts val="0"/>
              </a:spcBef>
              <a:spcAft>
                <a:spcPts val="0"/>
              </a:spcAft>
            </a:pPr>
            <a:r>
              <a:rPr lang="en-US" sz="2800" dirty="0" smtClean="0">
                <a:solidFill>
                  <a:prstClr val="black"/>
                </a:solidFill>
                <a:latin typeface="Whitney-Semibold"/>
                <a:cs typeface="Whitney-Semibold"/>
              </a:rPr>
              <a:t>General Recommendations</a:t>
            </a:r>
          </a:p>
          <a:p>
            <a:pPr fontAlgn="auto">
              <a:spcBef>
                <a:spcPts val="0"/>
              </a:spcBef>
              <a:spcAft>
                <a:spcPts val="0"/>
              </a:spcAft>
            </a:pPr>
            <a:r>
              <a:rPr lang="en-US" sz="2800" dirty="0" smtClean="0">
                <a:solidFill>
                  <a:prstClr val="black"/>
                </a:solidFill>
                <a:latin typeface="Whitney-Book"/>
                <a:cs typeface="Whitney-Book"/>
              </a:rPr>
              <a:t>1 PM to 4-8 Eng.</a:t>
            </a:r>
          </a:p>
          <a:p>
            <a:pPr fontAlgn="auto">
              <a:spcBef>
                <a:spcPts val="0"/>
              </a:spcBef>
              <a:spcAft>
                <a:spcPts val="0"/>
              </a:spcAft>
            </a:pPr>
            <a:r>
              <a:rPr lang="en-US" sz="2800" dirty="0" smtClean="0">
                <a:solidFill>
                  <a:prstClr val="black"/>
                </a:solidFill>
                <a:latin typeface="Whitney-Book"/>
                <a:cs typeface="Whitney-Book"/>
              </a:rPr>
              <a:t>2 PMs to 1 UX Designer</a:t>
            </a:r>
          </a:p>
          <a:p>
            <a:pPr fontAlgn="auto">
              <a:spcBef>
                <a:spcPts val="0"/>
              </a:spcBef>
              <a:spcAft>
                <a:spcPts val="0"/>
              </a:spcAft>
            </a:pPr>
            <a:r>
              <a:rPr lang="en-US" sz="2800" dirty="0" smtClean="0">
                <a:solidFill>
                  <a:prstClr val="black"/>
                </a:solidFill>
                <a:latin typeface="Whitney-Book"/>
                <a:cs typeface="Whitney-Book"/>
              </a:rPr>
              <a:t>4 UX Designers to 1 Visual Designer</a:t>
            </a:r>
          </a:p>
          <a:p>
            <a:pPr fontAlgn="auto">
              <a:spcBef>
                <a:spcPts val="0"/>
              </a:spcBef>
              <a:spcAft>
                <a:spcPts val="0"/>
              </a:spcAft>
            </a:pPr>
            <a:endParaRPr lang="en-US" sz="2800" dirty="0">
              <a:solidFill>
                <a:prstClr val="black"/>
              </a:solidFill>
              <a:latin typeface="Whitney-Book"/>
              <a:cs typeface="Whitney-Book"/>
            </a:endParaRPr>
          </a:p>
          <a:p>
            <a:pPr fontAlgn="auto">
              <a:spcBef>
                <a:spcPts val="0"/>
              </a:spcBef>
              <a:spcAft>
                <a:spcPts val="0"/>
              </a:spcAft>
            </a:pPr>
            <a:r>
              <a:rPr lang="en-US" sz="2800" dirty="0" smtClean="0">
                <a:solidFill>
                  <a:prstClr val="black"/>
                </a:solidFill>
                <a:latin typeface="Whitney-Semibold"/>
                <a:cs typeface="Whitney-Semibold"/>
              </a:rPr>
              <a:t>Granular</a:t>
            </a:r>
          </a:p>
          <a:p>
            <a:pPr fontAlgn="auto">
              <a:spcBef>
                <a:spcPts val="0"/>
              </a:spcBef>
              <a:spcAft>
                <a:spcPts val="0"/>
              </a:spcAft>
            </a:pPr>
            <a:r>
              <a:rPr lang="en-US" sz="2800" dirty="0" smtClean="0">
                <a:solidFill>
                  <a:prstClr val="black"/>
                </a:solidFill>
                <a:latin typeface="Whitney-Book"/>
                <a:cs typeface="Whitney-Book"/>
              </a:rPr>
              <a:t>4 PMs</a:t>
            </a:r>
          </a:p>
          <a:p>
            <a:pPr fontAlgn="auto">
              <a:spcBef>
                <a:spcPts val="0"/>
              </a:spcBef>
              <a:spcAft>
                <a:spcPts val="0"/>
              </a:spcAft>
            </a:pPr>
            <a:r>
              <a:rPr lang="en-US" sz="2800" dirty="0" smtClean="0">
                <a:solidFill>
                  <a:prstClr val="black"/>
                </a:solidFill>
                <a:latin typeface="Whitney-Book"/>
                <a:cs typeface="Whitney-Book"/>
              </a:rPr>
              <a:t>3 Designers</a:t>
            </a:r>
          </a:p>
          <a:p>
            <a:pPr fontAlgn="auto">
              <a:spcBef>
                <a:spcPts val="0"/>
              </a:spcBef>
              <a:spcAft>
                <a:spcPts val="0"/>
              </a:spcAft>
            </a:pPr>
            <a:r>
              <a:rPr lang="en-US" sz="2800" dirty="0" smtClean="0">
                <a:solidFill>
                  <a:prstClr val="black"/>
                </a:solidFill>
                <a:latin typeface="Whitney-Book"/>
                <a:cs typeface="Whitney-Book"/>
              </a:rPr>
              <a:t>20 </a:t>
            </a:r>
            <a:r>
              <a:rPr lang="en-US" sz="2800" dirty="0" err="1" smtClean="0">
                <a:solidFill>
                  <a:prstClr val="black"/>
                </a:solidFill>
                <a:latin typeface="Whitney-Book"/>
                <a:cs typeface="Whitney-Book"/>
              </a:rPr>
              <a:t>Eng</a:t>
            </a:r>
            <a:endParaRPr lang="en-US" sz="2800" dirty="0" smtClean="0">
              <a:solidFill>
                <a:prstClr val="black"/>
              </a:solidFill>
              <a:latin typeface="Whitney-Book"/>
              <a:cs typeface="Whitney-Book"/>
            </a:endParaRPr>
          </a:p>
        </p:txBody>
      </p:sp>
    </p:spTree>
    <p:extLst>
      <p:ext uri="{BB962C8B-B14F-4D97-AF65-F5344CB8AC3E}">
        <p14:creationId xmlns:p14="http://schemas.microsoft.com/office/powerpoint/2010/main" val="138481791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sz="quarter" idx="1"/>
          </p:nvPr>
        </p:nvSpPr>
        <p:spPr/>
        <p:txBody>
          <a:bodyPr>
            <a:normAutofit fontScale="62500" lnSpcReduction="20000"/>
          </a:bodyPr>
          <a:lstStyle/>
          <a:p>
            <a:r>
              <a:rPr lang="en-US" dirty="0" smtClean="0"/>
              <a:t>What Is The Product? How Does The Technology Work?</a:t>
            </a:r>
          </a:p>
          <a:p>
            <a:pPr lvl="1"/>
            <a:r>
              <a:rPr lang="en-US" dirty="0" smtClean="0"/>
              <a:t>Describe Architecture, Key Science, Development Risks</a:t>
            </a:r>
          </a:p>
          <a:p>
            <a:r>
              <a:rPr lang="en-US" dirty="0" smtClean="0"/>
              <a:t>What Is Your IP Protection Approach?</a:t>
            </a:r>
          </a:p>
          <a:p>
            <a:pPr lvl="1"/>
            <a:r>
              <a:rPr lang="en-US" dirty="0" smtClean="0"/>
              <a:t>Not Always Relevant</a:t>
            </a:r>
          </a:p>
          <a:p>
            <a:r>
              <a:rPr lang="en-US" dirty="0" smtClean="0"/>
              <a:t>What Is Your Development Strategy/Process?</a:t>
            </a:r>
          </a:p>
          <a:p>
            <a:r>
              <a:rPr lang="en-US" dirty="0" smtClean="0"/>
              <a:t>What Is Your Development Timeline/Release Schedule?</a:t>
            </a:r>
          </a:p>
          <a:p>
            <a:pPr lvl="1"/>
            <a:r>
              <a:rPr lang="en-US" dirty="0" smtClean="0"/>
              <a:t>Driven by Regulatory Issues?</a:t>
            </a:r>
          </a:p>
          <a:p>
            <a:pPr lvl="1"/>
            <a:r>
              <a:rPr lang="en-US" dirty="0" smtClean="0"/>
              <a:t>What Is Necessary Headcount to Achieve Release Dates?</a:t>
            </a:r>
          </a:p>
          <a:p>
            <a:r>
              <a:rPr lang="en-US" dirty="0" smtClean="0"/>
              <a:t>What Is Your Manufacturing Strategy?</a:t>
            </a:r>
          </a:p>
          <a:p>
            <a:pPr lvl="1"/>
            <a:r>
              <a:rPr lang="en-US" dirty="0" smtClean="0"/>
              <a:t>Contract Manufacturing (CM) or In-House?</a:t>
            </a:r>
          </a:p>
          <a:p>
            <a:pPr lvl="1"/>
            <a:r>
              <a:rPr lang="en-US" dirty="0" smtClean="0"/>
              <a:t>Testing and QA</a:t>
            </a:r>
          </a:p>
          <a:p>
            <a:r>
              <a:rPr lang="en-US" dirty="0" smtClean="0"/>
              <a:t>How Do You Price the Product? What Is Implication for the Business Model?</a:t>
            </a:r>
          </a:p>
          <a:p>
            <a:pPr lvl="1"/>
            <a:r>
              <a:rPr lang="en-US" dirty="0"/>
              <a:t>What Is Your Sales Channel Strategy and Cost</a:t>
            </a:r>
          </a:p>
          <a:p>
            <a:r>
              <a:rPr lang="en-US" dirty="0" smtClean="0"/>
              <a:t>Reading: On the website: </a:t>
            </a:r>
            <a:r>
              <a:rPr lang="en-US" b="1" dirty="0"/>
              <a:t>Appendix A: DEFINING A MANUFACTURING STRATEGY IN A START UP </a:t>
            </a:r>
            <a:r>
              <a:rPr lang="en-US" b="1" dirty="0" smtClean="0"/>
              <a:t>ENVIRONMENT, by Karen Meyer</a:t>
            </a:r>
            <a:endParaRPr lang="en-US" dirty="0" smtClean="0"/>
          </a:p>
          <a:p>
            <a:endParaRPr lang="en-US" dirty="0" smtClean="0"/>
          </a:p>
        </p:txBody>
      </p:sp>
      <p:sp>
        <p:nvSpPr>
          <p:cNvPr id="9219" name="Rectangle 2"/>
          <p:cNvSpPr>
            <a:spLocks noGrp="1" noChangeArrowheads="1"/>
          </p:cNvSpPr>
          <p:nvPr>
            <p:ph type="title"/>
          </p:nvPr>
        </p:nvSpPr>
        <p:spPr/>
        <p:txBody>
          <a:bodyPr/>
          <a:lstStyle/>
          <a:p>
            <a:r>
              <a:rPr lang="en-US" dirty="0" smtClean="0"/>
              <a:t>R&amp;D Plan Questions</a:t>
            </a:r>
          </a:p>
        </p:txBody>
      </p:sp>
    </p:spTree>
    <p:extLst>
      <p:ext uri="{BB962C8B-B14F-4D97-AF65-F5344CB8AC3E}">
        <p14:creationId xmlns:p14="http://schemas.microsoft.com/office/powerpoint/2010/main" val="1667947222"/>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Whitney-Bold"/>
                <a:cs typeface="Whitney-Bold"/>
              </a:rPr>
              <a:t>General Rules…</a:t>
            </a:r>
            <a:endParaRPr lang="en-US" dirty="0"/>
          </a:p>
        </p:txBody>
      </p:sp>
      <p:sp>
        <p:nvSpPr>
          <p:cNvPr id="3" name="Date Placeholder 2"/>
          <p:cNvSpPr>
            <a:spLocks noGrp="1"/>
          </p:cNvSpPr>
          <p:nvPr>
            <p:ph type="dt" sz="half" idx="10"/>
          </p:nvPr>
        </p:nvSpPr>
        <p:spPr/>
        <p:txBody>
          <a:bodyPr/>
          <a:lstStyle/>
          <a:p>
            <a:fld id="{C26D106E-B43D-F747-922C-6C78DC4E3320}" type="datetime1">
              <a:rPr lang="en-US" smtClean="0">
                <a:solidFill>
                  <a:prstClr val="black"/>
                </a:solidFill>
                <a:latin typeface="Calibri"/>
              </a:rPr>
              <a:pPr/>
              <a:t>10/21/14</a:t>
            </a:fld>
            <a:endParaRPr lang="en-US">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120</a:t>
            </a:fld>
            <a:endParaRPr lang="en-US">
              <a:solidFill>
                <a:prstClr val="black">
                  <a:tint val="75000"/>
                </a:prstClr>
              </a:solidFill>
              <a:latin typeface="Calibri"/>
            </a:endParaRPr>
          </a:p>
        </p:txBody>
      </p:sp>
      <p:sp>
        <p:nvSpPr>
          <p:cNvPr id="8" name="TextBox 7"/>
          <p:cNvSpPr txBox="1"/>
          <p:nvPr/>
        </p:nvSpPr>
        <p:spPr>
          <a:xfrm>
            <a:off x="247534" y="1163620"/>
            <a:ext cx="8670307" cy="5632311"/>
          </a:xfrm>
          <a:prstGeom prst="rect">
            <a:avLst/>
          </a:prstGeom>
          <a:noFill/>
        </p:spPr>
        <p:txBody>
          <a:bodyPr wrap="square" rtlCol="0">
            <a:spAutoFit/>
          </a:bodyPr>
          <a:lstStyle/>
          <a:p>
            <a:pPr fontAlgn="auto">
              <a:spcBef>
                <a:spcPts val="0"/>
              </a:spcBef>
              <a:spcAft>
                <a:spcPts val="0"/>
              </a:spcAft>
            </a:pPr>
            <a:r>
              <a:rPr lang="en-US" sz="3200" dirty="0" smtClean="0">
                <a:solidFill>
                  <a:prstClr val="black"/>
                </a:solidFill>
                <a:latin typeface="Whitney-Semibold"/>
                <a:cs typeface="Whitney-Semibold"/>
              </a:rPr>
              <a:t>Know your customer</a:t>
            </a:r>
          </a:p>
          <a:p>
            <a:pPr fontAlgn="auto">
              <a:spcBef>
                <a:spcPts val="0"/>
              </a:spcBef>
              <a:spcAft>
                <a:spcPts val="0"/>
              </a:spcAft>
            </a:pPr>
            <a:r>
              <a:rPr lang="en-US" sz="2000" dirty="0">
                <a:solidFill>
                  <a:prstClr val="black"/>
                </a:solidFill>
                <a:latin typeface="Whitney-Book"/>
                <a:cs typeface="Whitney-Book"/>
              </a:rPr>
              <a:t>- </a:t>
            </a:r>
            <a:r>
              <a:rPr lang="en-US" sz="2000" dirty="0" smtClean="0">
                <a:solidFill>
                  <a:prstClr val="black"/>
                </a:solidFill>
                <a:latin typeface="Whitney-Book"/>
                <a:cs typeface="Whitney-Book"/>
              </a:rPr>
              <a:t>Learning upfront saves a lot of time later fixing the product</a:t>
            </a:r>
            <a:endParaRPr lang="en-US" sz="2000" dirty="0">
              <a:solidFill>
                <a:prstClr val="black"/>
              </a:solidFill>
              <a:latin typeface="Whitney-Book"/>
              <a:cs typeface="Whitney-Book"/>
            </a:endParaRPr>
          </a:p>
          <a:p>
            <a:pPr fontAlgn="auto">
              <a:spcBef>
                <a:spcPts val="0"/>
              </a:spcBef>
              <a:spcAft>
                <a:spcPts val="0"/>
              </a:spcAft>
            </a:pPr>
            <a:endParaRPr lang="en-US" sz="3200" dirty="0">
              <a:solidFill>
                <a:prstClr val="black"/>
              </a:solidFill>
              <a:latin typeface="Whitney-Semibold"/>
              <a:cs typeface="Whitney-Semibold"/>
            </a:endParaRPr>
          </a:p>
          <a:p>
            <a:pPr fontAlgn="auto">
              <a:spcBef>
                <a:spcPts val="0"/>
              </a:spcBef>
              <a:spcAft>
                <a:spcPts val="0"/>
              </a:spcAft>
            </a:pPr>
            <a:r>
              <a:rPr lang="en-US" sz="3200" dirty="0" smtClean="0">
                <a:solidFill>
                  <a:prstClr val="black"/>
                </a:solidFill>
                <a:latin typeface="Whitney-Semibold"/>
                <a:cs typeface="Whitney-Semibold"/>
              </a:rPr>
              <a:t>Importance of a well balanced team:</a:t>
            </a:r>
            <a:endParaRPr lang="en-US" sz="3200" dirty="0">
              <a:solidFill>
                <a:prstClr val="black"/>
              </a:solidFill>
              <a:latin typeface="Whitney-Semibold"/>
              <a:cs typeface="Whitney-Semibold"/>
            </a:endParaRPr>
          </a:p>
          <a:p>
            <a:pPr fontAlgn="auto">
              <a:spcBef>
                <a:spcPts val="0"/>
              </a:spcBef>
              <a:spcAft>
                <a:spcPts val="0"/>
              </a:spcAft>
            </a:pPr>
            <a:r>
              <a:rPr lang="en-US" sz="2000" dirty="0" smtClean="0">
                <a:solidFill>
                  <a:prstClr val="black"/>
                </a:solidFill>
                <a:latin typeface="Whitney-Book"/>
                <a:cs typeface="Whitney-Book"/>
              </a:rPr>
              <a:t>- You need all the skillsets of PMs, Designers, and </a:t>
            </a:r>
            <a:r>
              <a:rPr lang="en-US" sz="2000" dirty="0" err="1" smtClean="0">
                <a:solidFill>
                  <a:prstClr val="black"/>
                </a:solidFill>
                <a:latin typeface="Whitney-Book"/>
                <a:cs typeface="Whitney-Book"/>
              </a:rPr>
              <a:t>Engs</a:t>
            </a:r>
            <a:r>
              <a:rPr lang="en-US" sz="2000" dirty="0" smtClean="0">
                <a:solidFill>
                  <a:prstClr val="black"/>
                </a:solidFill>
                <a:latin typeface="Whitney-Book"/>
                <a:cs typeface="Whitney-Book"/>
              </a:rPr>
              <a:t>.</a:t>
            </a:r>
          </a:p>
          <a:p>
            <a:pPr fontAlgn="auto">
              <a:spcBef>
                <a:spcPts val="0"/>
              </a:spcBef>
              <a:spcAft>
                <a:spcPts val="0"/>
              </a:spcAft>
            </a:pPr>
            <a:endParaRPr lang="en-US" sz="3200" dirty="0">
              <a:solidFill>
                <a:prstClr val="black"/>
              </a:solidFill>
              <a:latin typeface="Whitney-Semibold"/>
              <a:cs typeface="Whitney-Semibold"/>
            </a:endParaRPr>
          </a:p>
          <a:p>
            <a:pPr fontAlgn="auto">
              <a:spcBef>
                <a:spcPts val="0"/>
              </a:spcBef>
              <a:spcAft>
                <a:spcPts val="0"/>
              </a:spcAft>
            </a:pPr>
            <a:r>
              <a:rPr lang="en-US" sz="3200" dirty="0" smtClean="0">
                <a:solidFill>
                  <a:prstClr val="black"/>
                </a:solidFill>
                <a:latin typeface="Whitney-Semibold"/>
                <a:cs typeface="Whitney-Semibold"/>
              </a:rPr>
              <a:t>Right balance of speed/polish:</a:t>
            </a:r>
          </a:p>
          <a:p>
            <a:pPr fontAlgn="auto">
              <a:spcBef>
                <a:spcPts val="0"/>
              </a:spcBef>
              <a:spcAft>
                <a:spcPts val="0"/>
              </a:spcAft>
            </a:pPr>
            <a:r>
              <a:rPr lang="en-US" sz="2000" dirty="0" smtClean="0">
                <a:solidFill>
                  <a:prstClr val="black"/>
                </a:solidFill>
                <a:latin typeface="Whitney-Book"/>
                <a:cs typeface="Whitney-Book"/>
              </a:rPr>
              <a:t>- You won’t get the requirements 100% right the first try (or the design, or the </a:t>
            </a:r>
            <a:r>
              <a:rPr lang="en-US" sz="2000" dirty="0" err="1" smtClean="0">
                <a:solidFill>
                  <a:prstClr val="black"/>
                </a:solidFill>
                <a:latin typeface="Whitney-Book"/>
                <a:cs typeface="Whitney-Book"/>
              </a:rPr>
              <a:t>eng</a:t>
            </a:r>
            <a:r>
              <a:rPr lang="en-US" sz="2000" dirty="0" smtClean="0">
                <a:solidFill>
                  <a:prstClr val="black"/>
                </a:solidFill>
                <a:latin typeface="Whitney-Book"/>
                <a:cs typeface="Whitney-Book"/>
              </a:rPr>
              <a:t>!)</a:t>
            </a:r>
          </a:p>
          <a:p>
            <a:pPr fontAlgn="auto">
              <a:spcBef>
                <a:spcPts val="0"/>
              </a:spcBef>
              <a:spcAft>
                <a:spcPts val="0"/>
              </a:spcAft>
            </a:pPr>
            <a:endParaRPr lang="en-US" sz="2000" dirty="0" smtClean="0">
              <a:solidFill>
                <a:prstClr val="black"/>
              </a:solidFill>
              <a:latin typeface="Whitney-Medium"/>
              <a:cs typeface="Whitney-Medium"/>
            </a:endParaRPr>
          </a:p>
          <a:p>
            <a:pPr fontAlgn="auto">
              <a:spcBef>
                <a:spcPts val="0"/>
              </a:spcBef>
              <a:spcAft>
                <a:spcPts val="0"/>
              </a:spcAft>
            </a:pPr>
            <a:r>
              <a:rPr lang="en-US" sz="3200" dirty="0" smtClean="0">
                <a:solidFill>
                  <a:prstClr val="black"/>
                </a:solidFill>
                <a:latin typeface="Whitney-Semibold"/>
                <a:cs typeface="Whitney-Semibold"/>
              </a:rPr>
              <a:t>Pick the right problem:</a:t>
            </a:r>
            <a:endParaRPr lang="en-US" sz="3200" dirty="0">
              <a:solidFill>
                <a:prstClr val="black"/>
              </a:solidFill>
              <a:latin typeface="Whitney-Semibold"/>
              <a:cs typeface="Whitney-Semibold"/>
            </a:endParaRPr>
          </a:p>
          <a:p>
            <a:pPr fontAlgn="auto">
              <a:spcBef>
                <a:spcPts val="0"/>
              </a:spcBef>
              <a:spcAft>
                <a:spcPts val="0"/>
              </a:spcAft>
            </a:pPr>
            <a:r>
              <a:rPr lang="en-US" sz="2000" dirty="0">
                <a:solidFill>
                  <a:prstClr val="black"/>
                </a:solidFill>
                <a:latin typeface="Whitney-Book"/>
                <a:cs typeface="Whitney-Book"/>
              </a:rPr>
              <a:t>- </a:t>
            </a:r>
            <a:r>
              <a:rPr lang="en-US" sz="2000" dirty="0" smtClean="0">
                <a:solidFill>
                  <a:prstClr val="black"/>
                </a:solidFill>
                <a:latin typeface="Whitney-Book"/>
                <a:cs typeface="Whitney-Book"/>
              </a:rPr>
              <a:t>If you are solving a real problem, people will still pay for something that is not 100% there</a:t>
            </a:r>
            <a:endParaRPr lang="en-US" sz="2000" dirty="0">
              <a:solidFill>
                <a:prstClr val="black"/>
              </a:solidFill>
              <a:latin typeface="Whitney-Book"/>
              <a:cs typeface="Whitney-Book"/>
            </a:endParaRPr>
          </a:p>
          <a:p>
            <a:pPr fontAlgn="auto">
              <a:spcBef>
                <a:spcPts val="0"/>
              </a:spcBef>
              <a:spcAft>
                <a:spcPts val="0"/>
              </a:spcAft>
            </a:pPr>
            <a:endParaRPr lang="en-US" sz="2800" dirty="0" smtClean="0">
              <a:solidFill>
                <a:prstClr val="black"/>
              </a:solidFill>
              <a:latin typeface="Whitney-Medium"/>
              <a:cs typeface="Whitney-Medium"/>
            </a:endParaRPr>
          </a:p>
        </p:txBody>
      </p:sp>
    </p:spTree>
    <p:extLst>
      <p:ext uri="{BB962C8B-B14F-4D97-AF65-F5344CB8AC3E}">
        <p14:creationId xmlns:p14="http://schemas.microsoft.com/office/powerpoint/2010/main" val="46865143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Whitney-Bold"/>
                <a:cs typeface="Whitney-Bold"/>
              </a:rPr>
              <a:t>Our product:</a:t>
            </a:r>
            <a:endParaRPr lang="en-US" dirty="0"/>
          </a:p>
        </p:txBody>
      </p:sp>
      <p:sp>
        <p:nvSpPr>
          <p:cNvPr id="3" name="Date Placeholder 2"/>
          <p:cNvSpPr>
            <a:spLocks noGrp="1"/>
          </p:cNvSpPr>
          <p:nvPr>
            <p:ph type="dt" sz="half" idx="10"/>
          </p:nvPr>
        </p:nvSpPr>
        <p:spPr/>
        <p:txBody>
          <a:bodyPr/>
          <a:lstStyle/>
          <a:p>
            <a:fld id="{9511745C-CE70-3542-A044-6EA81A0723A2}" type="datetime1">
              <a:rPr lang="en-US" smtClean="0">
                <a:solidFill>
                  <a:prstClr val="black"/>
                </a:solidFill>
                <a:latin typeface="Calibri"/>
              </a:rPr>
              <a:pPr/>
              <a:t>10/21/14</a:t>
            </a:fld>
            <a:endParaRPr lang="en-US" dirty="0">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121</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373917" y="1266120"/>
            <a:ext cx="8029503" cy="5004465"/>
          </a:xfrm>
          <a:prstGeom prst="rect">
            <a:avLst/>
          </a:prstGeom>
        </p:spPr>
      </p:pic>
    </p:spTree>
    <p:extLst>
      <p:ext uri="{BB962C8B-B14F-4D97-AF65-F5344CB8AC3E}">
        <p14:creationId xmlns:p14="http://schemas.microsoft.com/office/powerpoint/2010/main" val="22150009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Whitney-Bold"/>
                <a:cs typeface="Whitney-Bold"/>
              </a:rPr>
              <a:t>Our product:</a:t>
            </a:r>
            <a:endParaRPr lang="en-US" dirty="0"/>
          </a:p>
        </p:txBody>
      </p:sp>
      <p:sp>
        <p:nvSpPr>
          <p:cNvPr id="3" name="Date Placeholder 2"/>
          <p:cNvSpPr>
            <a:spLocks noGrp="1"/>
          </p:cNvSpPr>
          <p:nvPr>
            <p:ph type="dt" sz="half" idx="10"/>
          </p:nvPr>
        </p:nvSpPr>
        <p:spPr/>
        <p:txBody>
          <a:bodyPr/>
          <a:lstStyle/>
          <a:p>
            <a:fld id="{9511745C-CE70-3542-A044-6EA81A0723A2}" type="datetime1">
              <a:rPr lang="en-US" smtClean="0">
                <a:solidFill>
                  <a:prstClr val="black"/>
                </a:solidFill>
                <a:latin typeface="Calibri"/>
              </a:rPr>
              <a:pPr/>
              <a:t>10/21/14</a:t>
            </a:fld>
            <a:endParaRPr lang="en-US" dirty="0">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122</a:t>
            </a:fld>
            <a:endParaRPr lang="en-US">
              <a:solidFill>
                <a:prstClr val="black">
                  <a:tint val="75000"/>
                </a:prstClr>
              </a:solidFill>
              <a:latin typeface="Calibri"/>
            </a:endParaRPr>
          </a:p>
        </p:txBody>
      </p:sp>
      <p:pic>
        <p:nvPicPr>
          <p:cNvPr id="6" name="Picture 5"/>
          <p:cNvPicPr>
            <a:picLocks noChangeAspect="1"/>
          </p:cNvPicPr>
          <p:nvPr/>
        </p:nvPicPr>
        <p:blipFill>
          <a:blip r:embed="rId2"/>
          <a:stretch>
            <a:fillRect/>
          </a:stretch>
        </p:blipFill>
        <p:spPr>
          <a:xfrm>
            <a:off x="598230" y="1554277"/>
            <a:ext cx="8007888" cy="4250123"/>
          </a:xfrm>
          <a:prstGeom prst="rect">
            <a:avLst/>
          </a:prstGeom>
        </p:spPr>
      </p:pic>
    </p:spTree>
    <p:extLst>
      <p:ext uri="{BB962C8B-B14F-4D97-AF65-F5344CB8AC3E}">
        <p14:creationId xmlns:p14="http://schemas.microsoft.com/office/powerpoint/2010/main" val="141526516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Whitney-Bold"/>
                <a:cs typeface="Whitney-Bold"/>
              </a:rPr>
              <a:t>Our product:</a:t>
            </a:r>
            <a:endParaRPr lang="en-US" dirty="0"/>
          </a:p>
        </p:txBody>
      </p:sp>
      <p:sp>
        <p:nvSpPr>
          <p:cNvPr id="3" name="Date Placeholder 2"/>
          <p:cNvSpPr>
            <a:spLocks noGrp="1"/>
          </p:cNvSpPr>
          <p:nvPr>
            <p:ph type="dt" sz="half" idx="10"/>
          </p:nvPr>
        </p:nvSpPr>
        <p:spPr/>
        <p:txBody>
          <a:bodyPr/>
          <a:lstStyle/>
          <a:p>
            <a:fld id="{9511745C-CE70-3542-A044-6EA81A0723A2}" type="datetime1">
              <a:rPr lang="en-US" smtClean="0">
                <a:solidFill>
                  <a:prstClr val="black"/>
                </a:solidFill>
                <a:latin typeface="Calibri"/>
              </a:rPr>
              <a:pPr/>
              <a:t>10/21/14</a:t>
            </a:fld>
            <a:endParaRPr lang="en-US" dirty="0">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123</a:t>
            </a:fld>
            <a:endParaRPr lang="en-US">
              <a:solidFill>
                <a:prstClr val="black">
                  <a:tint val="75000"/>
                </a:prstClr>
              </a:solidFill>
              <a:latin typeface="Calibri"/>
            </a:endParaRPr>
          </a:p>
        </p:txBody>
      </p:sp>
      <p:pic>
        <p:nvPicPr>
          <p:cNvPr id="7" name="Picture 6"/>
          <p:cNvPicPr>
            <a:picLocks noChangeAspect="1"/>
          </p:cNvPicPr>
          <p:nvPr/>
        </p:nvPicPr>
        <p:blipFill>
          <a:blip r:embed="rId2"/>
          <a:stretch>
            <a:fillRect/>
          </a:stretch>
        </p:blipFill>
        <p:spPr>
          <a:xfrm>
            <a:off x="883812" y="1250953"/>
            <a:ext cx="7145691" cy="5607046"/>
          </a:xfrm>
          <a:prstGeom prst="rect">
            <a:avLst/>
          </a:prstGeom>
        </p:spPr>
      </p:pic>
    </p:spTree>
    <p:extLst>
      <p:ext uri="{BB962C8B-B14F-4D97-AF65-F5344CB8AC3E}">
        <p14:creationId xmlns:p14="http://schemas.microsoft.com/office/powerpoint/2010/main" val="30626979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Whitney-Bold"/>
                <a:cs typeface="Whitney-Bold"/>
              </a:rPr>
              <a:t>Our product:</a:t>
            </a:r>
            <a:endParaRPr lang="en-US" dirty="0"/>
          </a:p>
        </p:txBody>
      </p:sp>
      <p:sp>
        <p:nvSpPr>
          <p:cNvPr id="3" name="Date Placeholder 2"/>
          <p:cNvSpPr>
            <a:spLocks noGrp="1"/>
          </p:cNvSpPr>
          <p:nvPr>
            <p:ph type="dt" sz="half" idx="10"/>
          </p:nvPr>
        </p:nvSpPr>
        <p:spPr/>
        <p:txBody>
          <a:bodyPr/>
          <a:lstStyle/>
          <a:p>
            <a:fld id="{9511745C-CE70-3542-A044-6EA81A0723A2}" type="datetime1">
              <a:rPr lang="en-US" smtClean="0">
                <a:solidFill>
                  <a:prstClr val="black"/>
                </a:solidFill>
                <a:latin typeface="Calibri"/>
              </a:rPr>
              <a:pPr/>
              <a:t>10/21/14</a:t>
            </a:fld>
            <a:endParaRPr lang="en-US" dirty="0">
              <a:solidFill>
                <a:prstClr val="black"/>
              </a:solidFill>
              <a:latin typeface="Calibri"/>
            </a:endParaRPr>
          </a:p>
        </p:txBody>
      </p:sp>
      <p:sp>
        <p:nvSpPr>
          <p:cNvPr id="4" name="Slide Number Placeholder 3"/>
          <p:cNvSpPr>
            <a:spLocks noGrp="1"/>
          </p:cNvSpPr>
          <p:nvPr>
            <p:ph type="sldNum" sz="quarter" idx="12"/>
          </p:nvPr>
        </p:nvSpPr>
        <p:spPr/>
        <p:txBody>
          <a:bodyPr/>
          <a:lstStyle/>
          <a:p>
            <a:fld id="{02E40389-E1C8-C745-A1A0-CCD82AC6C8AC}" type="slidenum">
              <a:rPr lang="en-US" smtClean="0">
                <a:solidFill>
                  <a:prstClr val="black">
                    <a:tint val="75000"/>
                  </a:prstClr>
                </a:solidFill>
                <a:latin typeface="Calibri"/>
              </a:rPr>
              <a:pPr/>
              <a:t>124</a:t>
            </a:fld>
            <a:endParaRPr lang="en-US">
              <a:solidFill>
                <a:prstClr val="black">
                  <a:tint val="75000"/>
                </a:prstClr>
              </a:solidFill>
              <a:latin typeface="Calibri"/>
            </a:endParaRPr>
          </a:p>
        </p:txBody>
      </p:sp>
      <p:pic>
        <p:nvPicPr>
          <p:cNvPr id="6" name="Picture 5"/>
          <p:cNvPicPr>
            <a:picLocks noChangeAspect="1"/>
          </p:cNvPicPr>
          <p:nvPr/>
        </p:nvPicPr>
        <p:blipFill>
          <a:blip r:embed="rId2"/>
          <a:stretch>
            <a:fillRect/>
          </a:stretch>
        </p:blipFill>
        <p:spPr>
          <a:xfrm>
            <a:off x="2257430" y="1270049"/>
            <a:ext cx="3736273" cy="4769242"/>
          </a:xfrm>
          <a:prstGeom prst="rect">
            <a:avLst/>
          </a:prstGeom>
        </p:spPr>
      </p:pic>
    </p:spTree>
    <p:extLst>
      <p:ext uri="{BB962C8B-B14F-4D97-AF65-F5344CB8AC3E}">
        <p14:creationId xmlns:p14="http://schemas.microsoft.com/office/powerpoint/2010/main" val="732371815"/>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3244" y="246887"/>
            <a:ext cx="8543925" cy="914400"/>
          </a:xfrm>
        </p:spPr>
        <p:txBody>
          <a:bodyPr/>
          <a:lstStyle/>
          <a:p>
            <a:r>
              <a:rPr lang="en-US" b="0" dirty="0" smtClean="0">
                <a:latin typeface="Whitney-Bold"/>
                <a:cs typeface="Whitney-Bold"/>
              </a:rPr>
              <a:t>References</a:t>
            </a:r>
            <a:endParaRPr lang="en-US" dirty="0"/>
          </a:p>
        </p:txBody>
      </p:sp>
      <p:sp>
        <p:nvSpPr>
          <p:cNvPr id="3" name="Date Placeholder 2"/>
          <p:cNvSpPr>
            <a:spLocks noGrp="1"/>
          </p:cNvSpPr>
          <p:nvPr>
            <p:ph type="dt" sz="half" idx="10"/>
          </p:nvPr>
        </p:nvSpPr>
        <p:spPr>
          <a:xfrm>
            <a:off x="378335" y="6435035"/>
            <a:ext cx="975965" cy="261548"/>
          </a:xfrm>
        </p:spPr>
        <p:txBody>
          <a:bodyPr/>
          <a:lstStyle/>
          <a:p>
            <a:fld id="{5BDDFFCA-DDC1-D441-A24B-2F6B6F7C09D9}" type="datetime1">
              <a:rPr lang="en-US" smtClean="0">
                <a:solidFill>
                  <a:prstClr val="black"/>
                </a:solidFill>
                <a:latin typeface="Calibri"/>
              </a:rPr>
              <a:pPr/>
              <a:t>10/21/14</a:t>
            </a:fld>
            <a:endParaRPr lang="en-US">
              <a:solidFill>
                <a:prstClr val="black"/>
              </a:solidFill>
              <a:latin typeface="Calibri"/>
            </a:endParaRPr>
          </a:p>
        </p:txBody>
      </p:sp>
      <p:sp>
        <p:nvSpPr>
          <p:cNvPr id="4" name="Slide Number Placeholder 3"/>
          <p:cNvSpPr>
            <a:spLocks noGrp="1"/>
          </p:cNvSpPr>
          <p:nvPr>
            <p:ph type="sldNum" sz="quarter" idx="12"/>
          </p:nvPr>
        </p:nvSpPr>
        <p:spPr>
          <a:xfrm>
            <a:off x="8018830" y="6467150"/>
            <a:ext cx="751060" cy="229433"/>
          </a:xfrm>
        </p:spPr>
        <p:txBody>
          <a:bodyPr/>
          <a:lstStyle/>
          <a:p>
            <a:fld id="{02E40389-E1C8-C745-A1A0-CCD82AC6C8AC}" type="slidenum">
              <a:rPr lang="en-US" smtClean="0">
                <a:solidFill>
                  <a:prstClr val="black">
                    <a:tint val="75000"/>
                  </a:prstClr>
                </a:solidFill>
                <a:latin typeface="Calibri"/>
              </a:rPr>
              <a:pPr/>
              <a:t>125</a:t>
            </a:fld>
            <a:endParaRPr lang="en-US">
              <a:solidFill>
                <a:prstClr val="black">
                  <a:tint val="75000"/>
                </a:prstClr>
              </a:solidFill>
              <a:latin typeface="Calibri"/>
            </a:endParaRPr>
          </a:p>
        </p:txBody>
      </p:sp>
      <p:sp>
        <p:nvSpPr>
          <p:cNvPr id="5" name="TextBox 4"/>
          <p:cNvSpPr txBox="1"/>
          <p:nvPr/>
        </p:nvSpPr>
        <p:spPr>
          <a:xfrm>
            <a:off x="587009" y="2379824"/>
            <a:ext cx="6051497" cy="3693319"/>
          </a:xfrm>
          <a:prstGeom prst="rect">
            <a:avLst/>
          </a:prstGeom>
          <a:noFill/>
        </p:spPr>
        <p:txBody>
          <a:bodyPr wrap="none" rtlCol="0">
            <a:spAutoFit/>
          </a:bodyPr>
          <a:lstStyle/>
          <a:p>
            <a:pPr fontAlgn="auto">
              <a:spcBef>
                <a:spcPts val="0"/>
              </a:spcBef>
              <a:spcAft>
                <a:spcPts val="0"/>
              </a:spcAft>
            </a:pPr>
            <a:r>
              <a:rPr lang="en-US" b="1" dirty="0" smtClean="0">
                <a:solidFill>
                  <a:prstClr val="black"/>
                </a:solidFill>
                <a:latin typeface="Whitney-Semibold"/>
                <a:cs typeface="Whitney-Semibold"/>
              </a:rPr>
              <a:t>Product Management</a:t>
            </a:r>
          </a:p>
          <a:p>
            <a:pPr fontAlgn="auto">
              <a:spcBef>
                <a:spcPts val="0"/>
              </a:spcBef>
              <a:spcAft>
                <a:spcPts val="0"/>
              </a:spcAft>
            </a:pPr>
            <a:r>
              <a:rPr lang="en-US" dirty="0" smtClean="0">
                <a:solidFill>
                  <a:prstClr val="black"/>
                </a:solidFill>
                <a:latin typeface="Whitney-Medium"/>
                <a:cs typeface="Whitney-Medium"/>
              </a:rPr>
              <a:t>Marty </a:t>
            </a:r>
            <a:r>
              <a:rPr lang="en-US" dirty="0" err="1" smtClean="0">
                <a:solidFill>
                  <a:prstClr val="black"/>
                </a:solidFill>
                <a:latin typeface="Whitney-Medium"/>
                <a:cs typeface="Whitney-Medium"/>
              </a:rPr>
              <a:t>Cagan</a:t>
            </a:r>
            <a:r>
              <a:rPr lang="en-US" dirty="0" smtClean="0">
                <a:solidFill>
                  <a:prstClr val="black"/>
                </a:solidFill>
                <a:latin typeface="Whitney-Medium"/>
                <a:cs typeface="Whitney-Medium"/>
              </a:rPr>
              <a:t>: Inspired: </a:t>
            </a:r>
            <a:r>
              <a:rPr lang="en-US" dirty="0" smtClean="0">
                <a:solidFill>
                  <a:prstClr val="black"/>
                </a:solidFill>
                <a:latin typeface="Whitney-BookItalic"/>
                <a:cs typeface="Whitney-BookItalic"/>
              </a:rPr>
              <a:t>How to Create Products Customers Love</a:t>
            </a:r>
          </a:p>
          <a:p>
            <a:pPr fontAlgn="auto">
              <a:spcBef>
                <a:spcPts val="0"/>
              </a:spcBef>
              <a:spcAft>
                <a:spcPts val="0"/>
              </a:spcAft>
            </a:pPr>
            <a:r>
              <a:rPr lang="en-US" dirty="0" smtClean="0">
                <a:solidFill>
                  <a:prstClr val="black"/>
                </a:solidFill>
                <a:latin typeface="Whitney-Medium"/>
                <a:cs typeface="Whitney-Medium"/>
              </a:rPr>
              <a:t>Silicon Valley Product Group (SVPG)</a:t>
            </a:r>
          </a:p>
          <a:p>
            <a:pPr fontAlgn="auto">
              <a:spcBef>
                <a:spcPts val="0"/>
              </a:spcBef>
              <a:spcAft>
                <a:spcPts val="0"/>
              </a:spcAft>
            </a:pPr>
            <a:endParaRPr lang="en-US" dirty="0">
              <a:solidFill>
                <a:prstClr val="black"/>
              </a:solidFill>
              <a:latin typeface="Whitney-Medium"/>
              <a:cs typeface="Whitney-Medium"/>
            </a:endParaRPr>
          </a:p>
          <a:p>
            <a:pPr fontAlgn="auto">
              <a:spcBef>
                <a:spcPts val="0"/>
              </a:spcBef>
              <a:spcAft>
                <a:spcPts val="0"/>
              </a:spcAft>
            </a:pPr>
            <a:r>
              <a:rPr lang="en-US" b="1" dirty="0" smtClean="0">
                <a:solidFill>
                  <a:prstClr val="black"/>
                </a:solidFill>
                <a:latin typeface="Whitney-Semibold"/>
                <a:cs typeface="Whitney-Semibold"/>
              </a:rPr>
              <a:t>Design</a:t>
            </a:r>
          </a:p>
          <a:p>
            <a:pPr fontAlgn="auto">
              <a:spcBef>
                <a:spcPts val="0"/>
              </a:spcBef>
              <a:spcAft>
                <a:spcPts val="0"/>
              </a:spcAft>
            </a:pPr>
            <a:r>
              <a:rPr lang="en-US" dirty="0" smtClean="0">
                <a:solidFill>
                  <a:prstClr val="black"/>
                </a:solidFill>
                <a:latin typeface="Whitney-Medium"/>
                <a:cs typeface="Whitney-Medium"/>
              </a:rPr>
              <a:t>Donald Norman</a:t>
            </a:r>
          </a:p>
          <a:p>
            <a:pPr fontAlgn="auto">
              <a:spcBef>
                <a:spcPts val="0"/>
              </a:spcBef>
              <a:spcAft>
                <a:spcPts val="0"/>
              </a:spcAft>
            </a:pPr>
            <a:r>
              <a:rPr lang="en-US" dirty="0" smtClean="0">
                <a:solidFill>
                  <a:prstClr val="black"/>
                </a:solidFill>
                <a:latin typeface="Whitney-Medium"/>
                <a:cs typeface="Whitney-Medium"/>
              </a:rPr>
              <a:t>Allan Cooper</a:t>
            </a:r>
          </a:p>
          <a:p>
            <a:pPr fontAlgn="auto">
              <a:spcBef>
                <a:spcPts val="0"/>
              </a:spcBef>
              <a:spcAft>
                <a:spcPts val="0"/>
              </a:spcAft>
            </a:pPr>
            <a:endParaRPr lang="en-US" dirty="0">
              <a:solidFill>
                <a:prstClr val="black"/>
              </a:solidFill>
              <a:latin typeface="Whitney-Medium"/>
              <a:cs typeface="Whitney-Medium"/>
            </a:endParaRPr>
          </a:p>
          <a:p>
            <a:pPr fontAlgn="auto">
              <a:spcBef>
                <a:spcPts val="0"/>
              </a:spcBef>
              <a:spcAft>
                <a:spcPts val="0"/>
              </a:spcAft>
            </a:pPr>
            <a:r>
              <a:rPr lang="en-US" b="1" dirty="0" smtClean="0">
                <a:solidFill>
                  <a:prstClr val="black"/>
                </a:solidFill>
                <a:latin typeface="Whitney-Medium"/>
                <a:cs typeface="Whitney-Medium"/>
              </a:rPr>
              <a:t>Engineering</a:t>
            </a:r>
          </a:p>
          <a:p>
            <a:pPr fontAlgn="auto">
              <a:spcBef>
                <a:spcPts val="0"/>
              </a:spcBef>
              <a:spcAft>
                <a:spcPts val="0"/>
              </a:spcAft>
            </a:pPr>
            <a:r>
              <a:rPr lang="en-US" dirty="0">
                <a:solidFill>
                  <a:prstClr val="black"/>
                </a:solidFill>
                <a:latin typeface="Whitney-Medium"/>
                <a:cs typeface="Whitney-Medium"/>
              </a:rPr>
              <a:t>http://</a:t>
            </a:r>
            <a:r>
              <a:rPr lang="en-US" dirty="0" err="1">
                <a:solidFill>
                  <a:prstClr val="black"/>
                </a:solidFill>
                <a:latin typeface="Whitney-Medium"/>
                <a:cs typeface="Whitney-Medium"/>
              </a:rPr>
              <a:t>www.agilealliance.org</a:t>
            </a:r>
            <a:r>
              <a:rPr lang="en-US" dirty="0">
                <a:solidFill>
                  <a:prstClr val="black"/>
                </a:solidFill>
                <a:latin typeface="Whitney-Medium"/>
                <a:cs typeface="Whitney-Medium"/>
              </a:rPr>
              <a:t>/</a:t>
            </a:r>
            <a:endParaRPr lang="en-US" dirty="0" smtClean="0">
              <a:solidFill>
                <a:prstClr val="black"/>
              </a:solidFill>
              <a:latin typeface="Whitney-Medium"/>
              <a:cs typeface="Whitney-Medium"/>
            </a:endParaRPr>
          </a:p>
          <a:p>
            <a:pPr fontAlgn="auto">
              <a:spcBef>
                <a:spcPts val="0"/>
              </a:spcBef>
              <a:spcAft>
                <a:spcPts val="0"/>
              </a:spcAft>
            </a:pPr>
            <a:endParaRPr lang="en-US" dirty="0" smtClean="0">
              <a:solidFill>
                <a:prstClr val="black"/>
              </a:solidFill>
              <a:latin typeface="Whitney-Medium"/>
              <a:cs typeface="Whitney-Medium"/>
            </a:endParaRPr>
          </a:p>
          <a:p>
            <a:pPr fontAlgn="auto">
              <a:spcBef>
                <a:spcPts val="0"/>
              </a:spcBef>
              <a:spcAft>
                <a:spcPts val="0"/>
              </a:spcAft>
            </a:pPr>
            <a:endParaRPr lang="en-US" dirty="0">
              <a:solidFill>
                <a:prstClr val="black"/>
              </a:solidFill>
              <a:latin typeface="Calibri"/>
              <a:cs typeface="+mn-cs"/>
            </a:endParaRPr>
          </a:p>
          <a:p>
            <a:pPr fontAlgn="auto">
              <a:spcBef>
                <a:spcPts val="0"/>
              </a:spcBef>
              <a:spcAft>
                <a:spcPts val="0"/>
              </a:spcAft>
            </a:pPr>
            <a:endParaRPr lang="en-US" dirty="0" smtClean="0">
              <a:solidFill>
                <a:prstClr val="black"/>
              </a:solidFill>
              <a:latin typeface="Calibri"/>
              <a:cs typeface="+mn-cs"/>
            </a:endParaRPr>
          </a:p>
        </p:txBody>
      </p:sp>
    </p:spTree>
    <p:extLst>
      <p:ext uri="{BB962C8B-B14F-4D97-AF65-F5344CB8AC3E}">
        <p14:creationId xmlns:p14="http://schemas.microsoft.com/office/powerpoint/2010/main" val="298069699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2"/>
          <p:cNvSpPr>
            <a:spLocks noGrp="1"/>
          </p:cNvSpPr>
          <p:nvPr>
            <p:ph type="title"/>
          </p:nvPr>
        </p:nvSpPr>
        <p:spPr>
          <a:xfrm>
            <a:off x="228600" y="28575"/>
            <a:ext cx="8686800" cy="990600"/>
          </a:xfrm>
        </p:spPr>
        <p:txBody>
          <a:bodyPr/>
          <a:lstStyle/>
          <a:p>
            <a:r>
              <a:rPr lang="da-DK">
                <a:solidFill>
                  <a:schemeClr val="bg1"/>
                </a:solidFill>
                <a:latin typeface="Trebuchet MS" charset="0"/>
                <a:ea typeface="Segoe UI" charset="0"/>
              </a:rPr>
              <a:t>Announcements</a:t>
            </a:r>
          </a:p>
        </p:txBody>
      </p:sp>
      <p:sp>
        <p:nvSpPr>
          <p:cNvPr id="5" name="Content Placeholder 2"/>
          <p:cNvSpPr>
            <a:spLocks noGrp="1"/>
          </p:cNvSpPr>
          <p:nvPr>
            <p:ph idx="1"/>
          </p:nvPr>
        </p:nvSpPr>
        <p:spPr>
          <a:xfrm>
            <a:off x="457200" y="1154112"/>
            <a:ext cx="8686800" cy="4800786"/>
          </a:xfrm>
        </p:spPr>
        <p:txBody>
          <a:bodyPr>
            <a:normAutofit fontScale="85000" lnSpcReduction="20000"/>
          </a:bodyPr>
          <a:lstStyle/>
          <a:p>
            <a:pPr marL="320040" indent="-320040" fontAlgn="auto">
              <a:spcAft>
                <a:spcPts val="0"/>
              </a:spcAft>
              <a:defRPr/>
            </a:pPr>
            <a:r>
              <a:rPr lang="en-US" sz="2800" dirty="0" smtClean="0">
                <a:ea typeface="+mn-ea"/>
              </a:rPr>
              <a:t>Assignment 4 was due </a:t>
            </a:r>
            <a:r>
              <a:rPr lang="en-US" sz="2800" dirty="0">
                <a:ea typeface="+mn-ea"/>
              </a:rPr>
              <a:t>Monday 10</a:t>
            </a:r>
            <a:r>
              <a:rPr lang="en-US" sz="2800" dirty="0" smtClean="0">
                <a:ea typeface="+mn-ea"/>
              </a:rPr>
              <a:t>/20 </a:t>
            </a:r>
            <a:r>
              <a:rPr lang="en-US" sz="2800" dirty="0">
                <a:ea typeface="+mn-ea"/>
              </a:rPr>
              <a:t>11:59PM</a:t>
            </a:r>
          </a:p>
          <a:p>
            <a:pPr marL="640080" lvl="1" indent="-274320" fontAlgn="auto">
              <a:spcAft>
                <a:spcPts val="0"/>
              </a:spcAft>
              <a:defRPr/>
            </a:pPr>
            <a:r>
              <a:rPr lang="en-US" dirty="0" smtClean="0">
                <a:ea typeface="+mn-ea"/>
              </a:rPr>
              <a:t>Unit Economics</a:t>
            </a:r>
          </a:p>
          <a:p>
            <a:r>
              <a:rPr lang="en-US" dirty="0"/>
              <a:t>Assignment 5 - Financial Metrics </a:t>
            </a:r>
          </a:p>
          <a:p>
            <a:r>
              <a:rPr lang="en-US" dirty="0"/>
              <a:t>Due via msande273@gmail.com to the TAs by Monday 10/27 11:</a:t>
            </a:r>
            <a:r>
              <a:rPr lang="en-US" dirty="0" smtClean="0"/>
              <a:t>59pm</a:t>
            </a:r>
          </a:p>
          <a:p>
            <a:pPr lvl="1"/>
            <a:r>
              <a:rPr lang="en-US" dirty="0" smtClean="0"/>
              <a:t>Optional Reading: Presenting </a:t>
            </a:r>
            <a:r>
              <a:rPr lang="en-US" dirty="0"/>
              <a:t>the Plan and Negotiating the Deal, Technology Ventures, Chap. 19, p. 423-435.</a:t>
            </a:r>
            <a:endParaRPr lang="en-US" dirty="0" smtClean="0">
              <a:ea typeface="+mn-ea"/>
            </a:endParaRPr>
          </a:p>
          <a:p>
            <a:pPr marL="240030" indent="-274320">
              <a:defRPr/>
            </a:pPr>
            <a:r>
              <a:rPr lang="en-US" sz="2500" dirty="0"/>
              <a:t>Raising Initial Funding For High Technology Companies in the San Francisco Bay Area, </a:t>
            </a:r>
            <a:r>
              <a:rPr lang="en-US" sz="2500" dirty="0" err="1"/>
              <a:t>Greguras</a:t>
            </a:r>
            <a:r>
              <a:rPr lang="en-US" sz="2500" dirty="0"/>
              <a:t> and Stafford, Fenwick &amp; West LLP. </a:t>
            </a:r>
            <a:endParaRPr lang="en-US" sz="2500" dirty="0" smtClean="0"/>
          </a:p>
          <a:p>
            <a:pPr marL="240030" indent="-274320">
              <a:defRPr/>
            </a:pPr>
            <a:r>
              <a:rPr lang="en-US" sz="2500" dirty="0" smtClean="0"/>
              <a:t>East </a:t>
            </a:r>
            <a:r>
              <a:rPr lang="en-US" sz="2500" dirty="0"/>
              <a:t>Coast vs. West Coast: Regional Differences in Venture Capital Financing, Cooley Godward, LLP, Aug 2007. </a:t>
            </a:r>
            <a:endParaRPr lang="en-US" sz="2500" dirty="0" smtClean="0"/>
          </a:p>
          <a:p>
            <a:pPr marL="240030" indent="-274320">
              <a:defRPr/>
            </a:pPr>
            <a:r>
              <a:rPr lang="en-US" sz="2500" dirty="0" smtClean="0"/>
              <a:t>Speaker </a:t>
            </a:r>
            <a:r>
              <a:rPr lang="en-US" sz="2500" dirty="0"/>
              <a:t>Prep: Ann </a:t>
            </a:r>
            <a:r>
              <a:rPr lang="en-US" sz="2500" dirty="0" err="1"/>
              <a:t>Muira-Ko</a:t>
            </a:r>
            <a:r>
              <a:rPr lang="en-US" sz="2500" dirty="0"/>
              <a:t> </a:t>
            </a:r>
            <a:endParaRPr lang="en-US" sz="2500" dirty="0" smtClean="0"/>
          </a:p>
          <a:p>
            <a:pPr marL="240030" indent="-274320">
              <a:defRPr/>
            </a:pPr>
            <a:r>
              <a:rPr lang="en-US" sz="2500" dirty="0" smtClean="0"/>
              <a:t>Speaker Prep: Scott </a:t>
            </a:r>
            <a:r>
              <a:rPr lang="en-US" sz="2500" dirty="0" err="1" smtClean="0"/>
              <a:t>Sandell</a:t>
            </a:r>
            <a:endParaRPr lang="en-US" sz="2400" dirty="0">
              <a:ea typeface="+mn-ea"/>
            </a:endParaRPr>
          </a:p>
          <a:p>
            <a:pPr marL="320040" indent="-320040" fontAlgn="auto">
              <a:spcAft>
                <a:spcPts val="0"/>
              </a:spcAft>
              <a:defRPr/>
            </a:pPr>
            <a:endParaRPr lang="en-US" sz="1800" dirty="0">
              <a:ea typeface="+mn-ea"/>
            </a:endParaRPr>
          </a:p>
        </p:txBody>
      </p:sp>
    </p:spTree>
    <p:extLst>
      <p:ext uri="{BB962C8B-B14F-4D97-AF65-F5344CB8AC3E}">
        <p14:creationId xmlns:p14="http://schemas.microsoft.com/office/powerpoint/2010/main" val="18023760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Tech Venture Product Build Strategy</a:t>
            </a:r>
            <a:endParaRPr lang="en-US" dirty="0"/>
          </a:p>
        </p:txBody>
      </p:sp>
      <p:cxnSp>
        <p:nvCxnSpPr>
          <p:cNvPr id="8" name="Straight Connector 7"/>
          <p:cNvCxnSpPr/>
          <p:nvPr/>
        </p:nvCxnSpPr>
        <p:spPr>
          <a:xfrm>
            <a:off x="1562215" y="1632917"/>
            <a:ext cx="10079" cy="404197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72294" y="5674891"/>
            <a:ext cx="6218626"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637807" y="5305559"/>
            <a:ext cx="6450438" cy="369332"/>
          </a:xfrm>
          <a:prstGeom prst="rect">
            <a:avLst/>
          </a:prstGeom>
          <a:noFill/>
        </p:spPr>
        <p:txBody>
          <a:bodyPr wrap="square" rtlCol="0">
            <a:spAutoFit/>
          </a:bodyPr>
          <a:lstStyle/>
          <a:p>
            <a:pPr fontAlgn="auto">
              <a:spcBef>
                <a:spcPts val="0"/>
              </a:spcBef>
              <a:spcAft>
                <a:spcPts val="0"/>
              </a:spcAft>
            </a:pPr>
            <a:r>
              <a:rPr lang="en-US" dirty="0">
                <a:solidFill>
                  <a:srgbClr val="000000"/>
                </a:solidFill>
                <a:latin typeface="Arial"/>
                <a:cs typeface="+mn-cs"/>
              </a:rPr>
              <a:t>Manufacturing and Deployment Infrastructure Maturity</a:t>
            </a:r>
          </a:p>
        </p:txBody>
      </p:sp>
      <p:sp>
        <p:nvSpPr>
          <p:cNvPr id="12" name="TextBox 11"/>
          <p:cNvSpPr txBox="1"/>
          <p:nvPr/>
        </p:nvSpPr>
        <p:spPr>
          <a:xfrm>
            <a:off x="138555" y="1107542"/>
            <a:ext cx="2552487" cy="646331"/>
          </a:xfrm>
          <a:prstGeom prst="rect">
            <a:avLst/>
          </a:prstGeom>
          <a:noFill/>
        </p:spPr>
        <p:txBody>
          <a:bodyPr wrap="square" rtlCol="0">
            <a:spAutoFit/>
          </a:bodyPr>
          <a:lstStyle/>
          <a:p>
            <a:pPr fontAlgn="auto">
              <a:spcBef>
                <a:spcPts val="0"/>
              </a:spcBef>
              <a:spcAft>
                <a:spcPts val="0"/>
              </a:spcAft>
            </a:pPr>
            <a:r>
              <a:rPr lang="en-US" dirty="0">
                <a:solidFill>
                  <a:srgbClr val="000000"/>
                </a:solidFill>
                <a:latin typeface="Arial"/>
                <a:cs typeface="+mn-cs"/>
              </a:rPr>
              <a:t>Product Design Infrastructure Maturity</a:t>
            </a:r>
          </a:p>
        </p:txBody>
      </p:sp>
      <p:cxnSp>
        <p:nvCxnSpPr>
          <p:cNvPr id="14" name="Elbow Connector 13"/>
          <p:cNvCxnSpPr/>
          <p:nvPr/>
        </p:nvCxnSpPr>
        <p:spPr>
          <a:xfrm>
            <a:off x="685359" y="1753873"/>
            <a:ext cx="655124" cy="57454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2560018" y="4213329"/>
            <a:ext cx="1350560" cy="87693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fontAlgn="auto">
              <a:spcBef>
                <a:spcPts val="0"/>
              </a:spcBef>
              <a:spcAft>
                <a:spcPts val="0"/>
              </a:spcAft>
            </a:pPr>
            <a:endParaRPr lang="en-US">
              <a:solidFill>
                <a:srgbClr val="FFFFFF"/>
              </a:solidFill>
              <a:latin typeface="Arial"/>
            </a:endParaRPr>
          </a:p>
        </p:txBody>
      </p:sp>
      <p:sp>
        <p:nvSpPr>
          <p:cNvPr id="16" name="Right Triangle 15"/>
          <p:cNvSpPr/>
          <p:nvPr/>
        </p:nvSpPr>
        <p:spPr>
          <a:xfrm>
            <a:off x="6742724" y="1632917"/>
            <a:ext cx="1219536" cy="987814"/>
          </a:xfrm>
          <a:prstGeom prst="rtTriangle">
            <a:avLst/>
          </a:prstGeom>
        </p:spPr>
        <p:style>
          <a:lnRef idx="0">
            <a:schemeClr val="accent5"/>
          </a:lnRef>
          <a:fillRef idx="3">
            <a:schemeClr val="accent5"/>
          </a:fillRef>
          <a:effectRef idx="3">
            <a:schemeClr val="accent5"/>
          </a:effectRef>
          <a:fontRef idx="minor">
            <a:schemeClr val="lt1"/>
          </a:fontRef>
        </p:style>
        <p:txBody>
          <a:bodyPr rtlCol="0" anchor="ctr"/>
          <a:lstStyle/>
          <a:p>
            <a:pPr algn="ctr" fontAlgn="auto">
              <a:spcBef>
                <a:spcPts val="0"/>
              </a:spcBef>
              <a:spcAft>
                <a:spcPts val="0"/>
              </a:spcAft>
            </a:pPr>
            <a:endParaRPr lang="en-US">
              <a:solidFill>
                <a:srgbClr val="FFFFFF"/>
              </a:solidFill>
              <a:latin typeface="Arial"/>
            </a:endParaRPr>
          </a:p>
        </p:txBody>
      </p:sp>
      <p:cxnSp>
        <p:nvCxnSpPr>
          <p:cNvPr id="18" name="Straight Arrow Connector 17"/>
          <p:cNvCxnSpPr/>
          <p:nvPr/>
        </p:nvCxnSpPr>
        <p:spPr>
          <a:xfrm flipV="1">
            <a:off x="3910578" y="2620731"/>
            <a:ext cx="2832146" cy="15925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58941" y="3064240"/>
            <a:ext cx="2358441" cy="369332"/>
          </a:xfrm>
          <a:prstGeom prst="rect">
            <a:avLst/>
          </a:prstGeom>
          <a:noFill/>
        </p:spPr>
        <p:txBody>
          <a:bodyPr wrap="square" rtlCol="0">
            <a:spAutoFit/>
          </a:bodyPr>
          <a:lstStyle/>
          <a:p>
            <a:pPr fontAlgn="auto">
              <a:spcBef>
                <a:spcPts val="0"/>
              </a:spcBef>
              <a:spcAft>
                <a:spcPts val="0"/>
              </a:spcAft>
            </a:pPr>
            <a:r>
              <a:rPr lang="en-US" dirty="0">
                <a:solidFill>
                  <a:srgbClr val="000000"/>
                </a:solidFill>
                <a:latin typeface="Arial"/>
                <a:cs typeface="+mn-cs"/>
              </a:rPr>
              <a:t>Adoption Begins</a:t>
            </a:r>
          </a:p>
        </p:txBody>
      </p:sp>
      <p:cxnSp>
        <p:nvCxnSpPr>
          <p:cNvPr id="21" name="Straight Arrow Connector 20"/>
          <p:cNvCxnSpPr/>
          <p:nvPr/>
        </p:nvCxnSpPr>
        <p:spPr>
          <a:xfrm flipH="1" flipV="1">
            <a:off x="6410123" y="2913044"/>
            <a:ext cx="433389" cy="1511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590254" y="4177016"/>
            <a:ext cx="1703319" cy="923330"/>
          </a:xfrm>
          <a:prstGeom prst="rect">
            <a:avLst/>
          </a:prstGeom>
          <a:noFill/>
        </p:spPr>
        <p:txBody>
          <a:bodyPr wrap="square" rtlCol="0">
            <a:spAutoFit/>
          </a:bodyPr>
          <a:lstStyle/>
          <a:p>
            <a:pPr fontAlgn="auto">
              <a:spcBef>
                <a:spcPts val="0"/>
              </a:spcBef>
              <a:spcAft>
                <a:spcPts val="0"/>
              </a:spcAft>
            </a:pPr>
            <a:r>
              <a:rPr lang="en-US" dirty="0">
                <a:solidFill>
                  <a:srgbClr val="000000"/>
                </a:solidFill>
                <a:latin typeface="Arial"/>
                <a:cs typeface="+mn-cs"/>
              </a:rPr>
              <a:t>High-Tech Initial Condition</a:t>
            </a:r>
          </a:p>
        </p:txBody>
      </p:sp>
      <p:sp>
        <p:nvSpPr>
          <p:cNvPr id="23" name="TextBox 22"/>
          <p:cNvSpPr txBox="1"/>
          <p:nvPr/>
        </p:nvSpPr>
        <p:spPr>
          <a:xfrm>
            <a:off x="6944300" y="1955469"/>
            <a:ext cx="1673082" cy="646331"/>
          </a:xfrm>
          <a:prstGeom prst="rect">
            <a:avLst/>
          </a:prstGeom>
          <a:noFill/>
        </p:spPr>
        <p:txBody>
          <a:bodyPr wrap="square" rtlCol="0">
            <a:spAutoFit/>
          </a:bodyPr>
          <a:lstStyle/>
          <a:p>
            <a:pPr fontAlgn="auto">
              <a:spcBef>
                <a:spcPts val="0"/>
              </a:spcBef>
              <a:spcAft>
                <a:spcPts val="0"/>
              </a:spcAft>
            </a:pPr>
            <a:r>
              <a:rPr lang="en-US" dirty="0">
                <a:solidFill>
                  <a:srgbClr val="000000"/>
                </a:solidFill>
                <a:latin typeface="Arial"/>
                <a:cs typeface="+mn-cs"/>
              </a:rPr>
              <a:t>Lean Startup Domain</a:t>
            </a:r>
          </a:p>
        </p:txBody>
      </p:sp>
      <p:cxnSp>
        <p:nvCxnSpPr>
          <p:cNvPr id="25" name="Straight Arrow Connector 24"/>
          <p:cNvCxnSpPr>
            <a:stCxn id="22" idx="0"/>
          </p:cNvCxnSpPr>
          <p:nvPr/>
        </p:nvCxnSpPr>
        <p:spPr>
          <a:xfrm flipH="1" flipV="1">
            <a:off x="3426795" y="3326313"/>
            <a:ext cx="15119" cy="8507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910578" y="4626599"/>
            <a:ext cx="897014" cy="100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807592" y="4374605"/>
            <a:ext cx="1118748" cy="369332"/>
          </a:xfrm>
          <a:prstGeom prst="rect">
            <a:avLst/>
          </a:prstGeom>
          <a:noFill/>
        </p:spPr>
        <p:txBody>
          <a:bodyPr wrap="square" rtlCol="0">
            <a:spAutoFit/>
          </a:bodyPr>
          <a:lstStyle/>
          <a:p>
            <a:pPr fontAlgn="auto">
              <a:spcBef>
                <a:spcPts val="0"/>
              </a:spcBef>
              <a:spcAft>
                <a:spcPts val="0"/>
              </a:spcAft>
            </a:pPr>
            <a:r>
              <a:rPr lang="en-US" dirty="0">
                <a:solidFill>
                  <a:srgbClr val="000000"/>
                </a:solidFill>
                <a:latin typeface="Arial"/>
                <a:cs typeface="+mn-cs"/>
              </a:rPr>
              <a:t>Bad</a:t>
            </a:r>
          </a:p>
        </p:txBody>
      </p:sp>
      <p:sp>
        <p:nvSpPr>
          <p:cNvPr id="29" name="TextBox 28"/>
          <p:cNvSpPr txBox="1"/>
          <p:nvPr/>
        </p:nvSpPr>
        <p:spPr>
          <a:xfrm>
            <a:off x="2963170" y="3064240"/>
            <a:ext cx="947408" cy="369332"/>
          </a:xfrm>
          <a:prstGeom prst="rect">
            <a:avLst/>
          </a:prstGeom>
          <a:noFill/>
        </p:spPr>
        <p:txBody>
          <a:bodyPr wrap="square" rtlCol="0">
            <a:spAutoFit/>
          </a:bodyPr>
          <a:lstStyle/>
          <a:p>
            <a:pPr fontAlgn="auto">
              <a:spcBef>
                <a:spcPts val="0"/>
              </a:spcBef>
              <a:spcAft>
                <a:spcPts val="0"/>
              </a:spcAft>
            </a:pPr>
            <a:r>
              <a:rPr lang="en-US" dirty="0">
                <a:solidFill>
                  <a:srgbClr val="000000"/>
                </a:solidFill>
                <a:latin typeface="Arial"/>
                <a:cs typeface="+mn-cs"/>
              </a:rPr>
              <a:t>Bad</a:t>
            </a:r>
          </a:p>
        </p:txBody>
      </p:sp>
      <p:graphicFrame>
        <p:nvGraphicFramePr>
          <p:cNvPr id="30" name="Object 29"/>
          <p:cNvGraphicFramePr>
            <a:graphicFrameLocks noChangeAspect="1"/>
          </p:cNvGraphicFramePr>
          <p:nvPr>
            <p:extLst>
              <p:ext uri="{D42A27DB-BD31-4B8C-83A1-F6EECF244321}">
                <p14:modId xmlns:p14="http://schemas.microsoft.com/office/powerpoint/2010/main" val="707302172"/>
              </p:ext>
            </p:extLst>
          </p:nvPr>
        </p:nvGraphicFramePr>
        <p:xfrm>
          <a:off x="6033910" y="5674890"/>
          <a:ext cx="2852303" cy="480551"/>
        </p:xfrm>
        <a:graphic>
          <a:graphicData uri="http://schemas.openxmlformats.org/presentationml/2006/ole">
            <mc:AlternateContent xmlns:mc="http://schemas.openxmlformats.org/markup-compatibility/2006">
              <mc:Choice xmlns:v="urn:schemas-microsoft-com:vml" Requires="v">
                <p:oleObj spid="_x0000_s3074" name="Document" r:id="rId4" imgW="7010400" imgH="1181100" progId="Word.Document.12">
                  <p:embed/>
                </p:oleObj>
              </mc:Choice>
              <mc:Fallback>
                <p:oleObj name="Document" r:id="rId4" imgW="7010400" imgH="1181100" progId="Word.Document.12">
                  <p:embed/>
                  <p:pic>
                    <p:nvPicPr>
                      <p:cNvPr id="0" name=""/>
                      <p:cNvPicPr/>
                      <p:nvPr/>
                    </p:nvPicPr>
                    <p:blipFill>
                      <a:blip r:embed="rId5"/>
                      <a:stretch>
                        <a:fillRect/>
                      </a:stretch>
                    </p:blipFill>
                    <p:spPr>
                      <a:xfrm>
                        <a:off x="6033910" y="5674890"/>
                        <a:ext cx="2852303" cy="480551"/>
                      </a:xfrm>
                      <a:prstGeom prst="rect">
                        <a:avLst/>
                      </a:prstGeom>
                    </p:spPr>
                  </p:pic>
                </p:oleObj>
              </mc:Fallback>
            </mc:AlternateContent>
          </a:graphicData>
        </a:graphic>
      </p:graphicFrame>
      <p:sp>
        <p:nvSpPr>
          <p:cNvPr id="31" name="TextBox 30"/>
          <p:cNvSpPr txBox="1"/>
          <p:nvPr/>
        </p:nvSpPr>
        <p:spPr>
          <a:xfrm>
            <a:off x="6033910" y="5786109"/>
            <a:ext cx="231813" cy="369332"/>
          </a:xfrm>
          <a:prstGeom prst="rect">
            <a:avLst/>
          </a:prstGeom>
          <a:noFill/>
        </p:spPr>
        <p:txBody>
          <a:bodyPr wrap="square" rtlCol="0">
            <a:spAutoFit/>
          </a:bodyPr>
          <a:lstStyle/>
          <a:p>
            <a:pPr fontAlgn="auto">
              <a:spcBef>
                <a:spcPts val="0"/>
              </a:spcBef>
              <a:spcAft>
                <a:spcPts val="0"/>
              </a:spcAft>
            </a:pPr>
            <a:r>
              <a:rPr lang="en-US" dirty="0">
                <a:solidFill>
                  <a:srgbClr val="000000"/>
                </a:solidFill>
                <a:latin typeface="Arial"/>
                <a:cs typeface="+mn-cs"/>
              </a:rPr>
              <a:t>©</a:t>
            </a:r>
          </a:p>
        </p:txBody>
      </p:sp>
      <p:sp>
        <p:nvSpPr>
          <p:cNvPr id="32" name="TextBox 31"/>
          <p:cNvSpPr txBox="1"/>
          <p:nvPr/>
        </p:nvSpPr>
        <p:spPr>
          <a:xfrm>
            <a:off x="4212942" y="2620731"/>
            <a:ext cx="1300167" cy="646331"/>
          </a:xfrm>
          <a:prstGeom prst="rect">
            <a:avLst/>
          </a:prstGeom>
          <a:noFill/>
        </p:spPr>
        <p:txBody>
          <a:bodyPr wrap="square" rtlCol="0">
            <a:spAutoFit/>
          </a:bodyPr>
          <a:lstStyle/>
          <a:p>
            <a:pPr fontAlgn="auto">
              <a:spcBef>
                <a:spcPts val="0"/>
              </a:spcBef>
              <a:spcAft>
                <a:spcPts val="0"/>
              </a:spcAft>
            </a:pPr>
            <a:r>
              <a:rPr lang="en-US" dirty="0">
                <a:solidFill>
                  <a:srgbClr val="000000"/>
                </a:solidFill>
                <a:latin typeface="Arial"/>
                <a:cs typeface="+mn-cs"/>
              </a:rPr>
              <a:t>Takes $$+Time</a:t>
            </a:r>
          </a:p>
        </p:txBody>
      </p:sp>
      <p:cxnSp>
        <p:nvCxnSpPr>
          <p:cNvPr id="34" name="Straight Arrow Connector 33"/>
          <p:cNvCxnSpPr>
            <a:stCxn id="32" idx="2"/>
          </p:cNvCxnSpPr>
          <p:nvPr/>
        </p:nvCxnSpPr>
        <p:spPr>
          <a:xfrm>
            <a:off x="4863026" y="3267062"/>
            <a:ext cx="327561" cy="2507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371600" y="5867400"/>
            <a:ext cx="2743200" cy="492443"/>
          </a:xfrm>
          <a:prstGeom prst="rect">
            <a:avLst/>
          </a:prstGeom>
          <a:noFill/>
        </p:spPr>
        <p:txBody>
          <a:bodyPr wrap="square" rtlCol="0">
            <a:spAutoFit/>
          </a:bodyPr>
          <a:lstStyle/>
          <a:p>
            <a:pPr algn="ctr" defTabSz="914400" eaLnBrk="0" hangingPunct="0"/>
            <a:r>
              <a:rPr kumimoji="1" lang="en-US" sz="1200" dirty="0" smtClean="0">
                <a:solidFill>
                  <a:srgbClr val="000000"/>
                </a:solidFill>
                <a:latin typeface="Times New Roman" pitchFamily="18" charset="0"/>
                <a:cs typeface="+mn-cs"/>
              </a:rPr>
              <a:t>See also:</a:t>
            </a:r>
            <a:r>
              <a:rPr kumimoji="1" lang="en-US" sz="1200" dirty="0" smtClean="0">
                <a:solidFill>
                  <a:srgbClr val="4D4D4D"/>
                </a:solidFill>
                <a:latin typeface="Leelawadee"/>
                <a:cs typeface="+mn-cs"/>
              </a:rPr>
              <a:t> </a:t>
            </a:r>
            <a:r>
              <a:rPr kumimoji="1" lang="en-US" sz="1200" dirty="0">
                <a:solidFill>
                  <a:srgbClr val="4D4D4D"/>
                </a:solidFill>
                <a:latin typeface="Leelawadee"/>
                <a:cs typeface="+mn-cs"/>
              </a:rPr>
              <a:t>After </a:t>
            </a:r>
            <a:r>
              <a:rPr kumimoji="1" lang="en-US" sz="1200" dirty="0" err="1">
                <a:solidFill>
                  <a:srgbClr val="4D4D4D"/>
                </a:solidFill>
                <a:latin typeface="Leelawadee"/>
                <a:cs typeface="+mn-cs"/>
              </a:rPr>
              <a:t>Bohem</a:t>
            </a:r>
            <a:r>
              <a:rPr kumimoji="1" lang="en-US" sz="1200" dirty="0">
                <a:solidFill>
                  <a:srgbClr val="4D4D4D"/>
                </a:solidFill>
                <a:latin typeface="Leelawadee"/>
                <a:cs typeface="+mn-cs"/>
              </a:rPr>
              <a:t> </a:t>
            </a:r>
            <a:r>
              <a:rPr kumimoji="1" lang="en-US" sz="1200" i="1" dirty="0">
                <a:solidFill>
                  <a:srgbClr val="4D4D4D"/>
                </a:solidFill>
                <a:latin typeface="Leelawadee"/>
                <a:cs typeface="+mn-cs"/>
              </a:rPr>
              <a:t>et al.</a:t>
            </a:r>
            <a:endParaRPr kumimoji="1" lang="en-US" sz="1200" dirty="0">
              <a:solidFill>
                <a:srgbClr val="4D4D4D"/>
              </a:solidFill>
              <a:latin typeface="Leelawadee"/>
              <a:cs typeface="+mn-cs"/>
            </a:endParaRPr>
          </a:p>
          <a:p>
            <a:pPr algn="ctr" defTabSz="914400" eaLnBrk="0" hangingPunct="0"/>
            <a:endParaRPr kumimoji="1" lang="en-US" sz="1400" dirty="0">
              <a:solidFill>
                <a:srgbClr val="000000"/>
              </a:solidFill>
              <a:latin typeface="Times New Roman" pitchFamily="18" charset="0"/>
              <a:cs typeface="+mn-cs"/>
            </a:endParaRPr>
          </a:p>
        </p:txBody>
      </p:sp>
    </p:spTree>
    <p:extLst>
      <p:ext uri="{BB962C8B-B14F-4D97-AF65-F5344CB8AC3E}">
        <p14:creationId xmlns:p14="http://schemas.microsoft.com/office/powerpoint/2010/main" val="28456483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228600" y="-152400"/>
            <a:ext cx="8686800" cy="990600"/>
          </a:xfrm>
        </p:spPr>
        <p:txBody>
          <a:bodyPr>
            <a:normAutofit fontScale="90000"/>
          </a:bodyPr>
          <a:lstStyle/>
          <a:p>
            <a:pPr>
              <a:defRPr/>
            </a:pPr>
            <a:r>
              <a:rPr lang="en-US" dirty="0" smtClean="0">
                <a:ea typeface="Arial" charset="0"/>
              </a:rPr>
              <a:t>Top Ten Reasons Your R&amp;D Plan Doesn’t Cut It</a:t>
            </a:r>
          </a:p>
        </p:txBody>
      </p:sp>
      <p:sp>
        <p:nvSpPr>
          <p:cNvPr id="17411" name="Content Placeholder 2"/>
          <p:cNvSpPr>
            <a:spLocks noGrp="1"/>
          </p:cNvSpPr>
          <p:nvPr>
            <p:ph idx="1"/>
          </p:nvPr>
        </p:nvSpPr>
        <p:spPr>
          <a:xfrm>
            <a:off x="838200" y="685800"/>
            <a:ext cx="7768988" cy="5867400"/>
          </a:xfrm>
        </p:spPr>
        <p:txBody>
          <a:bodyPr>
            <a:normAutofit/>
          </a:bodyPr>
          <a:lstStyle/>
          <a:p>
            <a:r>
              <a:rPr lang="en-US" sz="1800" dirty="0">
                <a:latin typeface="Times New Roman" charset="0"/>
                <a:ea typeface="MS Pゴシック" charset="0"/>
                <a:cs typeface="Arial" charset="0"/>
              </a:rPr>
              <a:t>You Have No Plan to Protect Your IP (or You </a:t>
            </a:r>
            <a:r>
              <a:rPr lang="en-US" sz="1800" dirty="0" err="1">
                <a:latin typeface="Times New Roman" charset="0"/>
                <a:ea typeface="MS Pゴシック" charset="0"/>
                <a:cs typeface="Arial" charset="0"/>
              </a:rPr>
              <a:t>Didn</a:t>
            </a:r>
            <a:r>
              <a:rPr lang="ja-JP" altLang="en-US" sz="1800" dirty="0">
                <a:latin typeface="Times New Roman" charset="0"/>
                <a:ea typeface="MS Pゴシック" charset="0"/>
                <a:cs typeface="Arial" charset="0"/>
              </a:rPr>
              <a:t>’</a:t>
            </a:r>
            <a:r>
              <a:rPr lang="en-US" sz="1800" dirty="0">
                <a:latin typeface="Times New Roman" charset="0"/>
                <a:ea typeface="MS Pゴシック" charset="0"/>
                <a:cs typeface="Arial" charset="0"/>
              </a:rPr>
              <a:t>t Even Discuss It)</a:t>
            </a:r>
          </a:p>
          <a:p>
            <a:r>
              <a:rPr lang="en-US" sz="1800" dirty="0">
                <a:latin typeface="Times New Roman" charset="0"/>
                <a:ea typeface="MS Pゴシック" charset="0"/>
                <a:cs typeface="Arial" charset="0"/>
              </a:rPr>
              <a:t>Your Technology Is Based On Warp Drive That You Have No Idea How to Build</a:t>
            </a:r>
          </a:p>
          <a:p>
            <a:r>
              <a:rPr lang="en-US" sz="1800" dirty="0" smtClean="0">
                <a:latin typeface="Times New Roman" charset="0"/>
                <a:ea typeface="MS Pゴシック" charset="0"/>
                <a:cs typeface="Arial" charset="0"/>
              </a:rPr>
              <a:t>Your </a:t>
            </a:r>
            <a:r>
              <a:rPr lang="en-US" sz="1800" dirty="0">
                <a:latin typeface="Times New Roman" charset="0"/>
                <a:ea typeface="MS Pゴシック" charset="0"/>
                <a:cs typeface="Arial" charset="0"/>
              </a:rPr>
              <a:t>Engineering Plan Is Not Tied to Any Credible Timeline/Milestones</a:t>
            </a:r>
          </a:p>
          <a:p>
            <a:r>
              <a:rPr lang="en-US" sz="1800" dirty="0">
                <a:latin typeface="Times New Roman" charset="0"/>
                <a:ea typeface="MS Pゴシック" charset="0"/>
                <a:cs typeface="Arial" charset="0"/>
              </a:rPr>
              <a:t>You Started Shipping Your First Product 90 Days After You Got Funded</a:t>
            </a:r>
          </a:p>
          <a:p>
            <a:r>
              <a:rPr lang="en-US" sz="1800" dirty="0">
                <a:latin typeface="Times New Roman" charset="0"/>
                <a:ea typeface="MS Pゴシック" charset="0"/>
                <a:cs typeface="Arial" charset="0"/>
              </a:rPr>
              <a:t>You </a:t>
            </a:r>
            <a:r>
              <a:rPr lang="en-US" sz="1800" dirty="0" err="1">
                <a:latin typeface="Times New Roman" charset="0"/>
                <a:ea typeface="MS Pゴシック" charset="0"/>
                <a:cs typeface="Arial" charset="0"/>
              </a:rPr>
              <a:t>Didn</a:t>
            </a:r>
            <a:r>
              <a:rPr lang="ja-JP" altLang="en-US" sz="1800" dirty="0">
                <a:latin typeface="Times New Roman" charset="0"/>
                <a:ea typeface="MS Pゴシック" charset="0"/>
                <a:cs typeface="Arial" charset="0"/>
              </a:rPr>
              <a:t>’</a:t>
            </a:r>
            <a:r>
              <a:rPr lang="en-US" sz="1800" dirty="0">
                <a:latin typeface="Times New Roman" charset="0"/>
                <a:ea typeface="MS Pゴシック" charset="0"/>
                <a:cs typeface="Arial" charset="0"/>
              </a:rPr>
              <a:t>t Discuss or Explain Your Manufacturing Strategy Such That Product Pricing Makes Sense </a:t>
            </a:r>
            <a:r>
              <a:rPr lang="en-US" sz="1800" dirty="0" smtClean="0">
                <a:latin typeface="Times New Roman" charset="0"/>
                <a:ea typeface="MS Pゴシック" charset="0"/>
                <a:cs typeface="Arial" charset="0"/>
              </a:rPr>
              <a:t>and Costs to Develop and Test Are Reasonable</a:t>
            </a:r>
            <a:endParaRPr lang="en-US" sz="1800" dirty="0">
              <a:latin typeface="Times New Roman" charset="0"/>
              <a:ea typeface="MS Pゴシック" charset="0"/>
              <a:cs typeface="Arial" charset="0"/>
            </a:endParaRPr>
          </a:p>
          <a:p>
            <a:r>
              <a:rPr lang="en-US" sz="1800" dirty="0" smtClean="0">
                <a:latin typeface="Times New Roman" charset="0"/>
                <a:ea typeface="MS Pゴシック" charset="0"/>
                <a:cs typeface="Arial" charset="0"/>
              </a:rPr>
              <a:t>You </a:t>
            </a:r>
            <a:r>
              <a:rPr lang="en-US" sz="1800" dirty="0" err="1">
                <a:latin typeface="Times New Roman" charset="0"/>
                <a:ea typeface="MS Pゴシック" charset="0"/>
                <a:cs typeface="Arial" charset="0"/>
              </a:rPr>
              <a:t>Didn</a:t>
            </a:r>
            <a:r>
              <a:rPr lang="ja-JP" altLang="en-US" sz="1800" dirty="0">
                <a:latin typeface="Times New Roman" charset="0"/>
                <a:ea typeface="MS Pゴシック" charset="0"/>
                <a:cs typeface="Arial" charset="0"/>
              </a:rPr>
              <a:t>’</a:t>
            </a:r>
            <a:r>
              <a:rPr lang="en-US" sz="1800" dirty="0">
                <a:latin typeface="Times New Roman" charset="0"/>
                <a:ea typeface="MS Pゴシック" charset="0"/>
                <a:cs typeface="Arial" charset="0"/>
              </a:rPr>
              <a:t>t Define/Explain Your Sales Channel in Enough Detail </a:t>
            </a:r>
            <a:r>
              <a:rPr lang="en-US" sz="1800" dirty="0" smtClean="0">
                <a:latin typeface="Times New Roman" charset="0"/>
                <a:ea typeface="MS Pゴシック" charset="0"/>
                <a:cs typeface="Arial" charset="0"/>
              </a:rPr>
              <a:t>to Understand Product Pricing</a:t>
            </a:r>
            <a:endParaRPr lang="en-US" sz="1800" dirty="0">
              <a:latin typeface="Times New Roman" charset="0"/>
              <a:ea typeface="MS Pゴシック" charset="0"/>
              <a:cs typeface="Arial" charset="0"/>
            </a:endParaRPr>
          </a:p>
          <a:p>
            <a:r>
              <a:rPr lang="en-US" sz="1800" dirty="0" smtClean="0">
                <a:latin typeface="Times New Roman" charset="0"/>
                <a:ea typeface="MS Pゴシック" charset="0"/>
                <a:cs typeface="Arial" charset="0"/>
              </a:rPr>
              <a:t>Your Engineering Headcount and Product Develop Expenses Decline After FCS</a:t>
            </a:r>
            <a:endParaRPr lang="en-US" sz="1800" dirty="0">
              <a:latin typeface="Times New Roman" charset="0"/>
              <a:ea typeface="MS Pゴシック" charset="0"/>
              <a:cs typeface="Arial" charset="0"/>
            </a:endParaRPr>
          </a:p>
          <a:p>
            <a:r>
              <a:rPr lang="en-US" sz="1800" dirty="0">
                <a:latin typeface="Times New Roman" charset="0"/>
                <a:ea typeface="MS Pゴシック" charset="0"/>
                <a:cs typeface="Arial" charset="0"/>
              </a:rPr>
              <a:t>The Timing/Amount of Your Venture Rounds is Not Properly Triggered by Financeable </a:t>
            </a:r>
            <a:r>
              <a:rPr lang="en-US" sz="1800" dirty="0" smtClean="0">
                <a:latin typeface="Times New Roman" charset="0"/>
                <a:ea typeface="MS Pゴシック" charset="0"/>
                <a:cs typeface="Arial" charset="0"/>
              </a:rPr>
              <a:t>Milestones Such as Product Releases</a:t>
            </a:r>
            <a:endParaRPr lang="en-US" sz="1800" dirty="0">
              <a:latin typeface="Times New Roman" charset="0"/>
              <a:ea typeface="MS Pゴシック" charset="0"/>
              <a:cs typeface="Arial" charset="0"/>
            </a:endParaRPr>
          </a:p>
          <a:p>
            <a:r>
              <a:rPr lang="en-US" sz="1800" dirty="0">
                <a:latin typeface="Times New Roman" charset="0"/>
                <a:ea typeface="MS Pゴシック" charset="0"/>
                <a:cs typeface="Arial" charset="0"/>
              </a:rPr>
              <a:t>Your EBITDA (as % of Revenue) </a:t>
            </a:r>
            <a:r>
              <a:rPr lang="en-US" sz="1800" dirty="0" smtClean="0">
                <a:latin typeface="Times New Roman" charset="0"/>
                <a:ea typeface="MS Pゴシック" charset="0"/>
                <a:cs typeface="Arial" charset="0"/>
              </a:rPr>
              <a:t>Is  Way Too High for a High Growth Early Stage Product Company</a:t>
            </a:r>
            <a:endParaRPr lang="en-US" sz="1800" dirty="0">
              <a:latin typeface="Times New Roman" charset="0"/>
              <a:ea typeface="MS Pゴシック" charset="0"/>
              <a:cs typeface="Arial" charset="0"/>
            </a:endParaRPr>
          </a:p>
          <a:p>
            <a:r>
              <a:rPr lang="en-US" sz="1800" dirty="0">
                <a:latin typeface="Times New Roman" charset="0"/>
                <a:ea typeface="MS Pゴシック" charset="0"/>
                <a:cs typeface="Arial" charset="0"/>
              </a:rPr>
              <a:t>You Built a $400M Revenue Stream in Year 5 with 10 People and No Sales and Marketing </a:t>
            </a:r>
            <a:r>
              <a:rPr lang="en-US" sz="1800" dirty="0" smtClean="0">
                <a:latin typeface="Times New Roman" charset="0"/>
                <a:ea typeface="MS Pゴシック" charset="0"/>
                <a:cs typeface="Arial" charset="0"/>
              </a:rPr>
              <a:t>Expenses; Product Support Is Totally Ignored</a:t>
            </a:r>
            <a:endParaRPr lang="en-US" sz="1800" dirty="0">
              <a:latin typeface="Times New Roman" charset="0"/>
              <a:ea typeface="MS Pゴシック" charset="0"/>
              <a:cs typeface="Arial" charset="0"/>
            </a:endParaRPr>
          </a:p>
          <a:p>
            <a:endParaRPr lang="en-US" sz="2000" dirty="0">
              <a:latin typeface="Times New Roman" charset="0"/>
              <a:ea typeface="MS Pゴシック" charset="0"/>
              <a:cs typeface="Arial" charset="0"/>
            </a:endParaRPr>
          </a:p>
          <a:p>
            <a:endParaRPr lang="en-US" sz="2000" dirty="0">
              <a:latin typeface="Times New Roman" charset="0"/>
              <a:ea typeface="MS Pゴシック" charset="0"/>
              <a:cs typeface="Arial" charset="0"/>
            </a:endParaRPr>
          </a:p>
          <a:p>
            <a:endParaRPr lang="en-US" sz="2000" dirty="0">
              <a:latin typeface="Times New Roman" charset="0"/>
              <a:ea typeface="MS Pゴシック" charset="0"/>
              <a:cs typeface="Arial" charset="0"/>
            </a:endParaRPr>
          </a:p>
          <a:p>
            <a:endParaRPr lang="en-US" sz="2000" dirty="0">
              <a:latin typeface="Times New Roman" charset="0"/>
              <a:ea typeface="MS Pゴシック" charset="0"/>
              <a:cs typeface="Arial" charset="0"/>
            </a:endParaRPr>
          </a:p>
        </p:txBody>
      </p:sp>
    </p:spTree>
    <p:extLst>
      <p:ext uri="{BB962C8B-B14F-4D97-AF65-F5344CB8AC3E}">
        <p14:creationId xmlns:p14="http://schemas.microsoft.com/office/powerpoint/2010/main" val="2593810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2"/>
          <p:cNvPicPr>
            <a:picLocks noChangeAspect="1" noChangeArrowheads="1"/>
          </p:cNvPicPr>
          <p:nvPr>
            <p:custDataLst>
              <p:tags r:id="rId2"/>
            </p:custDataLst>
          </p:nvPr>
        </p:nvPicPr>
        <p:blipFill>
          <a:blip r:embed="rId5" cstate="print"/>
          <a:srcRect/>
          <a:stretch>
            <a:fillRect/>
          </a:stretch>
        </p:blipFill>
        <p:spPr bwMode="auto">
          <a:xfrm>
            <a:off x="0" y="450850"/>
            <a:ext cx="9169400" cy="6864350"/>
          </a:xfrm>
          <a:prstGeom prst="rect">
            <a:avLst/>
          </a:prstGeom>
          <a:noFill/>
          <a:ln w="9525">
            <a:noFill/>
            <a:miter lim="800000"/>
            <a:headEnd/>
            <a:tailEnd/>
          </a:ln>
        </p:spPr>
      </p:pic>
      <p:pic>
        <p:nvPicPr>
          <p:cNvPr id="9" name="Picture 2"/>
          <p:cNvPicPr>
            <a:picLocks noChangeAspect="1" noChangeArrowheads="1"/>
          </p:cNvPicPr>
          <p:nvPr/>
        </p:nvPicPr>
        <p:blipFill>
          <a:blip r:embed="rId6" cstate="print"/>
          <a:srcRect/>
          <a:stretch>
            <a:fillRect/>
          </a:stretch>
        </p:blipFill>
        <p:spPr bwMode="auto">
          <a:xfrm>
            <a:off x="-14514" y="1371600"/>
            <a:ext cx="9205686" cy="3594100"/>
          </a:xfrm>
          <a:prstGeom prst="rect">
            <a:avLst/>
          </a:prstGeom>
          <a:noFill/>
          <a:ln w="9525">
            <a:noFill/>
            <a:miter lim="800000"/>
            <a:headEnd/>
            <a:tailEnd/>
          </a:ln>
          <a:effectLst/>
        </p:spPr>
      </p:pic>
      <p:sp>
        <p:nvSpPr>
          <p:cNvPr id="11" name="Rectangle 10"/>
          <p:cNvSpPr>
            <a:spLocks noChangeArrowheads="1"/>
          </p:cNvSpPr>
          <p:nvPr/>
        </p:nvSpPr>
        <p:spPr bwMode="auto">
          <a:xfrm>
            <a:off x="228600" y="2286000"/>
            <a:ext cx="5029200" cy="1754327"/>
          </a:xfrm>
          <a:prstGeom prst="rect">
            <a:avLst/>
          </a:prstGeom>
          <a:noFill/>
          <a:ln w="9525" algn="ctr">
            <a:noFill/>
            <a:miter lim="800000"/>
            <a:headEnd/>
            <a:tailEnd/>
          </a:ln>
          <a:effectLst>
            <a:outerShdw blurRad="50800" dist="38100" algn="l" rotWithShape="0">
              <a:prstClr val="black">
                <a:alpha val="40000"/>
              </a:prstClr>
            </a:outerShdw>
          </a:effectLst>
        </p:spPr>
        <p:txBody>
          <a:bodyPr>
            <a:spAutoFit/>
          </a:bodyPr>
          <a:lstStyle/>
          <a:p>
            <a:pPr algn="ctr" defTabSz="914400" eaLnBrk="0" fontAlgn="auto" hangingPunct="0">
              <a:spcBef>
                <a:spcPts val="0"/>
              </a:spcBef>
              <a:spcAft>
                <a:spcPts val="0"/>
              </a:spcAft>
              <a:buFont typeface="Arial" charset="0"/>
              <a:buNone/>
              <a:defRPr/>
            </a:pPr>
            <a:r>
              <a:rPr kumimoji="1" lang="en-US" sz="4400" b="1" dirty="0" smtClean="0">
                <a:solidFill>
                  <a:srgbClr val="000000"/>
                </a:solidFill>
                <a:latin typeface="Franklin Gothic Book" pitchFamily="34" charset="0"/>
                <a:cs typeface="+mn-cs"/>
              </a:rPr>
              <a:t>Hardware Startup Concepts</a:t>
            </a:r>
          </a:p>
          <a:p>
            <a:pPr algn="ctr" defTabSz="914400" eaLnBrk="0" fontAlgn="auto" hangingPunct="0">
              <a:spcBef>
                <a:spcPts val="0"/>
              </a:spcBef>
              <a:spcAft>
                <a:spcPts val="0"/>
              </a:spcAft>
              <a:buFont typeface="Arial" charset="0"/>
              <a:buNone/>
              <a:defRPr/>
            </a:pPr>
            <a:r>
              <a:rPr kumimoji="1" lang="en-US" sz="2000" b="1" dirty="0" smtClean="0">
                <a:solidFill>
                  <a:srgbClr val="FFFFFF"/>
                </a:solidFill>
                <a:latin typeface="Franklin Gothic Book" pitchFamily="34" charset="0"/>
                <a:cs typeface="+mn-cs"/>
              </a:rPr>
              <a:t>Notes from Dr. DAVID CRAWLEY</a:t>
            </a:r>
            <a:endParaRPr kumimoji="1" lang="en-US" sz="2000" b="1" dirty="0">
              <a:solidFill>
                <a:srgbClr val="FFFFFF"/>
              </a:solidFill>
              <a:latin typeface="Franklin Gothic Book" pitchFamily="34" charset="0"/>
              <a:cs typeface="+mn-cs"/>
            </a:endParaRPr>
          </a:p>
        </p:txBody>
      </p:sp>
    </p:spTree>
    <p:custDataLst>
      <p:tags r:id="rId1"/>
    </p:custDataLst>
    <p:extLst>
      <p:ext uri="{BB962C8B-B14F-4D97-AF65-F5344CB8AC3E}">
        <p14:creationId xmlns:p14="http://schemas.microsoft.com/office/powerpoint/2010/main" val="31719970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533400" y="4191000"/>
            <a:ext cx="6705600" cy="1077218"/>
          </a:xfrm>
          <a:prstGeom prst="rect">
            <a:avLst/>
          </a:prstGeom>
          <a:noFill/>
          <a:ln w="9525">
            <a:noFill/>
            <a:miter lim="800000"/>
            <a:headEnd/>
            <a:tailEnd/>
          </a:ln>
        </p:spPr>
        <p:txBody>
          <a:bodyPr>
            <a:spAutoFit/>
          </a:bodyPr>
          <a:lstStyle/>
          <a:p>
            <a:pPr algn="ctr" defTabSz="914400" eaLnBrk="0" hangingPunct="0"/>
            <a:r>
              <a:rPr kumimoji="1" lang="en-US" sz="3200" dirty="0" smtClean="0">
                <a:solidFill>
                  <a:srgbClr val="000000"/>
                </a:solidFill>
                <a:latin typeface="Calibri" pitchFamily="34" charset="0"/>
                <a:cs typeface="+mn-cs"/>
              </a:rPr>
              <a:t>Product Development as a Learning Problem</a:t>
            </a:r>
            <a:endParaRPr kumimoji="1" lang="en-US" sz="3200" dirty="0">
              <a:solidFill>
                <a:srgbClr val="000000"/>
              </a:solidFill>
              <a:latin typeface="Calibri" pitchFamily="34" charset="0"/>
              <a:cs typeface="+mn-cs"/>
            </a:endParaRPr>
          </a:p>
        </p:txBody>
      </p:sp>
      <p:sp>
        <p:nvSpPr>
          <p:cNvPr id="15362" name="TextBox 6"/>
          <p:cNvSpPr txBox="1">
            <a:spLocks noChangeArrowheads="1"/>
          </p:cNvSpPr>
          <p:nvPr/>
        </p:nvSpPr>
        <p:spPr bwMode="auto">
          <a:xfrm>
            <a:off x="457200" y="2743200"/>
            <a:ext cx="6477000" cy="1108075"/>
          </a:xfrm>
          <a:prstGeom prst="rect">
            <a:avLst/>
          </a:prstGeom>
          <a:noFill/>
          <a:ln w="9525">
            <a:noFill/>
            <a:miter lim="800000"/>
            <a:headEnd/>
            <a:tailEnd/>
          </a:ln>
        </p:spPr>
        <p:txBody>
          <a:bodyPr>
            <a:spAutoFit/>
          </a:bodyPr>
          <a:lstStyle/>
          <a:p>
            <a:pPr algn="ctr" defTabSz="914400" eaLnBrk="0" hangingPunct="0"/>
            <a:r>
              <a:rPr kumimoji="1" lang="en-US" sz="6600">
                <a:solidFill>
                  <a:srgbClr val="FFFFFF"/>
                </a:solidFill>
                <a:latin typeface="Calibri" pitchFamily="34" charset="0"/>
                <a:cs typeface="+mn-cs"/>
              </a:rPr>
              <a:t>Section 1</a:t>
            </a:r>
          </a:p>
        </p:txBody>
      </p:sp>
    </p:spTree>
    <p:custDataLst>
      <p:tags r:id="rId1"/>
    </p:custDataLst>
    <p:extLst>
      <p:ext uri="{BB962C8B-B14F-4D97-AF65-F5344CB8AC3E}">
        <p14:creationId xmlns:p14="http://schemas.microsoft.com/office/powerpoint/2010/main" val="22760003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962"/>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smtClean="0">
                <a:solidFill>
                  <a:srgbClr val="FFFFFF"/>
                </a:solidFill>
                <a:latin typeface="Franklin Gothic Book" pitchFamily="34" charset="0"/>
                <a:cs typeface="+mn-cs"/>
              </a:rPr>
              <a:t>Why Do These Inventions Not Exist?</a:t>
            </a:r>
            <a:endParaRPr kumimoji="1" lang="en-US" sz="2400" b="1" dirty="0">
              <a:solidFill>
                <a:srgbClr val="FFFFFF"/>
              </a:solidFill>
              <a:latin typeface="Franklin Gothic Book" pitchFamily="34" charset="0"/>
              <a:cs typeface="+mn-cs"/>
            </a:endParaRPr>
          </a:p>
        </p:txBody>
      </p:sp>
      <p:sp>
        <p:nvSpPr>
          <p:cNvPr id="32" name="Rectangle 14"/>
          <p:cNvSpPr>
            <a:spLocks noChangeArrowheads="1"/>
          </p:cNvSpPr>
          <p:nvPr/>
        </p:nvSpPr>
        <p:spPr bwMode="gray">
          <a:xfrm>
            <a:off x="3429000" y="2209800"/>
            <a:ext cx="2819400" cy="492443"/>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An ultra high speed Micro-Processor? </a:t>
            </a:r>
            <a:endParaRPr kumimoji="1" lang="en-US" altLang="ko-KR" sz="2000" dirty="0">
              <a:solidFill>
                <a:srgbClr val="000000"/>
              </a:solidFill>
              <a:latin typeface="Times New Roman" pitchFamily="18" charset="0"/>
              <a:ea typeface="Gulim" pitchFamily="34" charset="-127"/>
              <a:cs typeface="+mn-cs"/>
            </a:endParaRPr>
          </a:p>
        </p:txBody>
      </p:sp>
      <p:pic>
        <p:nvPicPr>
          <p:cNvPr id="72706" name="Picture 2" descr="http://static.scan.co.uk/images/products/2219608-a.jpg"/>
          <p:cNvPicPr>
            <a:picLocks noChangeAspect="1" noChangeArrowheads="1"/>
          </p:cNvPicPr>
          <p:nvPr/>
        </p:nvPicPr>
        <p:blipFill>
          <a:blip r:embed="rId3" cstate="print"/>
          <a:srcRect/>
          <a:stretch>
            <a:fillRect/>
          </a:stretch>
        </p:blipFill>
        <p:spPr bwMode="auto">
          <a:xfrm>
            <a:off x="76200" y="685800"/>
            <a:ext cx="3333750" cy="3333750"/>
          </a:xfrm>
          <a:prstGeom prst="rect">
            <a:avLst/>
          </a:prstGeom>
          <a:noFill/>
        </p:spPr>
      </p:pic>
      <p:sp>
        <p:nvSpPr>
          <p:cNvPr id="35" name="Rectangle 14"/>
          <p:cNvSpPr>
            <a:spLocks noChangeArrowheads="1"/>
          </p:cNvSpPr>
          <p:nvPr/>
        </p:nvSpPr>
        <p:spPr bwMode="gray">
          <a:xfrm>
            <a:off x="381000" y="2286000"/>
            <a:ext cx="1295400" cy="295466"/>
          </a:xfrm>
          <a:prstGeom prst="rect">
            <a:avLst/>
          </a:prstGeom>
          <a:solidFill>
            <a:srgbClr val="DEDEDE"/>
          </a:solid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200" dirty="0" smtClean="0">
                <a:solidFill>
                  <a:srgbClr val="000000"/>
                </a:solidFill>
                <a:latin typeface="Times New Roman" pitchFamily="18" charset="0"/>
                <a:ea typeface="Gulim" pitchFamily="34" charset="-127"/>
                <a:cs typeface="+mn-cs"/>
              </a:rPr>
              <a:t>Xeon EX-26XX 9GHz</a:t>
            </a:r>
            <a:endParaRPr kumimoji="1" lang="en-US" altLang="ko-KR" sz="1200" dirty="0">
              <a:solidFill>
                <a:srgbClr val="000000"/>
              </a:solidFill>
              <a:latin typeface="Times New Roman" pitchFamily="18" charset="0"/>
              <a:ea typeface="Gulim" pitchFamily="34" charset="-127"/>
              <a:cs typeface="+mn-cs"/>
            </a:endParaRPr>
          </a:p>
        </p:txBody>
      </p:sp>
      <p:pic>
        <p:nvPicPr>
          <p:cNvPr id="72708" name="Picture 4" descr="http://1.bp.blogspot.com/__likUX4BFgQ/S9patLl8lVI/AAAAAAAAA5c/5ZShrT1ciTw/s1600/rosie.jpg"/>
          <p:cNvPicPr>
            <a:picLocks noChangeAspect="1" noChangeArrowheads="1"/>
          </p:cNvPicPr>
          <p:nvPr/>
        </p:nvPicPr>
        <p:blipFill>
          <a:blip r:embed="rId4" cstate="print"/>
          <a:srcRect/>
          <a:stretch>
            <a:fillRect/>
          </a:stretch>
        </p:blipFill>
        <p:spPr bwMode="auto">
          <a:xfrm>
            <a:off x="228600" y="4038600"/>
            <a:ext cx="3200400" cy="2447366"/>
          </a:xfrm>
          <a:prstGeom prst="rect">
            <a:avLst/>
          </a:prstGeom>
          <a:noFill/>
        </p:spPr>
      </p:pic>
      <p:sp>
        <p:nvSpPr>
          <p:cNvPr id="37" name="Rectangle 14"/>
          <p:cNvSpPr>
            <a:spLocks noChangeArrowheads="1"/>
          </p:cNvSpPr>
          <p:nvPr/>
        </p:nvSpPr>
        <p:spPr bwMode="gray">
          <a:xfrm>
            <a:off x="3429000" y="4724400"/>
            <a:ext cx="2768138" cy="492443"/>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A General Purpose Domestic Robot?</a:t>
            </a:r>
            <a:endParaRPr kumimoji="1" lang="en-US" altLang="ko-KR" sz="2000" dirty="0">
              <a:solidFill>
                <a:srgbClr val="000000"/>
              </a:solidFill>
              <a:latin typeface="Times New Roman" pitchFamily="18" charset="0"/>
              <a:ea typeface="Gulim" pitchFamily="34" charset="-127"/>
              <a:cs typeface="+mn-cs"/>
            </a:endParaRPr>
          </a:p>
        </p:txBody>
      </p:sp>
      <p:sp>
        <p:nvSpPr>
          <p:cNvPr id="38" name="Rectangle 14"/>
          <p:cNvSpPr>
            <a:spLocks noChangeArrowheads="1"/>
          </p:cNvSpPr>
          <p:nvPr/>
        </p:nvSpPr>
        <p:spPr bwMode="gray">
          <a:xfrm>
            <a:off x="6553200" y="2209800"/>
            <a:ext cx="2362200" cy="492443"/>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Don’t know how to manufacture it?</a:t>
            </a:r>
            <a:endParaRPr kumimoji="1" lang="en-US" altLang="ko-KR" sz="2000" dirty="0">
              <a:solidFill>
                <a:srgbClr val="000000"/>
              </a:solidFill>
              <a:latin typeface="Times New Roman" pitchFamily="18" charset="0"/>
              <a:ea typeface="Gulim" pitchFamily="34" charset="-127"/>
              <a:cs typeface="+mn-cs"/>
            </a:endParaRPr>
          </a:p>
        </p:txBody>
      </p:sp>
      <p:sp>
        <p:nvSpPr>
          <p:cNvPr id="39" name="Rectangle 14"/>
          <p:cNvSpPr>
            <a:spLocks noChangeArrowheads="1"/>
          </p:cNvSpPr>
          <p:nvPr/>
        </p:nvSpPr>
        <p:spPr bwMode="gray">
          <a:xfrm>
            <a:off x="6553200" y="4724400"/>
            <a:ext cx="2319251" cy="492443"/>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Don’t know how to design it?</a:t>
            </a:r>
            <a:endParaRPr kumimoji="1" lang="en-US" altLang="ko-KR" sz="2000" dirty="0">
              <a:solidFill>
                <a:srgbClr val="000000"/>
              </a:solidFill>
              <a:latin typeface="Times New Roman" pitchFamily="18" charset="0"/>
              <a:ea typeface="Gulim" pitchFamily="34" charset="-127"/>
              <a:cs typeface="+mn-cs"/>
            </a:endParaRPr>
          </a:p>
        </p:txBody>
      </p:sp>
    </p:spTree>
    <p:extLst>
      <p:ext uri="{BB962C8B-B14F-4D97-AF65-F5344CB8AC3E}">
        <p14:creationId xmlns:p14="http://schemas.microsoft.com/office/powerpoint/2010/main" val="753476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smtClean="0">
                <a:solidFill>
                  <a:srgbClr val="FFFFFF"/>
                </a:solidFill>
                <a:latin typeface="Franklin Gothic Book" pitchFamily="34" charset="0"/>
                <a:cs typeface="+mn-cs"/>
              </a:rPr>
              <a:t>Both Design and Manufacturing Need to be Known</a:t>
            </a:r>
            <a:endParaRPr kumimoji="1" lang="en-US" sz="2400" b="1" dirty="0">
              <a:solidFill>
                <a:srgbClr val="FFFFFF"/>
              </a:solidFill>
              <a:latin typeface="Franklin Gothic Book" pitchFamily="34" charset="0"/>
              <a:cs typeface="+mn-cs"/>
            </a:endParaRPr>
          </a:p>
        </p:txBody>
      </p:sp>
      <p:sp>
        <p:nvSpPr>
          <p:cNvPr id="10" name="Rectangle 9"/>
          <p:cNvSpPr/>
          <p:nvPr/>
        </p:nvSpPr>
        <p:spPr>
          <a:xfrm>
            <a:off x="1905000" y="914400"/>
            <a:ext cx="4572000" cy="4572000"/>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cxnSp>
        <p:nvCxnSpPr>
          <p:cNvPr id="15" name="Straight Connector 14"/>
          <p:cNvCxnSpPr/>
          <p:nvPr/>
        </p:nvCxnSpPr>
        <p:spPr>
          <a:xfrm>
            <a:off x="1905000" y="3200400"/>
            <a:ext cx="4572000" cy="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191000" y="914400"/>
            <a:ext cx="0" cy="457200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4"/>
          <p:cNvSpPr>
            <a:spLocks noChangeArrowheads="1"/>
          </p:cNvSpPr>
          <p:nvPr/>
        </p:nvSpPr>
        <p:spPr bwMode="gray">
          <a:xfrm>
            <a:off x="5257800" y="5638800"/>
            <a:ext cx="2514600" cy="492443"/>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Known Manufacturing Architecture</a:t>
            </a:r>
            <a:endParaRPr kumimoji="1" lang="en-US" altLang="ko-KR" sz="2000" dirty="0">
              <a:solidFill>
                <a:srgbClr val="000000"/>
              </a:solidFill>
              <a:latin typeface="Times New Roman" pitchFamily="18" charset="0"/>
              <a:ea typeface="Gulim" pitchFamily="34" charset="-127"/>
              <a:cs typeface="+mn-cs"/>
            </a:endParaRPr>
          </a:p>
        </p:txBody>
      </p:sp>
      <p:sp>
        <p:nvSpPr>
          <p:cNvPr id="20" name="Rectangle 14"/>
          <p:cNvSpPr>
            <a:spLocks noChangeArrowheads="1"/>
          </p:cNvSpPr>
          <p:nvPr/>
        </p:nvSpPr>
        <p:spPr bwMode="gray">
          <a:xfrm>
            <a:off x="152400" y="914400"/>
            <a:ext cx="1905000" cy="492443"/>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Known Design</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Architecture</a:t>
            </a:r>
            <a:endParaRPr kumimoji="1" lang="en-US" altLang="ko-KR" sz="2000" dirty="0">
              <a:solidFill>
                <a:srgbClr val="000000"/>
              </a:solidFill>
              <a:latin typeface="Times New Roman" pitchFamily="18" charset="0"/>
              <a:ea typeface="Gulim" pitchFamily="34" charset="-127"/>
              <a:cs typeface="+mn-cs"/>
            </a:endParaRPr>
          </a:p>
        </p:txBody>
      </p:sp>
      <p:sp>
        <p:nvSpPr>
          <p:cNvPr id="21" name="Rectangle 14"/>
          <p:cNvSpPr>
            <a:spLocks noChangeArrowheads="1"/>
          </p:cNvSpPr>
          <p:nvPr/>
        </p:nvSpPr>
        <p:spPr bwMode="gray">
          <a:xfrm>
            <a:off x="1828800" y="5562600"/>
            <a:ext cx="2514600" cy="492443"/>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Unknown Manufacturing</a:t>
            </a:r>
            <a:endParaRPr kumimoji="1" lang="en-US" altLang="ko-KR" sz="2000" dirty="0">
              <a:solidFill>
                <a:srgbClr val="000000"/>
              </a:solidFill>
              <a:latin typeface="Times New Roman" pitchFamily="18" charset="0"/>
              <a:ea typeface="Gulim" pitchFamily="34" charset="-127"/>
              <a:cs typeface="+mn-cs"/>
            </a:endParaRPr>
          </a:p>
        </p:txBody>
      </p:sp>
      <p:sp>
        <p:nvSpPr>
          <p:cNvPr id="22" name="Rectangle 14"/>
          <p:cNvSpPr>
            <a:spLocks noChangeArrowheads="1"/>
          </p:cNvSpPr>
          <p:nvPr/>
        </p:nvSpPr>
        <p:spPr bwMode="gray">
          <a:xfrm>
            <a:off x="152400" y="4953000"/>
            <a:ext cx="1447800" cy="492443"/>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Unknown Design</a:t>
            </a:r>
            <a:endParaRPr kumimoji="1" lang="en-US" altLang="ko-KR" sz="2000" dirty="0">
              <a:solidFill>
                <a:srgbClr val="000000"/>
              </a:solidFill>
              <a:latin typeface="Times New Roman" pitchFamily="18" charset="0"/>
              <a:ea typeface="Gulim" pitchFamily="34" charset="-127"/>
              <a:cs typeface="+mn-cs"/>
            </a:endParaRPr>
          </a:p>
        </p:txBody>
      </p:sp>
      <p:sp>
        <p:nvSpPr>
          <p:cNvPr id="23" name="Isosceles Triangle 22"/>
          <p:cNvSpPr/>
          <p:nvPr/>
        </p:nvSpPr>
        <p:spPr>
          <a:xfrm rot="5400000">
            <a:off x="4991100" y="3009900"/>
            <a:ext cx="3733800" cy="457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24" name="Rectangle 14"/>
          <p:cNvSpPr>
            <a:spLocks noChangeArrowheads="1"/>
          </p:cNvSpPr>
          <p:nvPr/>
        </p:nvSpPr>
        <p:spPr bwMode="gray">
          <a:xfrm>
            <a:off x="7162800" y="2743200"/>
            <a:ext cx="1828800" cy="984885"/>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You need to move to the top right corner before release</a:t>
            </a:r>
            <a:endParaRPr kumimoji="1" lang="en-US" altLang="ko-KR" sz="2000" dirty="0">
              <a:solidFill>
                <a:srgbClr val="000000"/>
              </a:solidFill>
              <a:latin typeface="Times New Roman" pitchFamily="18" charset="0"/>
              <a:ea typeface="Gulim" pitchFamily="34" charset="-127"/>
              <a:cs typeface="+mn-cs"/>
            </a:endParaRPr>
          </a:p>
        </p:txBody>
      </p:sp>
      <p:sp>
        <p:nvSpPr>
          <p:cNvPr id="26" name="Right Arrow 25"/>
          <p:cNvSpPr/>
          <p:nvPr/>
        </p:nvSpPr>
        <p:spPr>
          <a:xfrm rot="18764605">
            <a:off x="3537663" y="2394066"/>
            <a:ext cx="2667000" cy="228600"/>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13" name="TextBox 12"/>
          <p:cNvSpPr txBox="1"/>
          <p:nvPr/>
        </p:nvSpPr>
        <p:spPr>
          <a:xfrm>
            <a:off x="0" y="6324600"/>
            <a:ext cx="4114800" cy="307777"/>
          </a:xfrm>
          <a:prstGeom prst="rect">
            <a:avLst/>
          </a:prstGeom>
          <a:noFill/>
        </p:spPr>
        <p:txBody>
          <a:bodyPr wrap="square" rtlCol="0">
            <a:spAutoFit/>
          </a:bodyPr>
          <a:lstStyle/>
          <a:p>
            <a:pPr algn="ctr" defTabSz="914400" eaLnBrk="0" fontAlgn="auto" hangingPunct="0">
              <a:spcBef>
                <a:spcPts val="0"/>
              </a:spcBef>
              <a:spcAft>
                <a:spcPts val="0"/>
              </a:spcAft>
            </a:pPr>
            <a:r>
              <a:rPr kumimoji="1" lang="en-US" sz="1400" dirty="0" smtClean="0">
                <a:solidFill>
                  <a:srgbClr val="4D4D4D"/>
                </a:solidFill>
                <a:latin typeface="Leelawadee"/>
                <a:cs typeface="+mn-cs"/>
              </a:rPr>
              <a:t>Source: After </a:t>
            </a:r>
            <a:r>
              <a:rPr kumimoji="1" lang="en-US" sz="1400" dirty="0" err="1" smtClean="0">
                <a:solidFill>
                  <a:srgbClr val="4D4D4D"/>
                </a:solidFill>
                <a:latin typeface="Leelawadee"/>
                <a:cs typeface="+mn-cs"/>
              </a:rPr>
              <a:t>Bohem</a:t>
            </a:r>
            <a:r>
              <a:rPr kumimoji="1" lang="en-US" sz="1400" dirty="0" smtClean="0">
                <a:solidFill>
                  <a:srgbClr val="4D4D4D"/>
                </a:solidFill>
                <a:latin typeface="Leelawadee"/>
                <a:cs typeface="+mn-cs"/>
              </a:rPr>
              <a:t> </a:t>
            </a:r>
            <a:r>
              <a:rPr kumimoji="1" lang="en-US" sz="1400" i="1" dirty="0" smtClean="0">
                <a:solidFill>
                  <a:srgbClr val="4D4D4D"/>
                </a:solidFill>
                <a:latin typeface="Leelawadee"/>
                <a:cs typeface="+mn-cs"/>
              </a:rPr>
              <a:t>et al.</a:t>
            </a:r>
            <a:endParaRPr kumimoji="1" lang="en-US" sz="1400" dirty="0">
              <a:solidFill>
                <a:srgbClr val="4D4D4D"/>
              </a:solidFill>
              <a:latin typeface="Leelawadee"/>
              <a:cs typeface="+mn-cs"/>
            </a:endParaRPr>
          </a:p>
        </p:txBody>
      </p:sp>
    </p:spTree>
    <p:extLst>
      <p:ext uri="{BB962C8B-B14F-4D97-AF65-F5344CB8AC3E}">
        <p14:creationId xmlns:p14="http://schemas.microsoft.com/office/powerpoint/2010/main" val="3295427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err="1" smtClean="0">
                <a:solidFill>
                  <a:srgbClr val="FFFFFF"/>
                </a:solidFill>
                <a:latin typeface="Franklin Gothic Book" pitchFamily="34" charset="0"/>
                <a:cs typeface="+mn-cs"/>
              </a:rPr>
              <a:t>Flappy</a:t>
            </a:r>
            <a:r>
              <a:rPr kumimoji="1" lang="en-US" sz="2400" b="1" dirty="0" smtClean="0">
                <a:solidFill>
                  <a:srgbClr val="FFFFFF"/>
                </a:solidFill>
                <a:latin typeface="Franklin Gothic Book" pitchFamily="34" charset="0"/>
                <a:cs typeface="+mn-cs"/>
              </a:rPr>
              <a:t> Birds Case</a:t>
            </a:r>
            <a:endParaRPr kumimoji="1" lang="en-US" sz="2400" b="1" dirty="0">
              <a:solidFill>
                <a:srgbClr val="FFFFFF"/>
              </a:solidFill>
              <a:latin typeface="Franklin Gothic Book" pitchFamily="34" charset="0"/>
              <a:cs typeface="+mn-cs"/>
            </a:endParaRPr>
          </a:p>
        </p:txBody>
      </p:sp>
      <p:sp>
        <p:nvSpPr>
          <p:cNvPr id="10" name="Rectangle 9"/>
          <p:cNvSpPr/>
          <p:nvPr/>
        </p:nvSpPr>
        <p:spPr>
          <a:xfrm>
            <a:off x="1371600" y="914400"/>
            <a:ext cx="4572000" cy="4572000"/>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cxnSp>
        <p:nvCxnSpPr>
          <p:cNvPr id="15" name="Straight Connector 14"/>
          <p:cNvCxnSpPr/>
          <p:nvPr/>
        </p:nvCxnSpPr>
        <p:spPr>
          <a:xfrm>
            <a:off x="1371600" y="3200400"/>
            <a:ext cx="4572000" cy="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657600" y="914400"/>
            <a:ext cx="0" cy="457200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4"/>
          <p:cNvSpPr>
            <a:spLocks noChangeArrowheads="1"/>
          </p:cNvSpPr>
          <p:nvPr/>
        </p:nvSpPr>
        <p:spPr bwMode="gray">
          <a:xfrm>
            <a:off x="4191000" y="5562600"/>
            <a:ext cx="2514600" cy="68942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Known Manufacturing Architecture /</a:t>
            </a:r>
          </a:p>
          <a:p>
            <a:pPr algn="ctr" defTabSz="913526" eaLnBrk="0" hangingPunct="0">
              <a:lnSpc>
                <a:spcPct val="80000"/>
              </a:lnSpc>
              <a:buSzPct val="120000"/>
            </a:pPr>
            <a:endParaRPr kumimoji="1" lang="en-US" altLang="ko-KR" sz="1400"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Established platform</a:t>
            </a:r>
            <a:endParaRPr kumimoji="1" lang="en-US" altLang="ko-KR" sz="1400" dirty="0">
              <a:solidFill>
                <a:srgbClr val="000000"/>
              </a:solidFill>
              <a:latin typeface="Times New Roman" pitchFamily="18" charset="0"/>
              <a:ea typeface="Gulim" pitchFamily="34" charset="-127"/>
              <a:cs typeface="+mn-cs"/>
            </a:endParaRPr>
          </a:p>
        </p:txBody>
      </p:sp>
      <p:sp>
        <p:nvSpPr>
          <p:cNvPr id="20" name="Rectangle 14"/>
          <p:cNvSpPr>
            <a:spLocks noChangeArrowheads="1"/>
          </p:cNvSpPr>
          <p:nvPr/>
        </p:nvSpPr>
        <p:spPr bwMode="gray">
          <a:xfrm>
            <a:off x="152400" y="914400"/>
            <a:ext cx="1219200"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Known Design</a:t>
            </a:r>
          </a:p>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Architecture</a:t>
            </a:r>
            <a:endParaRPr kumimoji="1" lang="en-US" altLang="ko-KR" sz="1400" dirty="0">
              <a:solidFill>
                <a:srgbClr val="000000"/>
              </a:solidFill>
              <a:latin typeface="Times New Roman" pitchFamily="18" charset="0"/>
              <a:ea typeface="Gulim" pitchFamily="34" charset="-127"/>
              <a:cs typeface="+mn-cs"/>
            </a:endParaRPr>
          </a:p>
        </p:txBody>
      </p:sp>
      <p:sp>
        <p:nvSpPr>
          <p:cNvPr id="21" name="Rectangle 14"/>
          <p:cNvSpPr>
            <a:spLocks noChangeArrowheads="1"/>
          </p:cNvSpPr>
          <p:nvPr/>
        </p:nvSpPr>
        <p:spPr bwMode="gray">
          <a:xfrm>
            <a:off x="1295400" y="5562600"/>
            <a:ext cx="2514600" cy="172355"/>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Unknown Manufacturing</a:t>
            </a:r>
            <a:endParaRPr kumimoji="1" lang="en-US" altLang="ko-KR" sz="1400" dirty="0">
              <a:solidFill>
                <a:srgbClr val="000000"/>
              </a:solidFill>
              <a:latin typeface="Times New Roman" pitchFamily="18" charset="0"/>
              <a:ea typeface="Gulim" pitchFamily="34" charset="-127"/>
              <a:cs typeface="+mn-cs"/>
            </a:endParaRPr>
          </a:p>
        </p:txBody>
      </p:sp>
      <p:sp>
        <p:nvSpPr>
          <p:cNvPr id="22" name="Rectangle 14"/>
          <p:cNvSpPr>
            <a:spLocks noChangeArrowheads="1"/>
          </p:cNvSpPr>
          <p:nvPr/>
        </p:nvSpPr>
        <p:spPr bwMode="gray">
          <a:xfrm>
            <a:off x="152400" y="4953000"/>
            <a:ext cx="926592"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Unknown Design</a:t>
            </a:r>
            <a:endParaRPr kumimoji="1" lang="en-US" altLang="ko-KR" sz="1400" dirty="0">
              <a:solidFill>
                <a:srgbClr val="000000"/>
              </a:solidFill>
              <a:latin typeface="Times New Roman" pitchFamily="18" charset="0"/>
              <a:ea typeface="Gulim" pitchFamily="34" charset="-127"/>
              <a:cs typeface="+mn-cs"/>
            </a:endParaRPr>
          </a:p>
        </p:txBody>
      </p:sp>
      <p:sp>
        <p:nvSpPr>
          <p:cNvPr id="24" name="Rectangle 14"/>
          <p:cNvSpPr>
            <a:spLocks noChangeArrowheads="1"/>
          </p:cNvSpPr>
          <p:nvPr/>
        </p:nvSpPr>
        <p:spPr bwMode="gray">
          <a:xfrm>
            <a:off x="6096000" y="990600"/>
            <a:ext cx="2819400" cy="1231106"/>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Situation:</a:t>
            </a:r>
          </a:p>
          <a:p>
            <a:pPr algn="ctr" defTabSz="913526" eaLnBrk="0" hangingPunct="0">
              <a:lnSpc>
                <a:spcPct val="80000"/>
              </a:lnSpc>
              <a:buSzPct val="120000"/>
            </a:pPr>
            <a:endParaRPr kumimoji="1" lang="en-US" altLang="ko-KR" sz="2000" b="1" u="sng"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-Current video games too complicated </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-Simpler game needed</a:t>
            </a:r>
          </a:p>
        </p:txBody>
      </p:sp>
      <p:sp>
        <p:nvSpPr>
          <p:cNvPr id="26" name="Right Arrow 25"/>
          <p:cNvSpPr/>
          <p:nvPr/>
        </p:nvSpPr>
        <p:spPr>
          <a:xfrm rot="16200000">
            <a:off x="5753100" y="952500"/>
            <a:ext cx="304800" cy="228600"/>
          </a:xfrm>
          <a:prstGeom prst="rightArrow">
            <a:avLst>
              <a:gd name="adj1" fmla="val 50000"/>
              <a:gd name="adj2" fmla="val 86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pic>
        <p:nvPicPr>
          <p:cNvPr id="159746" name="Picture 2" descr="File:Flappy Bird logo.jpg"/>
          <p:cNvPicPr>
            <a:picLocks noChangeAspect="1" noChangeArrowheads="1"/>
          </p:cNvPicPr>
          <p:nvPr/>
        </p:nvPicPr>
        <p:blipFill>
          <a:blip r:embed="rId3" cstate="print"/>
          <a:srcRect/>
          <a:stretch>
            <a:fillRect/>
          </a:stretch>
        </p:blipFill>
        <p:spPr bwMode="auto">
          <a:xfrm>
            <a:off x="5486400" y="1219200"/>
            <a:ext cx="533400" cy="533400"/>
          </a:xfrm>
          <a:prstGeom prst="rect">
            <a:avLst/>
          </a:prstGeom>
          <a:noFill/>
        </p:spPr>
      </p:pic>
      <p:sp>
        <p:nvSpPr>
          <p:cNvPr id="14" name="Rectangle 14"/>
          <p:cNvSpPr>
            <a:spLocks noChangeArrowheads="1"/>
          </p:cNvSpPr>
          <p:nvPr/>
        </p:nvSpPr>
        <p:spPr bwMode="gray">
          <a:xfrm>
            <a:off x="6096000" y="2667000"/>
            <a:ext cx="2819400" cy="1231106"/>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Manufacturing:</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a:t>
            </a:r>
            <a:r>
              <a:rPr kumimoji="1" lang="en-US" altLang="ko-KR" sz="2000" dirty="0" err="1" smtClean="0">
                <a:solidFill>
                  <a:srgbClr val="000000"/>
                </a:solidFill>
                <a:latin typeface="Times New Roman" pitchFamily="18" charset="0"/>
                <a:ea typeface="Gulim" pitchFamily="34" charset="-127"/>
                <a:cs typeface="+mn-cs"/>
              </a:rPr>
              <a:t>iOS</a:t>
            </a:r>
            <a:r>
              <a:rPr kumimoji="1" lang="en-US" altLang="ko-KR" sz="2000" dirty="0" smtClean="0">
                <a:solidFill>
                  <a:srgbClr val="000000"/>
                </a:solidFill>
                <a:latin typeface="Times New Roman" pitchFamily="18" charset="0"/>
                <a:ea typeface="Gulim" pitchFamily="34" charset="-127"/>
                <a:cs typeface="+mn-cs"/>
              </a:rPr>
              <a:t> and Android phones already exist</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-No manufacturing knowledge gaps</a:t>
            </a:r>
          </a:p>
        </p:txBody>
      </p:sp>
      <p:sp>
        <p:nvSpPr>
          <p:cNvPr id="17" name="Rectangle 14"/>
          <p:cNvSpPr>
            <a:spLocks noChangeArrowheads="1"/>
          </p:cNvSpPr>
          <p:nvPr/>
        </p:nvSpPr>
        <p:spPr bwMode="gray">
          <a:xfrm>
            <a:off x="6096000" y="4114800"/>
            <a:ext cx="2819400" cy="1231106"/>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Design:</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-Well developed OS, SDK and engines already exist</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-Design problem trivial</a:t>
            </a:r>
          </a:p>
        </p:txBody>
      </p:sp>
      <p:sp>
        <p:nvSpPr>
          <p:cNvPr id="18" name="Rectangle 14"/>
          <p:cNvSpPr>
            <a:spLocks noChangeArrowheads="1"/>
          </p:cNvSpPr>
          <p:nvPr/>
        </p:nvSpPr>
        <p:spPr bwMode="gray">
          <a:xfrm>
            <a:off x="6096000" y="5626894"/>
            <a:ext cx="2819400" cy="492443"/>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Time to Develop:</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~3 days</a:t>
            </a:r>
          </a:p>
        </p:txBody>
      </p:sp>
    </p:spTree>
    <p:extLst>
      <p:ext uri="{BB962C8B-B14F-4D97-AF65-F5344CB8AC3E}">
        <p14:creationId xmlns:p14="http://schemas.microsoft.com/office/powerpoint/2010/main" val="42923443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7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14"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r>
              <a:rPr lang="en-US" sz="2400" dirty="0" smtClean="0"/>
              <a:t>What do you sell?</a:t>
            </a:r>
          </a:p>
          <a:p>
            <a:r>
              <a:rPr lang="en-US" sz="2400" dirty="0" smtClean="0"/>
              <a:t>Who are your target customers</a:t>
            </a:r>
          </a:p>
          <a:p>
            <a:r>
              <a:rPr lang="en-US" sz="2400" dirty="0" smtClean="0"/>
              <a:t>What is a relevant unit?</a:t>
            </a:r>
          </a:p>
          <a:p>
            <a:r>
              <a:rPr lang="en-US" sz="2400" dirty="0" smtClean="0"/>
              <a:t>Price and quantity – How to determine price</a:t>
            </a:r>
          </a:p>
          <a:p>
            <a:r>
              <a:rPr lang="en-US" sz="2400" dirty="0" smtClean="0"/>
              <a:t>Customer acquisition cost</a:t>
            </a:r>
          </a:p>
          <a:p>
            <a:r>
              <a:rPr lang="en-US" sz="2400" dirty="0" smtClean="0"/>
              <a:t>Lifetime value of customer</a:t>
            </a:r>
          </a:p>
        </p:txBody>
      </p:sp>
      <p:sp>
        <p:nvSpPr>
          <p:cNvPr id="2" name="Title 1"/>
          <p:cNvSpPr>
            <a:spLocks noGrp="1"/>
          </p:cNvSpPr>
          <p:nvPr>
            <p:ph type="title"/>
          </p:nvPr>
        </p:nvSpPr>
        <p:spPr/>
        <p:txBody>
          <a:bodyPr>
            <a:normAutofit/>
          </a:bodyPr>
          <a:lstStyle/>
          <a:p>
            <a:r>
              <a:rPr lang="en-US" dirty="0" smtClean="0"/>
              <a:t>Unit Economics: Building Blocks of Business Models</a:t>
            </a:r>
            <a:endParaRPr lang="en-US" dirty="0"/>
          </a:p>
        </p:txBody>
      </p:sp>
    </p:spTree>
    <p:extLst>
      <p:ext uri="{BB962C8B-B14F-4D97-AF65-F5344CB8AC3E}">
        <p14:creationId xmlns:p14="http://schemas.microsoft.com/office/powerpoint/2010/main" val="22639602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smtClean="0">
                <a:solidFill>
                  <a:srgbClr val="FFFFFF"/>
                </a:solidFill>
                <a:latin typeface="Franklin Gothic Book" pitchFamily="34" charset="0"/>
                <a:cs typeface="+mn-cs"/>
              </a:rPr>
              <a:t>Smart Watch X</a:t>
            </a:r>
            <a:endParaRPr kumimoji="1" lang="en-US" sz="2400" b="1" dirty="0">
              <a:solidFill>
                <a:srgbClr val="FFFFFF"/>
              </a:solidFill>
              <a:latin typeface="Franklin Gothic Book" pitchFamily="34" charset="0"/>
              <a:cs typeface="+mn-cs"/>
            </a:endParaRPr>
          </a:p>
        </p:txBody>
      </p:sp>
      <p:sp>
        <p:nvSpPr>
          <p:cNvPr id="24" name="Rectangle 14"/>
          <p:cNvSpPr>
            <a:spLocks noChangeArrowheads="1"/>
          </p:cNvSpPr>
          <p:nvPr/>
        </p:nvSpPr>
        <p:spPr bwMode="gray">
          <a:xfrm>
            <a:off x="4953000" y="990600"/>
            <a:ext cx="3962400" cy="1723549"/>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Situation:</a:t>
            </a:r>
          </a:p>
          <a:p>
            <a:pPr algn="ctr" defTabSz="913526" eaLnBrk="0" hangingPunct="0">
              <a:lnSpc>
                <a:spcPct val="80000"/>
              </a:lnSpc>
              <a:buSzPct val="120000"/>
            </a:pPr>
            <a:endParaRPr kumimoji="1" lang="en-US" altLang="ko-KR" sz="2000" b="1" u="sng"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-Micro-processors and displays get good enough to do a “smart” watch</a:t>
            </a:r>
          </a:p>
          <a:p>
            <a:pPr algn="ctr" defTabSz="913526" eaLnBrk="0" hangingPunct="0">
              <a:lnSpc>
                <a:spcPct val="80000"/>
              </a:lnSpc>
              <a:buSzPct val="120000"/>
            </a:pPr>
            <a:endParaRPr kumimoji="1" lang="en-US" altLang="ko-KR" sz="2000"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-Angel backed team starts development</a:t>
            </a:r>
          </a:p>
        </p:txBody>
      </p:sp>
      <p:pic>
        <p:nvPicPr>
          <p:cNvPr id="163844" name="Picture 4" descr="http://www.tomoon.cn/images/focus-img3.jpg"/>
          <p:cNvPicPr>
            <a:picLocks noChangeAspect="1" noChangeArrowheads="1"/>
          </p:cNvPicPr>
          <p:nvPr/>
        </p:nvPicPr>
        <p:blipFill>
          <a:blip r:embed="rId3" cstate="print"/>
          <a:srcRect l="34167"/>
          <a:stretch>
            <a:fillRect/>
          </a:stretch>
        </p:blipFill>
        <p:spPr bwMode="auto">
          <a:xfrm>
            <a:off x="914400" y="1371600"/>
            <a:ext cx="3429000" cy="3906456"/>
          </a:xfrm>
          <a:prstGeom prst="rect">
            <a:avLst/>
          </a:prstGeom>
          <a:noFill/>
        </p:spPr>
      </p:pic>
    </p:spTree>
    <p:extLst>
      <p:ext uri="{BB962C8B-B14F-4D97-AF65-F5344CB8AC3E}">
        <p14:creationId xmlns:p14="http://schemas.microsoft.com/office/powerpoint/2010/main" val="35208331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smtClean="0">
                <a:solidFill>
                  <a:srgbClr val="FFFFFF"/>
                </a:solidFill>
                <a:latin typeface="Franklin Gothic Book" pitchFamily="34" charset="0"/>
                <a:cs typeface="+mn-cs"/>
              </a:rPr>
              <a:t>Smart Watch X</a:t>
            </a:r>
            <a:endParaRPr kumimoji="1" lang="en-US" sz="2400" b="1" dirty="0">
              <a:solidFill>
                <a:srgbClr val="FFFFFF"/>
              </a:solidFill>
              <a:latin typeface="Franklin Gothic Book" pitchFamily="34" charset="0"/>
              <a:cs typeface="+mn-cs"/>
            </a:endParaRPr>
          </a:p>
        </p:txBody>
      </p:sp>
      <p:sp>
        <p:nvSpPr>
          <p:cNvPr id="10" name="Rectangle 9"/>
          <p:cNvSpPr/>
          <p:nvPr/>
        </p:nvSpPr>
        <p:spPr>
          <a:xfrm>
            <a:off x="1371600" y="914400"/>
            <a:ext cx="4572000" cy="4572000"/>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cxnSp>
        <p:nvCxnSpPr>
          <p:cNvPr id="15" name="Straight Connector 14"/>
          <p:cNvCxnSpPr/>
          <p:nvPr/>
        </p:nvCxnSpPr>
        <p:spPr>
          <a:xfrm>
            <a:off x="1371600" y="3200400"/>
            <a:ext cx="4572000" cy="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657600" y="914400"/>
            <a:ext cx="0" cy="457200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4"/>
          <p:cNvSpPr>
            <a:spLocks noChangeArrowheads="1"/>
          </p:cNvSpPr>
          <p:nvPr/>
        </p:nvSpPr>
        <p:spPr bwMode="gray">
          <a:xfrm>
            <a:off x="4191000" y="5562600"/>
            <a:ext cx="2514600"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Known Manufacturing Architecture</a:t>
            </a:r>
            <a:endParaRPr kumimoji="1" lang="en-US" altLang="ko-KR" sz="1400" dirty="0">
              <a:solidFill>
                <a:srgbClr val="000000"/>
              </a:solidFill>
              <a:latin typeface="Times New Roman" pitchFamily="18" charset="0"/>
              <a:ea typeface="Gulim" pitchFamily="34" charset="-127"/>
              <a:cs typeface="+mn-cs"/>
            </a:endParaRPr>
          </a:p>
        </p:txBody>
      </p:sp>
      <p:sp>
        <p:nvSpPr>
          <p:cNvPr id="20" name="Rectangle 14"/>
          <p:cNvSpPr>
            <a:spLocks noChangeArrowheads="1"/>
          </p:cNvSpPr>
          <p:nvPr/>
        </p:nvSpPr>
        <p:spPr bwMode="gray">
          <a:xfrm>
            <a:off x="152400" y="914400"/>
            <a:ext cx="1219200"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Known Design</a:t>
            </a:r>
          </a:p>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Architecture</a:t>
            </a:r>
            <a:endParaRPr kumimoji="1" lang="en-US" altLang="ko-KR" sz="1400" dirty="0">
              <a:solidFill>
                <a:srgbClr val="000000"/>
              </a:solidFill>
              <a:latin typeface="Times New Roman" pitchFamily="18" charset="0"/>
              <a:ea typeface="Gulim" pitchFamily="34" charset="-127"/>
              <a:cs typeface="+mn-cs"/>
            </a:endParaRPr>
          </a:p>
        </p:txBody>
      </p:sp>
      <p:sp>
        <p:nvSpPr>
          <p:cNvPr id="21" name="Rectangle 14"/>
          <p:cNvSpPr>
            <a:spLocks noChangeArrowheads="1"/>
          </p:cNvSpPr>
          <p:nvPr/>
        </p:nvSpPr>
        <p:spPr bwMode="gray">
          <a:xfrm>
            <a:off x="1295400" y="5562600"/>
            <a:ext cx="2514600" cy="172355"/>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Unknown Manufacturing</a:t>
            </a:r>
            <a:endParaRPr kumimoji="1" lang="en-US" altLang="ko-KR" sz="1400" dirty="0">
              <a:solidFill>
                <a:srgbClr val="000000"/>
              </a:solidFill>
              <a:latin typeface="Times New Roman" pitchFamily="18" charset="0"/>
              <a:ea typeface="Gulim" pitchFamily="34" charset="-127"/>
              <a:cs typeface="+mn-cs"/>
            </a:endParaRPr>
          </a:p>
        </p:txBody>
      </p:sp>
      <p:sp>
        <p:nvSpPr>
          <p:cNvPr id="22" name="Rectangle 14"/>
          <p:cNvSpPr>
            <a:spLocks noChangeArrowheads="1"/>
          </p:cNvSpPr>
          <p:nvPr/>
        </p:nvSpPr>
        <p:spPr bwMode="gray">
          <a:xfrm>
            <a:off x="152400" y="4953000"/>
            <a:ext cx="926592"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Unknown Design</a:t>
            </a:r>
            <a:endParaRPr kumimoji="1" lang="en-US" altLang="ko-KR" sz="1400" dirty="0">
              <a:solidFill>
                <a:srgbClr val="000000"/>
              </a:solidFill>
              <a:latin typeface="Times New Roman" pitchFamily="18" charset="0"/>
              <a:ea typeface="Gulim" pitchFamily="34" charset="-127"/>
              <a:cs typeface="+mn-cs"/>
            </a:endParaRPr>
          </a:p>
        </p:txBody>
      </p:sp>
      <p:sp>
        <p:nvSpPr>
          <p:cNvPr id="17" name="Rectangle 14"/>
          <p:cNvSpPr>
            <a:spLocks noChangeArrowheads="1"/>
          </p:cNvSpPr>
          <p:nvPr/>
        </p:nvSpPr>
        <p:spPr bwMode="gray">
          <a:xfrm>
            <a:off x="6096000" y="914400"/>
            <a:ext cx="2819400" cy="738664"/>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Step 1</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Assemble team gather funding</a:t>
            </a:r>
          </a:p>
        </p:txBody>
      </p:sp>
      <p:sp>
        <p:nvSpPr>
          <p:cNvPr id="18" name="Rectangle 14"/>
          <p:cNvSpPr>
            <a:spLocks noChangeArrowheads="1"/>
          </p:cNvSpPr>
          <p:nvPr/>
        </p:nvSpPr>
        <p:spPr bwMode="gray">
          <a:xfrm>
            <a:off x="6096000" y="5626894"/>
            <a:ext cx="2819400" cy="738664"/>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Time to Develop:</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~1.5 years still not released</a:t>
            </a:r>
          </a:p>
        </p:txBody>
      </p:sp>
      <p:pic>
        <p:nvPicPr>
          <p:cNvPr id="23" name="Picture 4" descr="http://www.tomoon.cn/images/focus-img3.jpg"/>
          <p:cNvPicPr>
            <a:picLocks noChangeAspect="1" noChangeArrowheads="1"/>
          </p:cNvPicPr>
          <p:nvPr/>
        </p:nvPicPr>
        <p:blipFill>
          <a:blip r:embed="rId3" cstate="print"/>
          <a:srcRect l="34167"/>
          <a:stretch>
            <a:fillRect/>
          </a:stretch>
        </p:blipFill>
        <p:spPr bwMode="auto">
          <a:xfrm>
            <a:off x="1676400" y="1828800"/>
            <a:ext cx="304800" cy="347241"/>
          </a:xfrm>
          <a:prstGeom prst="rect">
            <a:avLst/>
          </a:prstGeom>
          <a:noFill/>
        </p:spPr>
      </p:pic>
      <p:sp>
        <p:nvSpPr>
          <p:cNvPr id="25" name="Rectangle 14"/>
          <p:cNvSpPr>
            <a:spLocks noChangeArrowheads="1"/>
          </p:cNvSpPr>
          <p:nvPr/>
        </p:nvSpPr>
        <p:spPr bwMode="gray">
          <a:xfrm>
            <a:off x="2895600" y="3581400"/>
            <a:ext cx="228600" cy="246221"/>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dirty="0" smtClean="0">
                <a:solidFill>
                  <a:srgbClr val="434342">
                    <a:lumMod val="60000"/>
                    <a:lumOff val="40000"/>
                  </a:srgbClr>
                </a:solidFill>
                <a:latin typeface="Times New Roman" pitchFamily="18" charset="0"/>
                <a:ea typeface="Gulim" pitchFamily="34" charset="-127"/>
                <a:cs typeface="+mn-cs"/>
              </a:rPr>
              <a:t>!</a:t>
            </a:r>
            <a:endParaRPr kumimoji="1" lang="en-US" altLang="ko-KR" sz="2000" dirty="0" smtClean="0">
              <a:solidFill>
                <a:srgbClr val="434342">
                  <a:lumMod val="60000"/>
                  <a:lumOff val="40000"/>
                </a:srgbClr>
              </a:solidFill>
              <a:latin typeface="Times New Roman" pitchFamily="18" charset="0"/>
              <a:ea typeface="Gulim" pitchFamily="34" charset="-127"/>
              <a:cs typeface="+mn-cs"/>
            </a:endParaRPr>
          </a:p>
        </p:txBody>
      </p:sp>
      <p:sp>
        <p:nvSpPr>
          <p:cNvPr id="27" name="Right Arrow 26"/>
          <p:cNvSpPr/>
          <p:nvPr/>
        </p:nvSpPr>
        <p:spPr>
          <a:xfrm rot="13920063">
            <a:off x="1712020" y="2822397"/>
            <a:ext cx="1472871" cy="228600"/>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28" name="Rectangle 14"/>
          <p:cNvSpPr>
            <a:spLocks noChangeArrowheads="1"/>
          </p:cNvSpPr>
          <p:nvPr/>
        </p:nvSpPr>
        <p:spPr bwMode="gray">
          <a:xfrm>
            <a:off x="6096000" y="3657600"/>
            <a:ext cx="2819400" cy="1477328"/>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Step 3</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-Try to get reliable supplier for E-ink screen</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-Try to reliably manufacture curved touch screen</a:t>
            </a:r>
          </a:p>
        </p:txBody>
      </p:sp>
      <p:sp>
        <p:nvSpPr>
          <p:cNvPr id="29" name="Right Arrow 28"/>
          <p:cNvSpPr/>
          <p:nvPr/>
        </p:nvSpPr>
        <p:spPr>
          <a:xfrm rot="20982276">
            <a:off x="2056756" y="1555377"/>
            <a:ext cx="2762729" cy="241678"/>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24" name="Rectangle 14"/>
          <p:cNvSpPr>
            <a:spLocks noChangeArrowheads="1"/>
          </p:cNvSpPr>
          <p:nvPr/>
        </p:nvSpPr>
        <p:spPr bwMode="gray">
          <a:xfrm>
            <a:off x="6096000" y="2039779"/>
            <a:ext cx="2819400" cy="1231106"/>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Step 2</a:t>
            </a:r>
            <a:r>
              <a:rPr kumimoji="1" lang="en-US" altLang="ko-KR" sz="2000" u="sng" dirty="0" smtClean="0">
                <a:solidFill>
                  <a:srgbClr val="000000"/>
                </a:solidFill>
                <a:latin typeface="Times New Roman" pitchFamily="18" charset="0"/>
                <a:ea typeface="Gulim" pitchFamily="34" charset="-127"/>
                <a:cs typeface="+mn-cs"/>
              </a:rPr>
              <a:t> </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Design and market a smart watch with </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-E-ink screen</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-Curved touch screen</a:t>
            </a:r>
          </a:p>
        </p:txBody>
      </p:sp>
    </p:spTree>
    <p:extLst>
      <p:ext uri="{BB962C8B-B14F-4D97-AF65-F5344CB8AC3E}">
        <p14:creationId xmlns:p14="http://schemas.microsoft.com/office/powerpoint/2010/main" val="33154479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25" grpId="0"/>
      <p:bldP spid="27" grpId="0" animBg="1"/>
      <p:bldP spid="28" grpId="0"/>
      <p:bldP spid="29" grpId="0" animBg="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smtClean="0">
                <a:solidFill>
                  <a:srgbClr val="FFFFFF"/>
                </a:solidFill>
                <a:latin typeface="Franklin Gothic Book" pitchFamily="34" charset="0"/>
                <a:cs typeface="+mn-cs"/>
              </a:rPr>
              <a:t>Smart Watch S</a:t>
            </a:r>
            <a:endParaRPr kumimoji="1" lang="en-US" sz="2400" b="1" dirty="0">
              <a:solidFill>
                <a:srgbClr val="FFFFFF"/>
              </a:solidFill>
              <a:latin typeface="Franklin Gothic Book" pitchFamily="34" charset="0"/>
              <a:cs typeface="+mn-cs"/>
            </a:endParaRPr>
          </a:p>
        </p:txBody>
      </p:sp>
      <p:sp>
        <p:nvSpPr>
          <p:cNvPr id="24" name="Rectangle 14"/>
          <p:cNvSpPr>
            <a:spLocks noChangeArrowheads="1"/>
          </p:cNvSpPr>
          <p:nvPr/>
        </p:nvSpPr>
        <p:spPr bwMode="gray">
          <a:xfrm>
            <a:off x="4953000" y="990600"/>
            <a:ext cx="3962400" cy="3447098"/>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Situation:</a:t>
            </a:r>
          </a:p>
          <a:p>
            <a:pPr algn="ctr" defTabSz="913526" eaLnBrk="0" hangingPunct="0">
              <a:lnSpc>
                <a:spcPct val="80000"/>
              </a:lnSpc>
              <a:buSzPct val="120000"/>
            </a:pPr>
            <a:endParaRPr kumimoji="1" lang="en-US" altLang="ko-KR" sz="2000" b="1" u="sng"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-Micro-processors and displays get good enough to do a “smart” watch</a:t>
            </a:r>
          </a:p>
          <a:p>
            <a:pPr algn="ctr" defTabSz="913526" eaLnBrk="0" hangingPunct="0">
              <a:lnSpc>
                <a:spcPct val="80000"/>
              </a:lnSpc>
              <a:buSzPct val="120000"/>
            </a:pPr>
            <a:endParaRPr kumimoji="1" lang="en-US" altLang="ko-KR" sz="2000"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-VC backed team starts development</a:t>
            </a:r>
          </a:p>
          <a:p>
            <a:pPr algn="ctr" defTabSz="913526" eaLnBrk="0" hangingPunct="0">
              <a:lnSpc>
                <a:spcPct val="80000"/>
              </a:lnSpc>
              <a:buSzPct val="120000"/>
            </a:pPr>
            <a:endParaRPr kumimoji="1" lang="en-US" altLang="ko-KR" sz="2000"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-Decide to use </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 	-E-ink screen</a:t>
            </a: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	-Curved touch screen</a:t>
            </a:r>
          </a:p>
          <a:p>
            <a:pPr algn="ctr" defTabSz="913526" eaLnBrk="0" hangingPunct="0">
              <a:lnSpc>
                <a:spcPct val="80000"/>
              </a:lnSpc>
              <a:buSzPct val="120000"/>
            </a:pPr>
            <a:endParaRPr kumimoji="1" lang="en-US" altLang="ko-KR" sz="2000"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-2 Years later and product not released</a:t>
            </a:r>
          </a:p>
        </p:txBody>
      </p:sp>
      <p:pic>
        <p:nvPicPr>
          <p:cNvPr id="169986" name="Picture 2" descr="http://static4.businessinsider.com/image/51ade24aecad046e7900004c-480/sonostar-smartwatch.jpg"/>
          <p:cNvPicPr>
            <a:picLocks noChangeAspect="1" noChangeArrowheads="1"/>
          </p:cNvPicPr>
          <p:nvPr/>
        </p:nvPicPr>
        <p:blipFill>
          <a:blip r:embed="rId3" cstate="print"/>
          <a:srcRect/>
          <a:stretch>
            <a:fillRect/>
          </a:stretch>
        </p:blipFill>
        <p:spPr bwMode="auto">
          <a:xfrm>
            <a:off x="381000" y="1524000"/>
            <a:ext cx="4124325" cy="3086101"/>
          </a:xfrm>
          <a:prstGeom prst="rect">
            <a:avLst/>
          </a:prstGeom>
          <a:noFill/>
        </p:spPr>
      </p:pic>
    </p:spTree>
    <p:extLst>
      <p:ext uri="{BB962C8B-B14F-4D97-AF65-F5344CB8AC3E}">
        <p14:creationId xmlns:p14="http://schemas.microsoft.com/office/powerpoint/2010/main" val="394444584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smtClean="0">
                <a:solidFill>
                  <a:srgbClr val="FFFFFF"/>
                </a:solidFill>
                <a:latin typeface="Franklin Gothic Book" pitchFamily="34" charset="0"/>
                <a:cs typeface="+mn-cs"/>
              </a:rPr>
              <a:t>Smart Watch X</a:t>
            </a:r>
            <a:endParaRPr kumimoji="1" lang="en-US" sz="2400" b="1" dirty="0">
              <a:solidFill>
                <a:srgbClr val="FFFFFF"/>
              </a:solidFill>
              <a:latin typeface="Franklin Gothic Book" pitchFamily="34" charset="0"/>
              <a:cs typeface="+mn-cs"/>
            </a:endParaRPr>
          </a:p>
        </p:txBody>
      </p:sp>
      <p:sp>
        <p:nvSpPr>
          <p:cNvPr id="17" name="Rectangle 14"/>
          <p:cNvSpPr>
            <a:spLocks noChangeArrowheads="1"/>
          </p:cNvSpPr>
          <p:nvPr/>
        </p:nvSpPr>
        <p:spPr bwMode="gray">
          <a:xfrm>
            <a:off x="1219200" y="2590800"/>
            <a:ext cx="5638800" cy="984885"/>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You don’t have a minimum viable product when you have a prototype. You have a minimum viable product when you have a prototype you can manufacture.</a:t>
            </a:r>
          </a:p>
        </p:txBody>
      </p:sp>
    </p:spTree>
    <p:extLst>
      <p:ext uri="{BB962C8B-B14F-4D97-AF65-F5344CB8AC3E}">
        <p14:creationId xmlns:p14="http://schemas.microsoft.com/office/powerpoint/2010/main" val="3271773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smtClean="0">
                <a:solidFill>
                  <a:srgbClr val="FFFFFF"/>
                </a:solidFill>
                <a:latin typeface="Franklin Gothic Book" pitchFamily="34" charset="0"/>
                <a:cs typeface="+mn-cs"/>
              </a:rPr>
              <a:t>Smart Watch P – How to Do it right</a:t>
            </a:r>
            <a:endParaRPr kumimoji="1" lang="en-US" sz="2400" b="1" dirty="0">
              <a:solidFill>
                <a:srgbClr val="FFFFFF"/>
              </a:solidFill>
              <a:latin typeface="Franklin Gothic Book" pitchFamily="34" charset="0"/>
              <a:cs typeface="+mn-cs"/>
            </a:endParaRPr>
          </a:p>
        </p:txBody>
      </p:sp>
      <p:sp>
        <p:nvSpPr>
          <p:cNvPr id="24" name="Rectangle 14"/>
          <p:cNvSpPr>
            <a:spLocks noChangeArrowheads="1"/>
          </p:cNvSpPr>
          <p:nvPr/>
        </p:nvSpPr>
        <p:spPr bwMode="gray">
          <a:xfrm>
            <a:off x="5105400" y="1066800"/>
            <a:ext cx="3962400" cy="2215991"/>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Situation:</a:t>
            </a:r>
          </a:p>
          <a:p>
            <a:pPr algn="ctr" defTabSz="913526" eaLnBrk="0" hangingPunct="0">
              <a:lnSpc>
                <a:spcPct val="80000"/>
              </a:lnSpc>
              <a:buSzPct val="120000"/>
            </a:pPr>
            <a:endParaRPr kumimoji="1" lang="en-US" altLang="ko-KR" sz="2000" b="1" u="sng"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Micro-processors and E-Ink displays to pop notification from your phones to your wrist</a:t>
            </a:r>
          </a:p>
          <a:p>
            <a:pPr algn="ctr" defTabSz="913526" eaLnBrk="0" hangingPunct="0">
              <a:lnSpc>
                <a:spcPct val="80000"/>
              </a:lnSpc>
              <a:buSzPct val="120000"/>
            </a:pPr>
            <a:endParaRPr kumimoji="1" lang="en-US" altLang="ko-KR" sz="2000"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Most successful </a:t>
            </a:r>
            <a:r>
              <a:rPr kumimoji="1" lang="en-US" altLang="ko-KR" sz="2000" dirty="0" err="1" smtClean="0">
                <a:solidFill>
                  <a:srgbClr val="000000"/>
                </a:solidFill>
                <a:latin typeface="Times New Roman" pitchFamily="18" charset="0"/>
                <a:ea typeface="Gulim" pitchFamily="34" charset="-127"/>
                <a:cs typeface="+mn-cs"/>
              </a:rPr>
              <a:t>Kickstarter</a:t>
            </a:r>
            <a:r>
              <a:rPr kumimoji="1" lang="en-US" altLang="ko-KR" sz="2000" dirty="0" smtClean="0">
                <a:solidFill>
                  <a:srgbClr val="000000"/>
                </a:solidFill>
                <a:latin typeface="Times New Roman" pitchFamily="18" charset="0"/>
                <a:ea typeface="Gulim" pitchFamily="34" charset="-127"/>
                <a:cs typeface="+mn-cs"/>
              </a:rPr>
              <a:t> launch in history</a:t>
            </a:r>
          </a:p>
          <a:p>
            <a:pPr algn="ctr" defTabSz="913526" eaLnBrk="0" hangingPunct="0">
              <a:lnSpc>
                <a:spcPct val="80000"/>
              </a:lnSpc>
              <a:buSzPct val="120000"/>
            </a:pPr>
            <a:endParaRPr kumimoji="1" lang="en-US" altLang="ko-KR" sz="2000" dirty="0" smtClean="0">
              <a:solidFill>
                <a:srgbClr val="000000"/>
              </a:solidFill>
              <a:latin typeface="Times New Roman" pitchFamily="18" charset="0"/>
              <a:ea typeface="Gulim" pitchFamily="34" charset="-127"/>
              <a:cs typeface="+mn-cs"/>
            </a:endParaRPr>
          </a:p>
        </p:txBody>
      </p:sp>
      <p:pic>
        <p:nvPicPr>
          <p:cNvPr id="172034" name="Picture 2" descr="https://s3.amazonaws.com/ksr/projects/111694/photo-main.jpg?1334081632"/>
          <p:cNvPicPr>
            <a:picLocks noChangeAspect="1" noChangeArrowheads="1"/>
          </p:cNvPicPr>
          <p:nvPr/>
        </p:nvPicPr>
        <p:blipFill>
          <a:blip r:embed="rId3" cstate="print"/>
          <a:srcRect/>
          <a:stretch>
            <a:fillRect/>
          </a:stretch>
        </p:blipFill>
        <p:spPr bwMode="auto">
          <a:xfrm>
            <a:off x="228600" y="1752600"/>
            <a:ext cx="4673600" cy="3505200"/>
          </a:xfrm>
          <a:prstGeom prst="rect">
            <a:avLst/>
          </a:prstGeom>
          <a:noFill/>
        </p:spPr>
      </p:pic>
    </p:spTree>
    <p:extLst>
      <p:ext uri="{BB962C8B-B14F-4D97-AF65-F5344CB8AC3E}">
        <p14:creationId xmlns:p14="http://schemas.microsoft.com/office/powerpoint/2010/main" val="163473793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smtClean="0">
                <a:solidFill>
                  <a:srgbClr val="FFFFFF"/>
                </a:solidFill>
                <a:latin typeface="Franklin Gothic Book" pitchFamily="34" charset="0"/>
                <a:cs typeface="+mn-cs"/>
              </a:rPr>
              <a:t>Smart Watch P</a:t>
            </a:r>
            <a:endParaRPr kumimoji="1" lang="en-US" sz="2400" b="1" dirty="0">
              <a:solidFill>
                <a:srgbClr val="FFFFFF"/>
              </a:solidFill>
              <a:latin typeface="Franklin Gothic Book" pitchFamily="34" charset="0"/>
              <a:cs typeface="+mn-cs"/>
            </a:endParaRPr>
          </a:p>
        </p:txBody>
      </p:sp>
      <p:sp>
        <p:nvSpPr>
          <p:cNvPr id="10" name="Rectangle 9"/>
          <p:cNvSpPr/>
          <p:nvPr/>
        </p:nvSpPr>
        <p:spPr>
          <a:xfrm>
            <a:off x="1447800" y="914400"/>
            <a:ext cx="4572000" cy="4572000"/>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cxnSp>
        <p:nvCxnSpPr>
          <p:cNvPr id="15" name="Straight Connector 14"/>
          <p:cNvCxnSpPr/>
          <p:nvPr/>
        </p:nvCxnSpPr>
        <p:spPr>
          <a:xfrm>
            <a:off x="1447800" y="3200400"/>
            <a:ext cx="4572000" cy="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657600" y="914400"/>
            <a:ext cx="0" cy="457200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4"/>
          <p:cNvSpPr>
            <a:spLocks noChangeArrowheads="1"/>
          </p:cNvSpPr>
          <p:nvPr/>
        </p:nvSpPr>
        <p:spPr bwMode="gray">
          <a:xfrm>
            <a:off x="4191000" y="5562600"/>
            <a:ext cx="2514600"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Known Manufacturing Architecture</a:t>
            </a:r>
            <a:endParaRPr kumimoji="1" lang="en-US" altLang="ko-KR" sz="1400" dirty="0">
              <a:solidFill>
                <a:srgbClr val="000000"/>
              </a:solidFill>
              <a:latin typeface="Times New Roman" pitchFamily="18" charset="0"/>
              <a:ea typeface="Gulim" pitchFamily="34" charset="-127"/>
              <a:cs typeface="+mn-cs"/>
            </a:endParaRPr>
          </a:p>
        </p:txBody>
      </p:sp>
      <p:sp>
        <p:nvSpPr>
          <p:cNvPr id="20" name="Rectangle 14"/>
          <p:cNvSpPr>
            <a:spLocks noChangeArrowheads="1"/>
          </p:cNvSpPr>
          <p:nvPr/>
        </p:nvSpPr>
        <p:spPr bwMode="gray">
          <a:xfrm>
            <a:off x="152400" y="914400"/>
            <a:ext cx="1219200"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Known Design</a:t>
            </a:r>
          </a:p>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Architecture</a:t>
            </a:r>
            <a:endParaRPr kumimoji="1" lang="en-US" altLang="ko-KR" sz="1400" dirty="0">
              <a:solidFill>
                <a:srgbClr val="000000"/>
              </a:solidFill>
              <a:latin typeface="Times New Roman" pitchFamily="18" charset="0"/>
              <a:ea typeface="Gulim" pitchFamily="34" charset="-127"/>
              <a:cs typeface="+mn-cs"/>
            </a:endParaRPr>
          </a:p>
        </p:txBody>
      </p:sp>
      <p:sp>
        <p:nvSpPr>
          <p:cNvPr id="21" name="Rectangle 14"/>
          <p:cNvSpPr>
            <a:spLocks noChangeArrowheads="1"/>
          </p:cNvSpPr>
          <p:nvPr/>
        </p:nvSpPr>
        <p:spPr bwMode="gray">
          <a:xfrm>
            <a:off x="1295400" y="5562600"/>
            <a:ext cx="2514600" cy="172355"/>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Unknown Manufacturing</a:t>
            </a:r>
            <a:endParaRPr kumimoji="1" lang="en-US" altLang="ko-KR" sz="1400" dirty="0">
              <a:solidFill>
                <a:srgbClr val="000000"/>
              </a:solidFill>
              <a:latin typeface="Times New Roman" pitchFamily="18" charset="0"/>
              <a:ea typeface="Gulim" pitchFamily="34" charset="-127"/>
              <a:cs typeface="+mn-cs"/>
            </a:endParaRPr>
          </a:p>
        </p:txBody>
      </p:sp>
      <p:sp>
        <p:nvSpPr>
          <p:cNvPr id="22" name="Rectangle 14"/>
          <p:cNvSpPr>
            <a:spLocks noChangeArrowheads="1"/>
          </p:cNvSpPr>
          <p:nvPr/>
        </p:nvSpPr>
        <p:spPr bwMode="gray">
          <a:xfrm>
            <a:off x="152400" y="4953000"/>
            <a:ext cx="926592"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Unknown Design</a:t>
            </a:r>
            <a:endParaRPr kumimoji="1" lang="en-US" altLang="ko-KR" sz="1400" dirty="0">
              <a:solidFill>
                <a:srgbClr val="000000"/>
              </a:solidFill>
              <a:latin typeface="Times New Roman" pitchFamily="18" charset="0"/>
              <a:ea typeface="Gulim" pitchFamily="34" charset="-127"/>
              <a:cs typeface="+mn-cs"/>
            </a:endParaRPr>
          </a:p>
        </p:txBody>
      </p:sp>
      <p:sp>
        <p:nvSpPr>
          <p:cNvPr id="17" name="Rectangle 14"/>
          <p:cNvSpPr>
            <a:spLocks noChangeArrowheads="1"/>
          </p:cNvSpPr>
          <p:nvPr/>
        </p:nvSpPr>
        <p:spPr bwMode="gray">
          <a:xfrm>
            <a:off x="6096000" y="914400"/>
            <a:ext cx="2819400" cy="984885"/>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600" b="1" u="sng" dirty="0" smtClean="0">
                <a:solidFill>
                  <a:srgbClr val="000000"/>
                </a:solidFill>
                <a:latin typeface="Times New Roman" pitchFamily="18" charset="0"/>
                <a:ea typeface="Gulim" pitchFamily="34" charset="-127"/>
                <a:cs typeface="+mn-cs"/>
              </a:rPr>
              <a:t>Step 1</a:t>
            </a:r>
          </a:p>
          <a:p>
            <a:pPr algn="ctr" defTabSz="913526" eaLnBrk="0" hangingPunct="0">
              <a:lnSpc>
                <a:spcPct val="80000"/>
              </a:lnSpc>
              <a:buSzPct val="120000"/>
            </a:pPr>
            <a:r>
              <a:rPr kumimoji="1" lang="en-US" altLang="ko-KR" sz="1600" dirty="0" smtClean="0">
                <a:solidFill>
                  <a:srgbClr val="000000"/>
                </a:solidFill>
                <a:latin typeface="Times New Roman" pitchFamily="18" charset="0"/>
                <a:ea typeface="Gulim" pitchFamily="34" charset="-127"/>
                <a:cs typeface="+mn-cs"/>
              </a:rPr>
              <a:t>Prototype product “</a:t>
            </a:r>
            <a:r>
              <a:rPr kumimoji="1" lang="en-US" altLang="ko-KR" sz="1600" dirty="0" err="1" smtClean="0">
                <a:solidFill>
                  <a:srgbClr val="000000"/>
                </a:solidFill>
                <a:latin typeface="Times New Roman" pitchFamily="18" charset="0"/>
                <a:ea typeface="Gulim" pitchFamily="34" charset="-127"/>
                <a:cs typeface="+mn-cs"/>
              </a:rPr>
              <a:t>inPulse</a:t>
            </a:r>
            <a:r>
              <a:rPr kumimoji="1" lang="en-US" altLang="ko-KR" sz="1600" dirty="0" smtClean="0">
                <a:solidFill>
                  <a:srgbClr val="000000"/>
                </a:solidFill>
                <a:latin typeface="Times New Roman" pitchFamily="18" charset="0"/>
                <a:ea typeface="Gulim" pitchFamily="34" charset="-127"/>
                <a:cs typeface="+mn-cs"/>
              </a:rPr>
              <a:t>”</a:t>
            </a:r>
          </a:p>
          <a:p>
            <a:pPr algn="ctr" defTabSz="913526" eaLnBrk="0" hangingPunct="0">
              <a:lnSpc>
                <a:spcPct val="80000"/>
              </a:lnSpc>
              <a:buSzPct val="120000"/>
              <a:buFontTx/>
              <a:buChar char="-"/>
            </a:pPr>
            <a:r>
              <a:rPr kumimoji="1" lang="en-US" altLang="ko-KR" sz="1600" dirty="0" smtClean="0">
                <a:solidFill>
                  <a:srgbClr val="000000"/>
                </a:solidFill>
                <a:latin typeface="Times New Roman" pitchFamily="18" charset="0"/>
                <a:ea typeface="Gulim" pitchFamily="34" charset="-127"/>
                <a:cs typeface="+mn-cs"/>
              </a:rPr>
              <a:t>1500 units</a:t>
            </a:r>
          </a:p>
          <a:p>
            <a:pPr algn="ctr" defTabSz="913526" eaLnBrk="0" hangingPunct="0">
              <a:lnSpc>
                <a:spcPct val="80000"/>
              </a:lnSpc>
              <a:buSzPct val="120000"/>
              <a:buFontTx/>
              <a:buChar char="-"/>
            </a:pPr>
            <a:r>
              <a:rPr kumimoji="1" lang="en-US" altLang="ko-KR" sz="1600" dirty="0" smtClean="0">
                <a:solidFill>
                  <a:srgbClr val="000000"/>
                </a:solidFill>
                <a:latin typeface="Times New Roman" pitchFamily="18" charset="0"/>
                <a:ea typeface="Gulim" pitchFamily="34" charset="-127"/>
                <a:cs typeface="+mn-cs"/>
              </a:rPr>
              <a:t> Assembled in US</a:t>
            </a:r>
          </a:p>
          <a:p>
            <a:pPr algn="ctr" defTabSz="913526" eaLnBrk="0" hangingPunct="0">
              <a:lnSpc>
                <a:spcPct val="80000"/>
              </a:lnSpc>
              <a:buSzPct val="120000"/>
              <a:buFontTx/>
              <a:buChar char="-"/>
            </a:pPr>
            <a:r>
              <a:rPr kumimoji="1" lang="en-US" altLang="ko-KR" sz="1600" dirty="0" smtClean="0">
                <a:solidFill>
                  <a:srgbClr val="000000"/>
                </a:solidFill>
                <a:latin typeface="Times New Roman" pitchFamily="18" charset="0"/>
                <a:ea typeface="Gulim" pitchFamily="34" charset="-127"/>
                <a:cs typeface="+mn-cs"/>
              </a:rPr>
              <a:t> Build for Blackberry</a:t>
            </a:r>
          </a:p>
        </p:txBody>
      </p:sp>
      <p:sp>
        <p:nvSpPr>
          <p:cNvPr id="18" name="Rectangle 14"/>
          <p:cNvSpPr>
            <a:spLocks noChangeArrowheads="1"/>
          </p:cNvSpPr>
          <p:nvPr/>
        </p:nvSpPr>
        <p:spPr bwMode="gray">
          <a:xfrm>
            <a:off x="6096000" y="6163083"/>
            <a:ext cx="2825931" cy="393954"/>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600" b="1" u="sng" dirty="0" smtClean="0">
                <a:solidFill>
                  <a:srgbClr val="000000"/>
                </a:solidFill>
                <a:latin typeface="Times New Roman" pitchFamily="18" charset="0"/>
                <a:ea typeface="Gulim" pitchFamily="34" charset="-127"/>
                <a:cs typeface="+mn-cs"/>
              </a:rPr>
              <a:t>Time to Develop:</a:t>
            </a:r>
          </a:p>
          <a:p>
            <a:pPr algn="ctr" defTabSz="913526" eaLnBrk="0" hangingPunct="0">
              <a:lnSpc>
                <a:spcPct val="80000"/>
              </a:lnSpc>
              <a:buSzPct val="120000"/>
            </a:pPr>
            <a:r>
              <a:rPr kumimoji="1" lang="en-US" altLang="ko-KR" sz="1600" dirty="0" smtClean="0">
                <a:solidFill>
                  <a:srgbClr val="000000"/>
                </a:solidFill>
                <a:latin typeface="Times New Roman" pitchFamily="18" charset="0"/>
                <a:ea typeface="Gulim" pitchFamily="34" charset="-127"/>
                <a:cs typeface="+mn-cs"/>
              </a:rPr>
              <a:t>~1 year</a:t>
            </a:r>
          </a:p>
        </p:txBody>
      </p:sp>
      <p:sp>
        <p:nvSpPr>
          <p:cNvPr id="25" name="Rectangle 14"/>
          <p:cNvSpPr>
            <a:spLocks noChangeArrowheads="1"/>
          </p:cNvSpPr>
          <p:nvPr/>
        </p:nvSpPr>
        <p:spPr bwMode="gray">
          <a:xfrm>
            <a:off x="2423163" y="4478383"/>
            <a:ext cx="228600" cy="246221"/>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dirty="0" smtClean="0">
                <a:solidFill>
                  <a:srgbClr val="434342">
                    <a:lumMod val="60000"/>
                    <a:lumOff val="40000"/>
                  </a:srgbClr>
                </a:solidFill>
                <a:latin typeface="Times New Roman" pitchFamily="18" charset="0"/>
                <a:ea typeface="Gulim" pitchFamily="34" charset="-127"/>
                <a:cs typeface="+mn-cs"/>
              </a:rPr>
              <a:t>!</a:t>
            </a:r>
            <a:endParaRPr kumimoji="1" lang="en-US" altLang="ko-KR" sz="2000" dirty="0" smtClean="0">
              <a:solidFill>
                <a:srgbClr val="434342">
                  <a:lumMod val="60000"/>
                  <a:lumOff val="40000"/>
                </a:srgbClr>
              </a:solidFill>
              <a:latin typeface="Times New Roman" pitchFamily="18" charset="0"/>
              <a:ea typeface="Gulim" pitchFamily="34" charset="-127"/>
              <a:cs typeface="+mn-cs"/>
            </a:endParaRPr>
          </a:p>
        </p:txBody>
      </p:sp>
      <p:sp>
        <p:nvSpPr>
          <p:cNvPr id="27" name="Right Arrow 26"/>
          <p:cNvSpPr/>
          <p:nvPr/>
        </p:nvSpPr>
        <p:spPr>
          <a:xfrm rot="16200000">
            <a:off x="2950936" y="2535461"/>
            <a:ext cx="1708207" cy="216507"/>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28" name="Rectangle 14"/>
          <p:cNvSpPr>
            <a:spLocks noChangeArrowheads="1"/>
          </p:cNvSpPr>
          <p:nvPr/>
        </p:nvSpPr>
        <p:spPr bwMode="gray">
          <a:xfrm>
            <a:off x="6109063" y="2270759"/>
            <a:ext cx="2819400" cy="1378839"/>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600" b="1" u="sng" dirty="0" smtClean="0">
                <a:solidFill>
                  <a:srgbClr val="000000"/>
                </a:solidFill>
                <a:latin typeface="Times New Roman" pitchFamily="18" charset="0"/>
                <a:ea typeface="Gulim" pitchFamily="34" charset="-127"/>
                <a:cs typeface="+mn-cs"/>
              </a:rPr>
              <a:t>Step 2</a:t>
            </a:r>
            <a:r>
              <a:rPr kumimoji="1" lang="en-US" altLang="ko-KR" sz="1600" u="sng" dirty="0" smtClean="0">
                <a:solidFill>
                  <a:srgbClr val="000000"/>
                </a:solidFill>
                <a:latin typeface="Times New Roman" pitchFamily="18" charset="0"/>
                <a:ea typeface="Gulim" pitchFamily="34" charset="-127"/>
                <a:cs typeface="+mn-cs"/>
              </a:rPr>
              <a:t> </a:t>
            </a:r>
          </a:p>
          <a:p>
            <a:pPr algn="ctr" defTabSz="913526" eaLnBrk="0" hangingPunct="0">
              <a:lnSpc>
                <a:spcPct val="80000"/>
              </a:lnSpc>
              <a:buSzPct val="120000"/>
            </a:pPr>
            <a:r>
              <a:rPr kumimoji="1" lang="en-US" altLang="ko-KR" sz="1600" dirty="0" smtClean="0">
                <a:solidFill>
                  <a:srgbClr val="000000"/>
                </a:solidFill>
                <a:latin typeface="Times New Roman" pitchFamily="18" charset="0"/>
                <a:ea typeface="Gulim" pitchFamily="34" charset="-127"/>
                <a:cs typeface="+mn-cs"/>
              </a:rPr>
              <a:t>Design and market a smart watch with </a:t>
            </a:r>
          </a:p>
          <a:p>
            <a:pPr algn="ctr" defTabSz="913526" eaLnBrk="0" hangingPunct="0">
              <a:lnSpc>
                <a:spcPct val="80000"/>
              </a:lnSpc>
              <a:buSzPct val="120000"/>
            </a:pPr>
            <a:r>
              <a:rPr kumimoji="1" lang="en-US" altLang="ko-KR" sz="1600" dirty="0" smtClean="0">
                <a:solidFill>
                  <a:srgbClr val="000000"/>
                </a:solidFill>
                <a:latin typeface="Times New Roman" pitchFamily="18" charset="0"/>
                <a:ea typeface="Gulim" pitchFamily="34" charset="-127"/>
                <a:cs typeface="+mn-cs"/>
              </a:rPr>
              <a:t>-Flat screen</a:t>
            </a:r>
          </a:p>
          <a:p>
            <a:pPr algn="ctr" defTabSz="913526" eaLnBrk="0" hangingPunct="0">
              <a:lnSpc>
                <a:spcPct val="80000"/>
              </a:lnSpc>
              <a:buSzPct val="120000"/>
            </a:pPr>
            <a:r>
              <a:rPr kumimoji="1" lang="en-US" altLang="ko-KR" sz="1600" dirty="0" smtClean="0">
                <a:solidFill>
                  <a:srgbClr val="000000"/>
                </a:solidFill>
                <a:latin typeface="Times New Roman" pitchFamily="18" charset="0"/>
                <a:ea typeface="Gulim" pitchFamily="34" charset="-127"/>
                <a:cs typeface="+mn-cs"/>
              </a:rPr>
              <a:t>-E-ink display</a:t>
            </a:r>
          </a:p>
          <a:p>
            <a:pPr algn="ctr" defTabSz="913526" eaLnBrk="0" hangingPunct="0">
              <a:lnSpc>
                <a:spcPct val="80000"/>
              </a:lnSpc>
              <a:buSzPct val="120000"/>
            </a:pPr>
            <a:r>
              <a:rPr kumimoji="1" lang="en-US" altLang="ko-KR" sz="1600" dirty="0" smtClean="0">
                <a:solidFill>
                  <a:srgbClr val="000000"/>
                </a:solidFill>
                <a:latin typeface="Times New Roman" pitchFamily="18" charset="0"/>
                <a:ea typeface="Gulim" pitchFamily="34" charset="-127"/>
                <a:cs typeface="+mn-cs"/>
              </a:rPr>
              <a:t>-For Android and </a:t>
            </a:r>
            <a:r>
              <a:rPr kumimoji="1" lang="en-US" altLang="ko-KR" sz="1600" dirty="0" err="1" smtClean="0">
                <a:solidFill>
                  <a:srgbClr val="000000"/>
                </a:solidFill>
                <a:latin typeface="Times New Roman" pitchFamily="18" charset="0"/>
                <a:ea typeface="Gulim" pitchFamily="34" charset="-127"/>
                <a:cs typeface="+mn-cs"/>
              </a:rPr>
              <a:t>iOS</a:t>
            </a:r>
            <a:endParaRPr kumimoji="1" lang="en-US" altLang="ko-KR" sz="1600"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endParaRPr kumimoji="1" lang="en-US" altLang="ko-KR" sz="1600" dirty="0" smtClean="0">
              <a:solidFill>
                <a:srgbClr val="000000"/>
              </a:solidFill>
              <a:latin typeface="Times New Roman" pitchFamily="18" charset="0"/>
              <a:ea typeface="Gulim" pitchFamily="34" charset="-127"/>
              <a:cs typeface="+mn-cs"/>
            </a:endParaRPr>
          </a:p>
        </p:txBody>
      </p:sp>
      <p:pic>
        <p:nvPicPr>
          <p:cNvPr id="1026" name="Picture 2"/>
          <p:cNvPicPr>
            <a:picLocks noChangeAspect="1" noChangeArrowheads="1"/>
          </p:cNvPicPr>
          <p:nvPr/>
        </p:nvPicPr>
        <p:blipFill>
          <a:blip r:embed="rId3" cstate="print"/>
          <a:srcRect/>
          <a:stretch>
            <a:fillRect/>
          </a:stretch>
        </p:blipFill>
        <p:spPr bwMode="auto">
          <a:xfrm>
            <a:off x="3655425" y="1495697"/>
            <a:ext cx="314325" cy="285750"/>
          </a:xfrm>
          <a:prstGeom prst="rect">
            <a:avLst/>
          </a:prstGeom>
          <a:noFill/>
          <a:ln w="9525">
            <a:noFill/>
            <a:miter lim="800000"/>
            <a:headEnd/>
            <a:tailEnd/>
          </a:ln>
        </p:spPr>
      </p:pic>
      <p:sp>
        <p:nvSpPr>
          <p:cNvPr id="23" name="Right Arrow 22"/>
          <p:cNvSpPr/>
          <p:nvPr/>
        </p:nvSpPr>
        <p:spPr>
          <a:xfrm rot="20680499">
            <a:off x="4115825" y="1203464"/>
            <a:ext cx="1641566" cy="228600"/>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pic>
        <p:nvPicPr>
          <p:cNvPr id="1027" name="Picture 3"/>
          <p:cNvPicPr>
            <a:picLocks noChangeAspect="1" noChangeArrowheads="1"/>
          </p:cNvPicPr>
          <p:nvPr/>
        </p:nvPicPr>
        <p:blipFill>
          <a:blip r:embed="rId4" cstate="print"/>
          <a:srcRect/>
          <a:stretch>
            <a:fillRect/>
          </a:stretch>
        </p:blipFill>
        <p:spPr bwMode="auto">
          <a:xfrm>
            <a:off x="3668487" y="3513908"/>
            <a:ext cx="290681" cy="319088"/>
          </a:xfrm>
          <a:prstGeom prst="rect">
            <a:avLst/>
          </a:prstGeom>
          <a:noFill/>
          <a:ln w="9525">
            <a:noFill/>
            <a:miter lim="800000"/>
            <a:headEnd/>
            <a:tailEnd/>
          </a:ln>
        </p:spPr>
      </p:pic>
      <p:sp>
        <p:nvSpPr>
          <p:cNvPr id="24" name="TextBox 23"/>
          <p:cNvSpPr txBox="1"/>
          <p:nvPr/>
        </p:nvSpPr>
        <p:spPr>
          <a:xfrm>
            <a:off x="6048102" y="3788228"/>
            <a:ext cx="2624075" cy="2308324"/>
          </a:xfrm>
          <a:prstGeom prst="rect">
            <a:avLst/>
          </a:prstGeom>
          <a:noFill/>
        </p:spPr>
        <p:txBody>
          <a:bodyPr wrap="square" rtlCol="0">
            <a:spAutoFit/>
          </a:bodyPr>
          <a:lstStyle/>
          <a:p>
            <a:pPr algn="ctr" defTabSz="913526" eaLnBrk="0" hangingPunct="0">
              <a:lnSpc>
                <a:spcPct val="80000"/>
              </a:lnSpc>
              <a:buSzPct val="120000"/>
            </a:pPr>
            <a:r>
              <a:rPr kumimoji="1" lang="en-US" altLang="ko-KR" sz="1600" b="1" u="sng" dirty="0" smtClean="0">
                <a:solidFill>
                  <a:srgbClr val="000000"/>
                </a:solidFill>
                <a:latin typeface="Times New Roman" pitchFamily="18" charset="0"/>
                <a:ea typeface="Gulim" pitchFamily="34" charset="-127"/>
                <a:cs typeface="+mn-cs"/>
              </a:rPr>
              <a:t>Step 3</a:t>
            </a:r>
          </a:p>
          <a:p>
            <a:pPr algn="ctr" defTabSz="913526" eaLnBrk="0" hangingPunct="0">
              <a:lnSpc>
                <a:spcPct val="80000"/>
              </a:lnSpc>
              <a:buSzPct val="120000"/>
            </a:pPr>
            <a:r>
              <a:rPr kumimoji="1" lang="en-US" altLang="ko-KR" sz="1600" dirty="0" smtClean="0">
                <a:solidFill>
                  <a:srgbClr val="000000"/>
                </a:solidFill>
                <a:latin typeface="Times New Roman" pitchFamily="18" charset="0"/>
                <a:ea typeface="Gulim" pitchFamily="34" charset="-127"/>
                <a:cs typeface="+mn-cs"/>
              </a:rPr>
              <a:t>-Started manufacturing in China with limited oversea mfg experience</a:t>
            </a:r>
          </a:p>
          <a:p>
            <a:pPr algn="ctr" defTabSz="913526" eaLnBrk="0" hangingPunct="0">
              <a:lnSpc>
                <a:spcPct val="80000"/>
              </a:lnSpc>
              <a:buSzPct val="120000"/>
            </a:pPr>
            <a:r>
              <a:rPr kumimoji="1" lang="en-US" altLang="ko-KR" sz="1600" dirty="0" smtClean="0">
                <a:solidFill>
                  <a:srgbClr val="000000"/>
                </a:solidFill>
                <a:latin typeface="Times New Roman" pitchFamily="18" charset="0"/>
                <a:ea typeface="Gulim" pitchFamily="34" charset="-127"/>
                <a:cs typeface="+mn-cs"/>
              </a:rPr>
              <a:t>-Adhesive screen glue fails in mass production environment.</a:t>
            </a:r>
          </a:p>
          <a:p>
            <a:pPr algn="ctr" defTabSz="913526" eaLnBrk="0" hangingPunct="0">
              <a:lnSpc>
                <a:spcPct val="80000"/>
              </a:lnSpc>
              <a:buSzPct val="120000"/>
            </a:pPr>
            <a:r>
              <a:rPr kumimoji="1" lang="en-US" altLang="ko-KR" sz="1600" dirty="0" smtClean="0">
                <a:solidFill>
                  <a:srgbClr val="000000"/>
                </a:solidFill>
                <a:latin typeface="Times New Roman" pitchFamily="18" charset="0"/>
                <a:ea typeface="Gulim" pitchFamily="34" charset="-127"/>
                <a:cs typeface="+mn-cs"/>
              </a:rPr>
              <a:t>-CEO spent 1/3 of time flew to China to solve problems </a:t>
            </a:r>
          </a:p>
          <a:p>
            <a:pPr algn="ctr" defTabSz="914400" eaLnBrk="0" hangingPunct="0"/>
            <a:endParaRPr kumimoji="1" lang="en-US" sz="1600" dirty="0">
              <a:solidFill>
                <a:srgbClr val="000000"/>
              </a:solidFill>
              <a:latin typeface="Times New Roman" pitchFamily="18" charset="0"/>
              <a:cs typeface="+mn-cs"/>
            </a:endParaRPr>
          </a:p>
        </p:txBody>
      </p:sp>
      <p:sp>
        <p:nvSpPr>
          <p:cNvPr id="26" name="Right Arrow 25"/>
          <p:cNvSpPr/>
          <p:nvPr/>
        </p:nvSpPr>
        <p:spPr>
          <a:xfrm rot="19849848">
            <a:off x="2545771" y="4036063"/>
            <a:ext cx="1074220" cy="209032"/>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Tree>
    <p:extLst>
      <p:ext uri="{BB962C8B-B14F-4D97-AF65-F5344CB8AC3E}">
        <p14:creationId xmlns:p14="http://schemas.microsoft.com/office/powerpoint/2010/main" val="21074995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7" grpId="0" animBg="1"/>
      <p:bldP spid="28" grpId="0"/>
      <p:bldP spid="23" grpId="0" animBg="1"/>
      <p:bldP spid="24" grpId="0"/>
      <p:bldP spid="26" grpId="0" animBg="1"/>
      <p:bldP spid="2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533400" y="4191000"/>
            <a:ext cx="6705600" cy="584775"/>
          </a:xfrm>
          <a:prstGeom prst="rect">
            <a:avLst/>
          </a:prstGeom>
          <a:noFill/>
          <a:ln w="9525">
            <a:noFill/>
            <a:miter lim="800000"/>
            <a:headEnd/>
            <a:tailEnd/>
          </a:ln>
        </p:spPr>
        <p:txBody>
          <a:bodyPr>
            <a:spAutoFit/>
          </a:bodyPr>
          <a:lstStyle/>
          <a:p>
            <a:pPr algn="ctr" defTabSz="914400" eaLnBrk="0" hangingPunct="0"/>
            <a:r>
              <a:rPr kumimoji="1" lang="en-US" sz="3200" dirty="0" smtClean="0">
                <a:solidFill>
                  <a:srgbClr val="000000"/>
                </a:solidFill>
                <a:latin typeface="Calibri" pitchFamily="34" charset="0"/>
                <a:cs typeface="+mn-cs"/>
              </a:rPr>
              <a:t>How to assess and work with suppliers</a:t>
            </a:r>
            <a:endParaRPr kumimoji="1" lang="en-US" sz="3200" dirty="0">
              <a:solidFill>
                <a:srgbClr val="000000"/>
              </a:solidFill>
              <a:latin typeface="Calibri" pitchFamily="34" charset="0"/>
              <a:cs typeface="+mn-cs"/>
            </a:endParaRPr>
          </a:p>
        </p:txBody>
      </p:sp>
      <p:sp>
        <p:nvSpPr>
          <p:cNvPr id="15362" name="TextBox 6"/>
          <p:cNvSpPr txBox="1">
            <a:spLocks noChangeArrowheads="1"/>
          </p:cNvSpPr>
          <p:nvPr/>
        </p:nvSpPr>
        <p:spPr bwMode="auto">
          <a:xfrm>
            <a:off x="457200" y="2743200"/>
            <a:ext cx="6477000" cy="1108075"/>
          </a:xfrm>
          <a:prstGeom prst="rect">
            <a:avLst/>
          </a:prstGeom>
          <a:noFill/>
          <a:ln w="9525">
            <a:noFill/>
            <a:miter lim="800000"/>
            <a:headEnd/>
            <a:tailEnd/>
          </a:ln>
        </p:spPr>
        <p:txBody>
          <a:bodyPr>
            <a:spAutoFit/>
          </a:bodyPr>
          <a:lstStyle/>
          <a:p>
            <a:pPr algn="ctr" defTabSz="914400" eaLnBrk="0" hangingPunct="0"/>
            <a:r>
              <a:rPr kumimoji="1" lang="en-US" sz="6600" dirty="0">
                <a:solidFill>
                  <a:srgbClr val="FFFFFF"/>
                </a:solidFill>
                <a:latin typeface="Calibri" pitchFamily="34" charset="0"/>
                <a:cs typeface="+mn-cs"/>
              </a:rPr>
              <a:t>Section </a:t>
            </a:r>
            <a:r>
              <a:rPr kumimoji="1" lang="en-US" sz="6600" dirty="0" smtClean="0">
                <a:solidFill>
                  <a:srgbClr val="FFFFFF"/>
                </a:solidFill>
                <a:latin typeface="Calibri" pitchFamily="34" charset="0"/>
                <a:cs typeface="+mn-cs"/>
              </a:rPr>
              <a:t>2</a:t>
            </a:r>
            <a:endParaRPr kumimoji="1" lang="en-US" sz="6600" dirty="0">
              <a:solidFill>
                <a:srgbClr val="FFFFFF"/>
              </a:solidFill>
              <a:latin typeface="Calibri" pitchFamily="34" charset="0"/>
              <a:cs typeface="+mn-cs"/>
            </a:endParaRPr>
          </a:p>
        </p:txBody>
      </p:sp>
    </p:spTree>
    <p:custDataLst>
      <p:tags r:id="rId1"/>
    </p:custDataLst>
    <p:extLst>
      <p:ext uri="{BB962C8B-B14F-4D97-AF65-F5344CB8AC3E}">
        <p14:creationId xmlns:p14="http://schemas.microsoft.com/office/powerpoint/2010/main" val="2148641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962"/>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smtClean="0">
                <a:solidFill>
                  <a:srgbClr val="FFFFFF"/>
                </a:solidFill>
                <a:latin typeface="Franklin Gothic Book" pitchFamily="34" charset="0"/>
                <a:cs typeface="+mn-cs"/>
              </a:rPr>
              <a:t>Working with contract manufacturers</a:t>
            </a:r>
            <a:endParaRPr kumimoji="1" lang="en-US" sz="2400" b="1" dirty="0">
              <a:solidFill>
                <a:srgbClr val="FFFFFF"/>
              </a:solidFill>
              <a:latin typeface="Franklin Gothic Book" pitchFamily="34" charset="0"/>
              <a:cs typeface="+mn-cs"/>
            </a:endParaRPr>
          </a:p>
        </p:txBody>
      </p:sp>
      <p:grpSp>
        <p:nvGrpSpPr>
          <p:cNvPr id="5" name="Group 29"/>
          <p:cNvGrpSpPr/>
          <p:nvPr/>
        </p:nvGrpSpPr>
        <p:grpSpPr>
          <a:xfrm>
            <a:off x="74293" y="877669"/>
            <a:ext cx="7905336" cy="5304265"/>
            <a:chOff x="76200" y="717739"/>
            <a:chExt cx="8610600" cy="5378261"/>
          </a:xfrm>
        </p:grpSpPr>
        <p:graphicFrame>
          <p:nvGraphicFramePr>
            <p:cNvPr id="6" name="Chart 5"/>
            <p:cNvGraphicFramePr/>
            <p:nvPr/>
          </p:nvGraphicFramePr>
          <p:xfrm>
            <a:off x="381000" y="1143000"/>
            <a:ext cx="8305800" cy="4953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76200" y="717739"/>
              <a:ext cx="5736351" cy="530519"/>
            </a:xfrm>
            <a:prstGeom prst="rect">
              <a:avLst/>
            </a:prstGeom>
            <a:noFill/>
          </p:spPr>
          <p:txBody>
            <a:bodyPr wrap="none" rtlCol="0">
              <a:spAutoFit/>
            </a:bodyPr>
            <a:lstStyle/>
            <a:p>
              <a:pPr algn="ctr" defTabSz="914400" eaLnBrk="0" fontAlgn="auto" hangingPunct="0">
                <a:spcBef>
                  <a:spcPts val="0"/>
                </a:spcBef>
                <a:spcAft>
                  <a:spcPts val="0"/>
                </a:spcAft>
              </a:pPr>
              <a:r>
                <a:rPr kumimoji="1" lang="en-US" sz="1400" b="1" dirty="0" smtClean="0">
                  <a:solidFill>
                    <a:srgbClr val="4D4D4D"/>
                  </a:solidFill>
                  <a:latin typeface="Leelawadee"/>
                  <a:cs typeface="+mn-cs"/>
                </a:rPr>
                <a:t>Service Quality</a:t>
              </a:r>
            </a:p>
            <a:p>
              <a:pPr algn="ctr" defTabSz="914400" eaLnBrk="0" fontAlgn="auto" hangingPunct="0">
                <a:spcBef>
                  <a:spcPts val="0"/>
                </a:spcBef>
                <a:spcAft>
                  <a:spcPts val="0"/>
                </a:spcAft>
              </a:pPr>
              <a:r>
                <a:rPr kumimoji="1" lang="en-US" sz="1400" dirty="0" smtClean="0">
                  <a:solidFill>
                    <a:srgbClr val="4D4D4D"/>
                  </a:solidFill>
                  <a:latin typeface="Leelawadee"/>
                  <a:cs typeface="+mn-cs"/>
                </a:rPr>
                <a:t>(Mfg Quality, Reliable Sourcing Network, On-Time Delivery, etc.)</a:t>
              </a:r>
              <a:endParaRPr kumimoji="1" lang="en-US" sz="1400" dirty="0">
                <a:solidFill>
                  <a:srgbClr val="4D4D4D"/>
                </a:solidFill>
                <a:latin typeface="Leelawadee"/>
                <a:cs typeface="+mn-cs"/>
              </a:endParaRPr>
            </a:p>
          </p:txBody>
        </p:sp>
      </p:grpSp>
      <p:sp>
        <p:nvSpPr>
          <p:cNvPr id="8" name="TextBox 7"/>
          <p:cNvSpPr txBox="1"/>
          <p:nvPr/>
        </p:nvSpPr>
        <p:spPr>
          <a:xfrm>
            <a:off x="4413287" y="6044625"/>
            <a:ext cx="4688142" cy="523220"/>
          </a:xfrm>
          <a:prstGeom prst="rect">
            <a:avLst/>
          </a:prstGeom>
          <a:noFill/>
        </p:spPr>
        <p:txBody>
          <a:bodyPr wrap="none" rtlCol="0">
            <a:spAutoFit/>
          </a:bodyPr>
          <a:lstStyle/>
          <a:p>
            <a:pPr algn="r" defTabSz="914400" eaLnBrk="0" fontAlgn="auto" hangingPunct="0">
              <a:spcBef>
                <a:spcPts val="0"/>
              </a:spcBef>
              <a:spcAft>
                <a:spcPts val="0"/>
              </a:spcAft>
            </a:pPr>
            <a:r>
              <a:rPr kumimoji="1" lang="en-US" sz="1400" b="1" dirty="0" smtClean="0">
                <a:solidFill>
                  <a:srgbClr val="4D4D4D"/>
                </a:solidFill>
                <a:latin typeface="Leelawadee"/>
                <a:cs typeface="+mn-cs"/>
              </a:rPr>
              <a:t>Capital Commitment</a:t>
            </a:r>
          </a:p>
          <a:p>
            <a:pPr algn="r" defTabSz="914400" eaLnBrk="0" fontAlgn="auto" hangingPunct="0">
              <a:spcBef>
                <a:spcPts val="0"/>
              </a:spcBef>
              <a:spcAft>
                <a:spcPts val="0"/>
              </a:spcAft>
            </a:pPr>
            <a:r>
              <a:rPr kumimoji="1" lang="en-US" sz="1400" dirty="0" smtClean="0">
                <a:solidFill>
                  <a:srgbClr val="4D4D4D"/>
                </a:solidFill>
                <a:latin typeface="Leelawadee"/>
                <a:cs typeface="+mn-cs"/>
              </a:rPr>
              <a:t>(Initial Volume, Tooling Cost, Component Quotation, etc.)</a:t>
            </a:r>
            <a:endParaRPr kumimoji="1" lang="en-US" sz="1400" dirty="0">
              <a:solidFill>
                <a:srgbClr val="4D4D4D"/>
              </a:solidFill>
              <a:latin typeface="Leelawadee"/>
              <a:cs typeface="+mn-cs"/>
            </a:endParaRPr>
          </a:p>
        </p:txBody>
      </p:sp>
      <p:sp>
        <p:nvSpPr>
          <p:cNvPr id="9" name="TextBox 8"/>
          <p:cNvSpPr txBox="1"/>
          <p:nvPr/>
        </p:nvSpPr>
        <p:spPr>
          <a:xfrm>
            <a:off x="1075558" y="4501913"/>
            <a:ext cx="3390672" cy="1169551"/>
          </a:xfrm>
          <a:prstGeom prst="rect">
            <a:avLst/>
          </a:prstGeom>
          <a:noFill/>
        </p:spPr>
        <p:txBody>
          <a:bodyPr wrap="none" rtlCol="0">
            <a:spAutoFit/>
          </a:bodyPr>
          <a:lstStyle/>
          <a:p>
            <a:pPr algn="ctr" defTabSz="914400" eaLnBrk="0" fontAlgn="auto" hangingPunct="0">
              <a:spcBef>
                <a:spcPts val="0"/>
              </a:spcBef>
              <a:spcAft>
                <a:spcPts val="0"/>
              </a:spcAft>
            </a:pPr>
            <a:r>
              <a:rPr kumimoji="1" lang="en-US" sz="1400" b="1" dirty="0" smtClean="0">
                <a:solidFill>
                  <a:srgbClr val="4D4D4D"/>
                </a:solidFill>
                <a:latin typeface="Leelawadee"/>
                <a:cs typeface="+mn-cs"/>
              </a:rPr>
              <a:t>Small Sized CM Provides</a:t>
            </a:r>
          </a:p>
          <a:p>
            <a:pPr algn="ctr" defTabSz="914400" eaLnBrk="0" fontAlgn="auto" hangingPunct="0">
              <a:spcBef>
                <a:spcPts val="0"/>
              </a:spcBef>
              <a:spcAft>
                <a:spcPts val="0"/>
              </a:spcAft>
              <a:buFont typeface="Arial" pitchFamily="34" charset="0"/>
              <a:buChar char="•"/>
            </a:pPr>
            <a:r>
              <a:rPr kumimoji="1" lang="en-US" sz="1400" dirty="0" smtClean="0">
                <a:solidFill>
                  <a:srgbClr val="4D4D4D"/>
                </a:solidFill>
                <a:latin typeface="Leelawadee"/>
                <a:cs typeface="+mn-cs"/>
              </a:rPr>
              <a:t>Low barrier for capital commitment</a:t>
            </a:r>
          </a:p>
          <a:p>
            <a:pPr algn="ctr" defTabSz="914400" eaLnBrk="0" fontAlgn="auto" hangingPunct="0">
              <a:spcBef>
                <a:spcPts val="0"/>
              </a:spcBef>
              <a:spcAft>
                <a:spcPts val="0"/>
              </a:spcAft>
              <a:buFont typeface="Arial" pitchFamily="34" charset="0"/>
              <a:buChar char="•"/>
            </a:pPr>
            <a:r>
              <a:rPr kumimoji="1" lang="en-US" sz="1400" dirty="0" smtClean="0">
                <a:solidFill>
                  <a:srgbClr val="4D4D4D"/>
                </a:solidFill>
                <a:latin typeface="Leelawadee"/>
                <a:cs typeface="+mn-cs"/>
              </a:rPr>
              <a:t>Flexible in incoming quality requirement</a:t>
            </a:r>
          </a:p>
          <a:p>
            <a:pPr algn="ctr" defTabSz="914400" eaLnBrk="0" fontAlgn="auto" hangingPunct="0">
              <a:spcBef>
                <a:spcPts val="0"/>
              </a:spcBef>
              <a:spcAft>
                <a:spcPts val="0"/>
              </a:spcAft>
              <a:buFont typeface="Arial" pitchFamily="34" charset="0"/>
              <a:buChar char="•"/>
            </a:pPr>
            <a:r>
              <a:rPr kumimoji="1" lang="en-US" sz="1400" dirty="0" smtClean="0">
                <a:solidFill>
                  <a:srgbClr val="4D4D4D"/>
                </a:solidFill>
                <a:latin typeface="Leelawadee"/>
                <a:cs typeface="+mn-cs"/>
              </a:rPr>
              <a:t>Easy to setup</a:t>
            </a:r>
          </a:p>
          <a:p>
            <a:pPr algn="ctr" defTabSz="914400" eaLnBrk="0" fontAlgn="auto" hangingPunct="0">
              <a:spcBef>
                <a:spcPts val="0"/>
              </a:spcBef>
              <a:spcAft>
                <a:spcPts val="0"/>
              </a:spcAft>
              <a:buFont typeface="Arial" pitchFamily="34" charset="0"/>
              <a:buChar char="•"/>
            </a:pPr>
            <a:r>
              <a:rPr kumimoji="1" lang="en-US" sz="1400" dirty="0" smtClean="0">
                <a:solidFill>
                  <a:srgbClr val="4D4D4D"/>
                </a:solidFill>
                <a:latin typeface="Leelawadee"/>
                <a:cs typeface="+mn-cs"/>
              </a:rPr>
              <a:t>Schedule support</a:t>
            </a:r>
            <a:endParaRPr kumimoji="1" lang="en-US" sz="1400" dirty="0">
              <a:solidFill>
                <a:srgbClr val="4D4D4D"/>
              </a:solidFill>
              <a:latin typeface="Leelawadee"/>
              <a:cs typeface="+mn-cs"/>
            </a:endParaRPr>
          </a:p>
        </p:txBody>
      </p:sp>
      <p:sp>
        <p:nvSpPr>
          <p:cNvPr id="10" name="TextBox 9"/>
          <p:cNvSpPr txBox="1"/>
          <p:nvPr/>
        </p:nvSpPr>
        <p:spPr>
          <a:xfrm>
            <a:off x="4256961" y="1912505"/>
            <a:ext cx="3413082" cy="1600438"/>
          </a:xfrm>
          <a:prstGeom prst="rect">
            <a:avLst/>
          </a:prstGeom>
          <a:noFill/>
        </p:spPr>
        <p:txBody>
          <a:bodyPr wrap="square" rtlCol="0">
            <a:spAutoFit/>
          </a:bodyPr>
          <a:lstStyle/>
          <a:p>
            <a:pPr algn="ctr" defTabSz="914400" eaLnBrk="0" fontAlgn="auto" hangingPunct="0">
              <a:spcBef>
                <a:spcPts val="0"/>
              </a:spcBef>
              <a:spcAft>
                <a:spcPts val="0"/>
              </a:spcAft>
            </a:pPr>
            <a:r>
              <a:rPr kumimoji="1" lang="en-US" sz="1400" b="1" dirty="0" smtClean="0">
                <a:solidFill>
                  <a:srgbClr val="4D4D4D"/>
                </a:solidFill>
                <a:latin typeface="Leelawadee"/>
                <a:cs typeface="+mn-cs"/>
              </a:rPr>
              <a:t>Top Tier CM (e.g. </a:t>
            </a:r>
            <a:r>
              <a:rPr kumimoji="1" lang="en-US" sz="1400" b="1" dirty="0" err="1" smtClean="0">
                <a:solidFill>
                  <a:srgbClr val="4D4D4D"/>
                </a:solidFill>
                <a:latin typeface="Leelawadee"/>
                <a:cs typeface="+mn-cs"/>
              </a:rPr>
              <a:t>Honghai</a:t>
            </a:r>
            <a:r>
              <a:rPr kumimoji="1" lang="en-US" sz="1400" b="1" dirty="0" smtClean="0">
                <a:solidFill>
                  <a:srgbClr val="4D4D4D"/>
                </a:solidFill>
                <a:latin typeface="Leelawadee"/>
                <a:cs typeface="+mn-cs"/>
              </a:rPr>
              <a:t>, Flextronics) Requires</a:t>
            </a:r>
          </a:p>
          <a:p>
            <a:pPr algn="ctr" defTabSz="914400" eaLnBrk="0" fontAlgn="auto" hangingPunct="0">
              <a:spcBef>
                <a:spcPts val="0"/>
              </a:spcBef>
              <a:spcAft>
                <a:spcPts val="0"/>
              </a:spcAft>
              <a:buFont typeface="Arial" pitchFamily="34" charset="0"/>
              <a:buChar char="•"/>
            </a:pPr>
            <a:r>
              <a:rPr kumimoji="1" lang="en-US" sz="1400" dirty="0" smtClean="0">
                <a:solidFill>
                  <a:srgbClr val="4D4D4D"/>
                </a:solidFill>
                <a:latin typeface="Leelawadee"/>
                <a:cs typeface="+mn-cs"/>
              </a:rPr>
              <a:t>High commitment of capital</a:t>
            </a:r>
          </a:p>
          <a:p>
            <a:pPr algn="ctr" defTabSz="914400" eaLnBrk="0" fontAlgn="auto" hangingPunct="0">
              <a:spcBef>
                <a:spcPts val="0"/>
              </a:spcBef>
              <a:spcAft>
                <a:spcPts val="0"/>
              </a:spcAft>
              <a:buFont typeface="Arial" pitchFamily="34" charset="0"/>
              <a:buChar char="•"/>
            </a:pPr>
            <a:r>
              <a:rPr kumimoji="1" lang="en-US" sz="1400" dirty="0" smtClean="0">
                <a:solidFill>
                  <a:srgbClr val="4D4D4D"/>
                </a:solidFill>
                <a:latin typeface="Leelawadee"/>
                <a:cs typeface="+mn-cs"/>
              </a:rPr>
              <a:t>High incoming quality requirement</a:t>
            </a:r>
          </a:p>
          <a:p>
            <a:pPr algn="ctr" defTabSz="914400" eaLnBrk="0" fontAlgn="auto" hangingPunct="0">
              <a:spcBef>
                <a:spcPts val="0"/>
              </a:spcBef>
              <a:spcAft>
                <a:spcPts val="0"/>
              </a:spcAft>
              <a:buFont typeface="Arial" pitchFamily="34" charset="0"/>
              <a:buChar char="•"/>
            </a:pPr>
            <a:r>
              <a:rPr kumimoji="1" lang="en-US" sz="1400" dirty="0" smtClean="0">
                <a:solidFill>
                  <a:srgbClr val="4D4D4D"/>
                </a:solidFill>
                <a:latin typeface="Leelawadee"/>
                <a:cs typeface="+mn-cs"/>
              </a:rPr>
              <a:t>Complex business process to setup</a:t>
            </a:r>
          </a:p>
          <a:p>
            <a:pPr algn="ctr" defTabSz="914400" eaLnBrk="0" fontAlgn="auto" hangingPunct="0">
              <a:spcBef>
                <a:spcPts val="0"/>
              </a:spcBef>
              <a:spcAft>
                <a:spcPts val="0"/>
              </a:spcAft>
              <a:buFont typeface="Arial" pitchFamily="34" charset="0"/>
              <a:buChar char="•"/>
            </a:pPr>
            <a:r>
              <a:rPr kumimoji="1" lang="en-US" sz="1400" dirty="0" smtClean="0">
                <a:solidFill>
                  <a:srgbClr val="4D4D4D"/>
                </a:solidFill>
                <a:latin typeface="Leelawadee"/>
                <a:cs typeface="+mn-cs"/>
              </a:rPr>
              <a:t>Potential schedule de-prioritization</a:t>
            </a:r>
          </a:p>
          <a:p>
            <a:pPr algn="ctr" defTabSz="914400" eaLnBrk="0" fontAlgn="auto" hangingPunct="0">
              <a:spcBef>
                <a:spcPts val="0"/>
              </a:spcBef>
              <a:spcAft>
                <a:spcPts val="0"/>
              </a:spcAft>
              <a:buFont typeface="Arial" pitchFamily="34" charset="0"/>
              <a:buChar char="•"/>
            </a:pPr>
            <a:r>
              <a:rPr kumimoji="1" lang="en-US" sz="1400" dirty="0" smtClean="0">
                <a:solidFill>
                  <a:srgbClr val="4D4D4D"/>
                </a:solidFill>
                <a:latin typeface="Leelawadee"/>
                <a:cs typeface="+mn-cs"/>
              </a:rPr>
              <a:t>Expensive component quotation</a:t>
            </a:r>
            <a:endParaRPr kumimoji="1" lang="en-US" sz="1400" dirty="0">
              <a:solidFill>
                <a:srgbClr val="4D4D4D"/>
              </a:solidFill>
              <a:latin typeface="Leelawadee"/>
              <a:cs typeface="+mn-cs"/>
            </a:endParaRPr>
          </a:p>
        </p:txBody>
      </p:sp>
      <p:sp>
        <p:nvSpPr>
          <p:cNvPr id="11" name="TextBox 10"/>
          <p:cNvSpPr txBox="1"/>
          <p:nvPr/>
        </p:nvSpPr>
        <p:spPr>
          <a:xfrm>
            <a:off x="1828800" y="2819400"/>
            <a:ext cx="2554674" cy="523220"/>
          </a:xfrm>
          <a:prstGeom prst="rect">
            <a:avLst/>
          </a:prstGeom>
          <a:noFill/>
        </p:spPr>
        <p:txBody>
          <a:bodyPr wrap="none" rtlCol="0">
            <a:spAutoFit/>
          </a:bodyPr>
          <a:lstStyle/>
          <a:p>
            <a:pPr algn="ctr" defTabSz="914400" eaLnBrk="0" fontAlgn="auto" hangingPunct="0">
              <a:spcBef>
                <a:spcPts val="0"/>
              </a:spcBef>
              <a:spcAft>
                <a:spcPts val="0"/>
              </a:spcAft>
            </a:pPr>
            <a:r>
              <a:rPr kumimoji="1" lang="en-US" sz="1400" b="1" dirty="0" smtClean="0">
                <a:solidFill>
                  <a:srgbClr val="4D4D4D"/>
                </a:solidFill>
                <a:latin typeface="Leelawadee"/>
                <a:cs typeface="+mn-cs"/>
              </a:rPr>
              <a:t>Second Tier CM </a:t>
            </a:r>
          </a:p>
          <a:p>
            <a:pPr algn="ctr" defTabSz="914400" eaLnBrk="0" fontAlgn="auto" hangingPunct="0">
              <a:spcBef>
                <a:spcPts val="0"/>
              </a:spcBef>
              <a:spcAft>
                <a:spcPts val="0"/>
              </a:spcAft>
            </a:pPr>
            <a:r>
              <a:rPr kumimoji="1" lang="en-US" sz="1400" b="1" dirty="0" smtClean="0">
                <a:solidFill>
                  <a:srgbClr val="4D4D4D"/>
                </a:solidFill>
                <a:latin typeface="Leelawadee"/>
                <a:cs typeface="+mn-cs"/>
              </a:rPr>
              <a:t>(e.g. </a:t>
            </a:r>
            <a:r>
              <a:rPr kumimoji="1" lang="en-US" sz="1400" b="1" dirty="0" err="1" smtClean="0">
                <a:solidFill>
                  <a:srgbClr val="4D4D4D"/>
                </a:solidFill>
                <a:latin typeface="Leelawadee"/>
                <a:cs typeface="+mn-cs"/>
              </a:rPr>
              <a:t>sumitronics</a:t>
            </a:r>
            <a:r>
              <a:rPr kumimoji="1" lang="en-US" sz="1400" b="1" dirty="0" smtClean="0">
                <a:solidFill>
                  <a:srgbClr val="4D4D4D"/>
                </a:solidFill>
                <a:latin typeface="Leelawadee"/>
                <a:cs typeface="+mn-cs"/>
              </a:rPr>
              <a:t>, </a:t>
            </a:r>
            <a:r>
              <a:rPr kumimoji="1" lang="en-US" sz="1400" b="1" dirty="0" err="1" smtClean="0">
                <a:solidFill>
                  <a:srgbClr val="4D4D4D"/>
                </a:solidFill>
                <a:latin typeface="Leelawadee"/>
                <a:cs typeface="+mn-cs"/>
              </a:rPr>
              <a:t>beyonics</a:t>
            </a:r>
            <a:r>
              <a:rPr kumimoji="1" lang="en-US" sz="1400" b="1" dirty="0" smtClean="0">
                <a:solidFill>
                  <a:srgbClr val="4D4D4D"/>
                </a:solidFill>
                <a:latin typeface="Leelawadee"/>
                <a:cs typeface="+mn-cs"/>
              </a:rPr>
              <a:t>) </a:t>
            </a:r>
          </a:p>
        </p:txBody>
      </p:sp>
      <p:sp>
        <p:nvSpPr>
          <p:cNvPr id="12" name="Oval 11"/>
          <p:cNvSpPr/>
          <p:nvPr/>
        </p:nvSpPr>
        <p:spPr>
          <a:xfrm flipV="1">
            <a:off x="787020" y="504782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auto" hangingPunct="0">
              <a:spcBef>
                <a:spcPts val="0"/>
              </a:spcBef>
              <a:spcAft>
                <a:spcPts val="0"/>
              </a:spcAft>
            </a:pPr>
            <a:endParaRPr kumimoji="1" lang="en-US" sz="2400">
              <a:solidFill>
                <a:srgbClr val="FFFFFF"/>
              </a:solidFill>
              <a:latin typeface="Tw Cen MT"/>
            </a:endParaRPr>
          </a:p>
        </p:txBody>
      </p:sp>
      <p:sp>
        <p:nvSpPr>
          <p:cNvPr id="13" name="Oval 12"/>
          <p:cNvSpPr/>
          <p:nvPr/>
        </p:nvSpPr>
        <p:spPr>
          <a:xfrm flipV="1">
            <a:off x="2438400" y="2438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auto" hangingPunct="0">
              <a:spcBef>
                <a:spcPts val="0"/>
              </a:spcBef>
              <a:spcAft>
                <a:spcPts val="0"/>
              </a:spcAft>
            </a:pPr>
            <a:endParaRPr kumimoji="1" lang="en-US" sz="2400">
              <a:solidFill>
                <a:srgbClr val="FFFFFF"/>
              </a:solidFill>
              <a:latin typeface="Tw Cen MT"/>
            </a:endParaRPr>
          </a:p>
        </p:txBody>
      </p:sp>
      <p:sp>
        <p:nvSpPr>
          <p:cNvPr id="14" name="Oval 13"/>
          <p:cNvSpPr/>
          <p:nvPr/>
        </p:nvSpPr>
        <p:spPr>
          <a:xfrm flipV="1">
            <a:off x="6400800" y="152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auto" hangingPunct="0">
              <a:spcBef>
                <a:spcPts val="0"/>
              </a:spcBef>
              <a:spcAft>
                <a:spcPts val="0"/>
              </a:spcAft>
            </a:pPr>
            <a:endParaRPr kumimoji="1" lang="en-US" sz="2400">
              <a:solidFill>
                <a:srgbClr val="FFFFFF"/>
              </a:solidFill>
              <a:latin typeface="Tw Cen MT"/>
            </a:endParaRPr>
          </a:p>
        </p:txBody>
      </p:sp>
      <p:sp>
        <p:nvSpPr>
          <p:cNvPr id="15" name="TextBox 14"/>
          <p:cNvSpPr txBox="1"/>
          <p:nvPr/>
        </p:nvSpPr>
        <p:spPr>
          <a:xfrm>
            <a:off x="0" y="6535868"/>
            <a:ext cx="4114800" cy="307777"/>
          </a:xfrm>
          <a:prstGeom prst="rect">
            <a:avLst/>
          </a:prstGeom>
          <a:noFill/>
        </p:spPr>
        <p:txBody>
          <a:bodyPr wrap="square" rtlCol="0">
            <a:spAutoFit/>
          </a:bodyPr>
          <a:lstStyle/>
          <a:p>
            <a:pPr algn="ctr" defTabSz="914400" eaLnBrk="0" fontAlgn="auto" hangingPunct="0">
              <a:spcBef>
                <a:spcPts val="0"/>
              </a:spcBef>
              <a:spcAft>
                <a:spcPts val="0"/>
              </a:spcAft>
            </a:pPr>
            <a:r>
              <a:rPr kumimoji="1" lang="en-US" sz="1400" dirty="0" smtClean="0">
                <a:solidFill>
                  <a:srgbClr val="4D4D4D"/>
                </a:solidFill>
                <a:latin typeface="Leelawadee"/>
                <a:cs typeface="+mn-cs"/>
              </a:rPr>
              <a:t>Source: Interviews with HW Startups and VCs</a:t>
            </a:r>
            <a:endParaRPr kumimoji="1" lang="en-US" sz="1400" dirty="0">
              <a:solidFill>
                <a:srgbClr val="4D4D4D"/>
              </a:solidFill>
              <a:latin typeface="Leelawadee"/>
              <a:cs typeface="+mn-cs"/>
            </a:endParaRPr>
          </a:p>
        </p:txBody>
      </p:sp>
      <p:sp>
        <p:nvSpPr>
          <p:cNvPr id="16" name="TextBox 15"/>
          <p:cNvSpPr txBox="1"/>
          <p:nvPr/>
        </p:nvSpPr>
        <p:spPr>
          <a:xfrm>
            <a:off x="7679485" y="4648200"/>
            <a:ext cx="1464515" cy="1169551"/>
          </a:xfrm>
          <a:prstGeom prst="rect">
            <a:avLst/>
          </a:prstGeom>
          <a:noFill/>
        </p:spPr>
        <p:txBody>
          <a:bodyPr wrap="square" rtlCol="0">
            <a:spAutoFit/>
          </a:bodyPr>
          <a:lstStyle/>
          <a:p>
            <a:pPr algn="ctr" defTabSz="914400" eaLnBrk="0" fontAlgn="auto" hangingPunct="0">
              <a:spcBef>
                <a:spcPts val="0"/>
              </a:spcBef>
              <a:spcAft>
                <a:spcPts val="0"/>
              </a:spcAft>
            </a:pPr>
            <a:r>
              <a:rPr kumimoji="1" lang="en-US" sz="1400" dirty="0" smtClean="0">
                <a:solidFill>
                  <a:srgbClr val="4D4D4D"/>
                </a:solidFill>
                <a:latin typeface="Leelawadee"/>
                <a:cs typeface="+mn-cs"/>
              </a:rPr>
              <a:t>Don’t do it until you can independently guarantee quality</a:t>
            </a:r>
            <a:endParaRPr kumimoji="1" lang="en-US" sz="1400" dirty="0">
              <a:solidFill>
                <a:srgbClr val="4D4D4D"/>
              </a:solidFill>
              <a:latin typeface="Leelawadee"/>
              <a:cs typeface="+mn-cs"/>
            </a:endParaRPr>
          </a:p>
        </p:txBody>
      </p:sp>
      <p:sp>
        <p:nvSpPr>
          <p:cNvPr id="17" name="TextBox 16"/>
          <p:cNvSpPr txBox="1"/>
          <p:nvPr/>
        </p:nvSpPr>
        <p:spPr>
          <a:xfrm>
            <a:off x="7696201" y="2008504"/>
            <a:ext cx="1447800" cy="1169551"/>
          </a:xfrm>
          <a:prstGeom prst="rect">
            <a:avLst/>
          </a:prstGeom>
          <a:noFill/>
        </p:spPr>
        <p:txBody>
          <a:bodyPr wrap="square" rtlCol="0">
            <a:spAutoFit/>
          </a:bodyPr>
          <a:lstStyle/>
          <a:p>
            <a:pPr algn="ctr" defTabSz="914400" eaLnBrk="0" fontAlgn="auto" hangingPunct="0">
              <a:spcBef>
                <a:spcPts val="0"/>
              </a:spcBef>
              <a:spcAft>
                <a:spcPts val="0"/>
              </a:spcAft>
            </a:pPr>
            <a:r>
              <a:rPr kumimoji="1" lang="en-US" sz="1400" dirty="0" smtClean="0">
                <a:solidFill>
                  <a:srgbClr val="4D4D4D"/>
                </a:solidFill>
                <a:latin typeface="Leelawadee"/>
                <a:cs typeface="+mn-cs"/>
              </a:rPr>
              <a:t>Don’t do it unless you can deal with rigorous design requirements</a:t>
            </a:r>
            <a:endParaRPr kumimoji="1" lang="en-US" sz="1400" dirty="0">
              <a:solidFill>
                <a:srgbClr val="4D4D4D"/>
              </a:solidFill>
              <a:latin typeface="Leelawadee"/>
              <a:cs typeface="+mn-cs"/>
            </a:endParaRPr>
          </a:p>
        </p:txBody>
      </p:sp>
      <p:sp>
        <p:nvSpPr>
          <p:cNvPr id="18" name="Right Arrow 17"/>
          <p:cNvSpPr/>
          <p:nvPr/>
        </p:nvSpPr>
        <p:spPr bwMode="auto">
          <a:xfrm>
            <a:off x="7391400" y="4419600"/>
            <a:ext cx="262719" cy="1583141"/>
          </a:xfrm>
          <a:prstGeom prst="rightArrow">
            <a:avLst>
              <a:gd name="adj1" fmla="val 50000"/>
              <a:gd name="adj2" fmla="val 10000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hangingPunct="0">
              <a:buClr>
                <a:srgbClr val="4D4D4D"/>
              </a:buClr>
            </a:pPr>
            <a:endParaRPr kumimoji="1" lang="en-US" sz="1600" smtClean="0">
              <a:solidFill>
                <a:srgbClr val="4D4D4D"/>
              </a:solidFill>
              <a:latin typeface="Times New Roman" pitchFamily="18" charset="0"/>
              <a:cs typeface="+mn-cs"/>
            </a:endParaRPr>
          </a:p>
        </p:txBody>
      </p:sp>
      <p:sp>
        <p:nvSpPr>
          <p:cNvPr id="19" name="Right Arrow 18"/>
          <p:cNvSpPr/>
          <p:nvPr/>
        </p:nvSpPr>
        <p:spPr bwMode="auto">
          <a:xfrm>
            <a:off x="7391400" y="1981200"/>
            <a:ext cx="262719" cy="1583141"/>
          </a:xfrm>
          <a:prstGeom prst="rightArrow">
            <a:avLst>
              <a:gd name="adj1" fmla="val 50000"/>
              <a:gd name="adj2" fmla="val 10000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hangingPunct="0">
              <a:buClr>
                <a:srgbClr val="4D4D4D"/>
              </a:buClr>
            </a:pPr>
            <a:endParaRPr kumimoji="1" lang="en-US" sz="1600" smtClean="0">
              <a:solidFill>
                <a:srgbClr val="4D4D4D"/>
              </a:solidFill>
              <a:latin typeface="Times New Roman" pitchFamily="18" charset="0"/>
              <a:cs typeface="+mn-cs"/>
            </a:endParaRPr>
          </a:p>
        </p:txBody>
      </p:sp>
    </p:spTree>
    <p:extLst>
      <p:ext uri="{BB962C8B-B14F-4D97-AF65-F5344CB8AC3E}">
        <p14:creationId xmlns:p14="http://schemas.microsoft.com/office/powerpoint/2010/main" val="28022249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err="1" smtClean="0">
                <a:solidFill>
                  <a:srgbClr val="FFFFFF"/>
                </a:solidFill>
                <a:latin typeface="Franklin Gothic Book" pitchFamily="34" charset="0"/>
                <a:cs typeface="+mn-cs"/>
              </a:rPr>
              <a:t>Sunpower</a:t>
            </a:r>
            <a:endParaRPr kumimoji="1" lang="en-US" sz="2400" b="1" dirty="0">
              <a:solidFill>
                <a:srgbClr val="FFFFFF"/>
              </a:solidFill>
              <a:latin typeface="Franklin Gothic Book" pitchFamily="34" charset="0"/>
              <a:cs typeface="+mn-cs"/>
            </a:endParaRPr>
          </a:p>
        </p:txBody>
      </p:sp>
      <p:sp>
        <p:nvSpPr>
          <p:cNvPr id="24" name="Rectangle 14"/>
          <p:cNvSpPr>
            <a:spLocks noChangeArrowheads="1"/>
          </p:cNvSpPr>
          <p:nvPr/>
        </p:nvSpPr>
        <p:spPr bwMode="gray">
          <a:xfrm>
            <a:off x="4953000" y="990600"/>
            <a:ext cx="3962400" cy="1723549"/>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Situation:</a:t>
            </a:r>
          </a:p>
          <a:p>
            <a:pPr algn="ctr" defTabSz="913526" eaLnBrk="0" hangingPunct="0">
              <a:lnSpc>
                <a:spcPct val="80000"/>
              </a:lnSpc>
              <a:buSzPct val="120000"/>
            </a:pPr>
            <a:endParaRPr kumimoji="1" lang="en-US" altLang="ko-KR" sz="2000" b="1" u="sng"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-Advances in semiconductor technology and high energy costs lead to the possibility that solar will be less expensive than grid power within a generation.</a:t>
            </a:r>
          </a:p>
        </p:txBody>
      </p:sp>
      <p:pic>
        <p:nvPicPr>
          <p:cNvPr id="4098" name="Picture 2" descr="http://www.solsystemscompany.com/uploads/experience/sunpower-logo.jpg"/>
          <p:cNvPicPr>
            <a:picLocks noChangeAspect="1" noChangeArrowheads="1"/>
          </p:cNvPicPr>
          <p:nvPr/>
        </p:nvPicPr>
        <p:blipFill>
          <a:blip r:embed="rId3" cstate="print"/>
          <a:srcRect/>
          <a:stretch>
            <a:fillRect/>
          </a:stretch>
        </p:blipFill>
        <p:spPr bwMode="auto">
          <a:xfrm>
            <a:off x="228600" y="1295400"/>
            <a:ext cx="4571998" cy="2286000"/>
          </a:xfrm>
          <a:prstGeom prst="rect">
            <a:avLst/>
          </a:prstGeom>
          <a:noFill/>
        </p:spPr>
      </p:pic>
      <p:pic>
        <p:nvPicPr>
          <p:cNvPr id="4100" name="Picture 4" descr="http://64.50.172.38/~solarfor/wp-content/uploads/2013/06/SunPower_E20-13532-600x0.gif"/>
          <p:cNvPicPr>
            <a:picLocks noChangeAspect="1" noChangeArrowheads="1"/>
          </p:cNvPicPr>
          <p:nvPr/>
        </p:nvPicPr>
        <p:blipFill>
          <a:blip r:embed="rId4" cstate="print"/>
          <a:srcRect/>
          <a:stretch>
            <a:fillRect/>
          </a:stretch>
        </p:blipFill>
        <p:spPr bwMode="auto">
          <a:xfrm>
            <a:off x="457200" y="3733800"/>
            <a:ext cx="3962400" cy="2641600"/>
          </a:xfrm>
          <a:prstGeom prst="rect">
            <a:avLst/>
          </a:prstGeom>
          <a:noFill/>
        </p:spPr>
      </p:pic>
    </p:spTree>
    <p:extLst>
      <p:ext uri="{BB962C8B-B14F-4D97-AF65-F5344CB8AC3E}">
        <p14:creationId xmlns:p14="http://schemas.microsoft.com/office/powerpoint/2010/main" val="23160015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err="1" smtClean="0">
                <a:solidFill>
                  <a:srgbClr val="FFFFFF"/>
                </a:solidFill>
                <a:latin typeface="Franklin Gothic Book" pitchFamily="34" charset="0"/>
                <a:cs typeface="+mn-cs"/>
              </a:rPr>
              <a:t>Sunpower</a:t>
            </a:r>
            <a:endParaRPr kumimoji="1" lang="en-US" sz="2400" b="1" dirty="0">
              <a:solidFill>
                <a:srgbClr val="FFFFFF"/>
              </a:solidFill>
              <a:latin typeface="Franklin Gothic Book" pitchFamily="34" charset="0"/>
              <a:cs typeface="+mn-cs"/>
            </a:endParaRPr>
          </a:p>
        </p:txBody>
      </p:sp>
      <p:sp>
        <p:nvSpPr>
          <p:cNvPr id="10" name="Rectangle 9"/>
          <p:cNvSpPr/>
          <p:nvPr/>
        </p:nvSpPr>
        <p:spPr>
          <a:xfrm>
            <a:off x="1371600" y="914400"/>
            <a:ext cx="4572000" cy="4572000"/>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cxnSp>
        <p:nvCxnSpPr>
          <p:cNvPr id="15" name="Straight Connector 14"/>
          <p:cNvCxnSpPr/>
          <p:nvPr/>
        </p:nvCxnSpPr>
        <p:spPr>
          <a:xfrm>
            <a:off x="1371600" y="3200400"/>
            <a:ext cx="4572000" cy="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657600" y="914400"/>
            <a:ext cx="0" cy="457200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4"/>
          <p:cNvSpPr>
            <a:spLocks noChangeArrowheads="1"/>
          </p:cNvSpPr>
          <p:nvPr/>
        </p:nvSpPr>
        <p:spPr bwMode="gray">
          <a:xfrm>
            <a:off x="4191000" y="5562600"/>
            <a:ext cx="2514600"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Known Manufacturing Architecture</a:t>
            </a:r>
            <a:endParaRPr kumimoji="1" lang="en-US" altLang="ko-KR" sz="1400" dirty="0">
              <a:solidFill>
                <a:srgbClr val="000000"/>
              </a:solidFill>
              <a:latin typeface="Times New Roman" pitchFamily="18" charset="0"/>
              <a:ea typeface="Gulim" pitchFamily="34" charset="-127"/>
              <a:cs typeface="+mn-cs"/>
            </a:endParaRPr>
          </a:p>
        </p:txBody>
      </p:sp>
      <p:sp>
        <p:nvSpPr>
          <p:cNvPr id="20" name="Rectangle 14"/>
          <p:cNvSpPr>
            <a:spLocks noChangeArrowheads="1"/>
          </p:cNvSpPr>
          <p:nvPr/>
        </p:nvSpPr>
        <p:spPr bwMode="gray">
          <a:xfrm>
            <a:off x="152400" y="914400"/>
            <a:ext cx="1219200"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Known Design</a:t>
            </a:r>
          </a:p>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Architecture</a:t>
            </a:r>
            <a:endParaRPr kumimoji="1" lang="en-US" altLang="ko-KR" sz="1400" dirty="0">
              <a:solidFill>
                <a:srgbClr val="000000"/>
              </a:solidFill>
              <a:latin typeface="Times New Roman" pitchFamily="18" charset="0"/>
              <a:ea typeface="Gulim" pitchFamily="34" charset="-127"/>
              <a:cs typeface="+mn-cs"/>
            </a:endParaRPr>
          </a:p>
        </p:txBody>
      </p:sp>
      <p:sp>
        <p:nvSpPr>
          <p:cNvPr id="21" name="Rectangle 14"/>
          <p:cNvSpPr>
            <a:spLocks noChangeArrowheads="1"/>
          </p:cNvSpPr>
          <p:nvPr/>
        </p:nvSpPr>
        <p:spPr bwMode="gray">
          <a:xfrm>
            <a:off x="1295400" y="5562600"/>
            <a:ext cx="2514600" cy="172355"/>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Unknown Manufacturing</a:t>
            </a:r>
            <a:endParaRPr kumimoji="1" lang="en-US" altLang="ko-KR" sz="1400" dirty="0">
              <a:solidFill>
                <a:srgbClr val="000000"/>
              </a:solidFill>
              <a:latin typeface="Times New Roman" pitchFamily="18" charset="0"/>
              <a:ea typeface="Gulim" pitchFamily="34" charset="-127"/>
              <a:cs typeface="+mn-cs"/>
            </a:endParaRPr>
          </a:p>
        </p:txBody>
      </p:sp>
      <p:sp>
        <p:nvSpPr>
          <p:cNvPr id="22" name="Rectangle 14"/>
          <p:cNvSpPr>
            <a:spLocks noChangeArrowheads="1"/>
          </p:cNvSpPr>
          <p:nvPr/>
        </p:nvSpPr>
        <p:spPr bwMode="gray">
          <a:xfrm>
            <a:off x="152400" y="4953000"/>
            <a:ext cx="926592"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Unknown Design</a:t>
            </a:r>
            <a:endParaRPr kumimoji="1" lang="en-US" altLang="ko-KR" sz="1400" dirty="0">
              <a:solidFill>
                <a:srgbClr val="000000"/>
              </a:solidFill>
              <a:latin typeface="Times New Roman" pitchFamily="18" charset="0"/>
              <a:ea typeface="Gulim" pitchFamily="34" charset="-127"/>
              <a:cs typeface="+mn-cs"/>
            </a:endParaRPr>
          </a:p>
        </p:txBody>
      </p:sp>
      <p:sp>
        <p:nvSpPr>
          <p:cNvPr id="17" name="Rectangle 14"/>
          <p:cNvSpPr>
            <a:spLocks noChangeArrowheads="1"/>
          </p:cNvSpPr>
          <p:nvPr/>
        </p:nvSpPr>
        <p:spPr bwMode="gray">
          <a:xfrm>
            <a:off x="6019800" y="762000"/>
            <a:ext cx="2819400" cy="502702"/>
          </a:xfrm>
          <a:prstGeom prst="rect">
            <a:avLst/>
          </a:prstGeom>
          <a:noFill/>
          <a:ln w="9525">
            <a:noFill/>
            <a:miter lim="800000"/>
            <a:headEnd/>
            <a:tailEnd/>
          </a:ln>
        </p:spPr>
        <p:txBody>
          <a:bodyPr wrap="square" lIns="0" tIns="0" rIns="0" bIns="0">
            <a:spAutoFit/>
          </a:bodyPr>
          <a:lstStyle/>
          <a:p>
            <a:pP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1985: </a:t>
            </a:r>
            <a:r>
              <a:rPr kumimoji="1" lang="en-US" altLang="ko-KR" sz="2000" dirty="0" err="1" smtClean="0">
                <a:solidFill>
                  <a:srgbClr val="000000"/>
                </a:solidFill>
                <a:latin typeface="Times New Roman" pitchFamily="18" charset="0"/>
                <a:ea typeface="Gulim" pitchFamily="34" charset="-127"/>
                <a:cs typeface="+mn-cs"/>
              </a:rPr>
              <a:t>Sunpower</a:t>
            </a:r>
            <a:r>
              <a:rPr kumimoji="1" lang="en-US" altLang="ko-KR" sz="2000" dirty="0" smtClean="0">
                <a:solidFill>
                  <a:srgbClr val="000000"/>
                </a:solidFill>
                <a:latin typeface="Times New Roman" pitchFamily="18" charset="0"/>
                <a:ea typeface="Gulim" pitchFamily="34" charset="-127"/>
                <a:cs typeface="+mn-cs"/>
              </a:rPr>
              <a:t> incorporated</a:t>
            </a:r>
          </a:p>
        </p:txBody>
      </p:sp>
      <p:sp>
        <p:nvSpPr>
          <p:cNvPr id="25" name="Rectangle 14"/>
          <p:cNvSpPr>
            <a:spLocks noChangeArrowheads="1"/>
          </p:cNvSpPr>
          <p:nvPr/>
        </p:nvSpPr>
        <p:spPr bwMode="gray">
          <a:xfrm>
            <a:off x="1828800" y="4724400"/>
            <a:ext cx="228600" cy="246221"/>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dirty="0" smtClean="0">
                <a:solidFill>
                  <a:srgbClr val="434342">
                    <a:lumMod val="60000"/>
                    <a:lumOff val="40000"/>
                  </a:srgbClr>
                </a:solidFill>
                <a:latin typeface="Times New Roman" pitchFamily="18" charset="0"/>
                <a:ea typeface="Gulim" pitchFamily="34" charset="-127"/>
                <a:cs typeface="+mn-cs"/>
              </a:rPr>
              <a:t>!</a:t>
            </a:r>
            <a:endParaRPr kumimoji="1" lang="en-US" altLang="ko-KR" sz="2000" dirty="0" smtClean="0">
              <a:solidFill>
                <a:srgbClr val="434342">
                  <a:lumMod val="60000"/>
                  <a:lumOff val="40000"/>
                </a:srgbClr>
              </a:solidFill>
              <a:latin typeface="Times New Roman" pitchFamily="18" charset="0"/>
              <a:ea typeface="Gulim" pitchFamily="34" charset="-127"/>
              <a:cs typeface="+mn-cs"/>
            </a:endParaRPr>
          </a:p>
        </p:txBody>
      </p:sp>
      <p:sp>
        <p:nvSpPr>
          <p:cNvPr id="27" name="Right Arrow 26"/>
          <p:cNvSpPr/>
          <p:nvPr/>
        </p:nvSpPr>
        <p:spPr>
          <a:xfrm rot="19534398">
            <a:off x="1832183" y="3984895"/>
            <a:ext cx="2154643" cy="224116"/>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29" name="Right Arrow 28"/>
          <p:cNvSpPr/>
          <p:nvPr/>
        </p:nvSpPr>
        <p:spPr>
          <a:xfrm rot="19021271">
            <a:off x="3529159" y="2501540"/>
            <a:ext cx="2387221" cy="243125"/>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23" name="Rectangle 14"/>
          <p:cNvSpPr>
            <a:spLocks noChangeArrowheads="1"/>
          </p:cNvSpPr>
          <p:nvPr/>
        </p:nvSpPr>
        <p:spPr bwMode="gray">
          <a:xfrm>
            <a:off x="6096000" y="2438400"/>
            <a:ext cx="2819400" cy="1241365"/>
          </a:xfrm>
          <a:prstGeom prst="rect">
            <a:avLst/>
          </a:prstGeom>
          <a:noFill/>
          <a:ln w="9525">
            <a:noFill/>
            <a:miter lim="800000"/>
            <a:headEnd/>
            <a:tailEnd/>
          </a:ln>
        </p:spPr>
        <p:txBody>
          <a:bodyPr wrap="square" lIns="0" tIns="0" rIns="0" bIns="0">
            <a:spAutoFit/>
          </a:bodyPr>
          <a:lstStyle/>
          <a:p>
            <a:pP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2002: </a:t>
            </a:r>
            <a:r>
              <a:rPr kumimoji="1" lang="en-US" altLang="ko-KR" sz="2000" dirty="0" err="1" smtClean="0">
                <a:solidFill>
                  <a:srgbClr val="000000"/>
                </a:solidFill>
                <a:latin typeface="Times New Roman" pitchFamily="18" charset="0"/>
                <a:ea typeface="Gulim" pitchFamily="34" charset="-127"/>
                <a:cs typeface="+mn-cs"/>
              </a:rPr>
              <a:t>Sunpower</a:t>
            </a:r>
            <a:r>
              <a:rPr kumimoji="1" lang="en-US" altLang="ko-KR" sz="2000" dirty="0" smtClean="0">
                <a:solidFill>
                  <a:srgbClr val="000000"/>
                </a:solidFill>
                <a:latin typeface="Times New Roman" pitchFamily="18" charset="0"/>
                <a:ea typeface="Gulim" pitchFamily="34" charset="-127"/>
                <a:cs typeface="+mn-cs"/>
              </a:rPr>
              <a:t> acquired / funded by Cypress Semiconductor. Cypress adds senior manufacturing executives to team </a:t>
            </a:r>
          </a:p>
        </p:txBody>
      </p:sp>
      <p:sp>
        <p:nvSpPr>
          <p:cNvPr id="26" name="Rectangle 14"/>
          <p:cNvSpPr>
            <a:spLocks noChangeArrowheads="1"/>
          </p:cNvSpPr>
          <p:nvPr/>
        </p:nvSpPr>
        <p:spPr bwMode="gray">
          <a:xfrm>
            <a:off x="990600" y="5901809"/>
            <a:ext cx="7086600" cy="972574"/>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dirty="0" smtClean="0">
                <a:solidFill>
                  <a:srgbClr val="000000"/>
                </a:solidFill>
                <a:latin typeface="Times New Roman" pitchFamily="18" charset="0"/>
                <a:ea typeface="Gulim" pitchFamily="34" charset="-127"/>
                <a:cs typeface="+mn-cs"/>
              </a:rPr>
              <a:t>2008: Company IPO / Spin out </a:t>
            </a:r>
          </a:p>
          <a:p>
            <a:pPr algn="ctr" defTabSz="913526" eaLnBrk="0" hangingPunct="0">
              <a:lnSpc>
                <a:spcPct val="80000"/>
              </a:lnSpc>
              <a:buSzPct val="120000"/>
            </a:pPr>
            <a:r>
              <a:rPr kumimoji="1" lang="en-US" altLang="ko-KR" dirty="0" smtClean="0">
                <a:solidFill>
                  <a:srgbClr val="000000"/>
                </a:solidFill>
                <a:latin typeface="Times New Roman" pitchFamily="18" charset="0"/>
                <a:ea typeface="Gulim" pitchFamily="34" charset="-127"/>
                <a:cs typeface="+mn-cs"/>
              </a:rPr>
              <a:t>“Silicon is the second most studied material system in the world after concrete”</a:t>
            </a:r>
            <a:r>
              <a:rPr kumimoji="1" lang="en-US" altLang="ko-KR" dirty="0">
                <a:solidFill>
                  <a:srgbClr val="000000"/>
                </a:solidFill>
                <a:latin typeface="Times New Roman" pitchFamily="18" charset="0"/>
                <a:ea typeface="Gulim" pitchFamily="34" charset="-127"/>
                <a:cs typeface="+mn-cs"/>
              </a:rPr>
              <a:t>, Cypress CEO </a:t>
            </a:r>
            <a:r>
              <a:rPr kumimoji="1" lang="en-US" altLang="ko-KR" dirty="0" smtClean="0">
                <a:solidFill>
                  <a:srgbClr val="000000"/>
                </a:solidFill>
                <a:latin typeface="Times New Roman" pitchFamily="18" charset="0"/>
                <a:ea typeface="Gulim" pitchFamily="34" charset="-127"/>
                <a:cs typeface="+mn-cs"/>
              </a:rPr>
              <a:t>T.J. Rogers</a:t>
            </a:r>
          </a:p>
          <a:p>
            <a:pPr algn="ctr" defTabSz="913526" eaLnBrk="0" hangingPunct="0">
              <a:lnSpc>
                <a:spcPct val="80000"/>
              </a:lnSpc>
              <a:buSzPct val="120000"/>
            </a:pPr>
            <a:endParaRPr kumimoji="1" lang="en-US" altLang="ko-KR" sz="2400" dirty="0" smtClean="0">
              <a:solidFill>
                <a:srgbClr val="000000"/>
              </a:solidFill>
              <a:latin typeface="Times New Roman" pitchFamily="18" charset="0"/>
              <a:ea typeface="Gulim" pitchFamily="34" charset="-127"/>
              <a:cs typeface="+mn-cs"/>
            </a:endParaRPr>
          </a:p>
        </p:txBody>
      </p:sp>
      <p:sp>
        <p:nvSpPr>
          <p:cNvPr id="28" name="Rectangle 14"/>
          <p:cNvSpPr>
            <a:spLocks noChangeArrowheads="1"/>
          </p:cNvSpPr>
          <p:nvPr/>
        </p:nvSpPr>
        <p:spPr bwMode="gray">
          <a:xfrm>
            <a:off x="6096000" y="1371600"/>
            <a:ext cx="2819400" cy="748923"/>
          </a:xfrm>
          <a:prstGeom prst="rect">
            <a:avLst/>
          </a:prstGeom>
          <a:noFill/>
          <a:ln w="9525">
            <a:noFill/>
            <a:miter lim="800000"/>
            <a:headEnd/>
            <a:tailEnd/>
          </a:ln>
        </p:spPr>
        <p:txBody>
          <a:bodyPr wrap="square" lIns="0" tIns="0" rIns="0" bIns="0">
            <a:spAutoFit/>
          </a:bodyPr>
          <a:lstStyle/>
          <a:p>
            <a:pP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1990s: Developed designs based on variations of known silicon technology </a:t>
            </a:r>
          </a:p>
        </p:txBody>
      </p:sp>
      <p:sp>
        <p:nvSpPr>
          <p:cNvPr id="30" name="Rectangle 14"/>
          <p:cNvSpPr>
            <a:spLocks noChangeArrowheads="1"/>
          </p:cNvSpPr>
          <p:nvPr/>
        </p:nvSpPr>
        <p:spPr bwMode="gray">
          <a:xfrm>
            <a:off x="6096000" y="3733800"/>
            <a:ext cx="2819400" cy="502702"/>
          </a:xfrm>
          <a:prstGeom prst="rect">
            <a:avLst/>
          </a:prstGeom>
          <a:noFill/>
          <a:ln w="9525">
            <a:noFill/>
            <a:miter lim="800000"/>
            <a:headEnd/>
            <a:tailEnd/>
          </a:ln>
        </p:spPr>
        <p:txBody>
          <a:bodyPr wrap="square" lIns="0" tIns="0" rIns="0" bIns="0">
            <a:spAutoFit/>
          </a:bodyPr>
          <a:lstStyle/>
          <a:p>
            <a:pP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2004: Opens large scale pilot (</a:t>
            </a:r>
            <a:r>
              <a:rPr kumimoji="1" lang="en-US" altLang="ko-KR" sz="2000" dirty="0" err="1" smtClean="0">
                <a:solidFill>
                  <a:srgbClr val="000000"/>
                </a:solidFill>
                <a:latin typeface="Times New Roman" pitchFamily="18" charset="0"/>
                <a:ea typeface="Gulim" pitchFamily="34" charset="-127"/>
                <a:cs typeface="+mn-cs"/>
              </a:rPr>
              <a:t>Fab</a:t>
            </a:r>
            <a:r>
              <a:rPr kumimoji="1" lang="en-US" altLang="ko-KR" sz="2000" dirty="0" smtClean="0">
                <a:solidFill>
                  <a:srgbClr val="000000"/>
                </a:solidFill>
                <a:latin typeface="Times New Roman" pitchFamily="18" charset="0"/>
                <a:ea typeface="Gulim" pitchFamily="34" charset="-127"/>
                <a:cs typeface="+mn-cs"/>
              </a:rPr>
              <a:t> 1) </a:t>
            </a:r>
          </a:p>
        </p:txBody>
      </p:sp>
      <p:sp>
        <p:nvSpPr>
          <p:cNvPr id="31" name="Rectangle 14"/>
          <p:cNvSpPr>
            <a:spLocks noChangeArrowheads="1"/>
          </p:cNvSpPr>
          <p:nvPr/>
        </p:nvSpPr>
        <p:spPr bwMode="gray">
          <a:xfrm>
            <a:off x="6096000" y="4343400"/>
            <a:ext cx="2819400" cy="995144"/>
          </a:xfrm>
          <a:prstGeom prst="rect">
            <a:avLst/>
          </a:prstGeom>
          <a:noFill/>
          <a:ln w="9525">
            <a:noFill/>
            <a:miter lim="800000"/>
            <a:headEnd/>
            <a:tailEnd/>
          </a:ln>
        </p:spPr>
        <p:txBody>
          <a:bodyPr wrap="square" lIns="0" tIns="0" rIns="0" bIns="0">
            <a:spAutoFit/>
          </a:bodyPr>
          <a:lstStyle/>
          <a:p>
            <a:pP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2007: Opens large full scale plant</a:t>
            </a:r>
          </a:p>
          <a:p>
            <a:pP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2008: Announces 23.4% efficiency design</a:t>
            </a:r>
          </a:p>
        </p:txBody>
      </p:sp>
      <p:sp>
        <p:nvSpPr>
          <p:cNvPr id="32" name="Right Arrow 31"/>
          <p:cNvSpPr/>
          <p:nvPr/>
        </p:nvSpPr>
        <p:spPr>
          <a:xfrm rot="17696400">
            <a:off x="5256708" y="1257574"/>
            <a:ext cx="911999" cy="243125"/>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Tree>
    <p:extLst>
      <p:ext uri="{BB962C8B-B14F-4D97-AF65-F5344CB8AC3E}">
        <p14:creationId xmlns:p14="http://schemas.microsoft.com/office/powerpoint/2010/main" val="6489188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7" grpId="0" animBg="1"/>
      <p:bldP spid="29" grpId="0" animBg="1"/>
      <p:bldP spid="23" grpId="0"/>
      <p:bldP spid="26" grpId="0"/>
      <p:bldP spid="28" grpId="0"/>
      <p:bldP spid="30" grpId="0"/>
      <p:bldP spid="31" grpId="0"/>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prstGeom prst="rect">
            <a:avLst/>
          </a:prstGeom>
        </p:spPr>
        <p:txBody>
          <a:bodyPr lIns="91425" tIns="91425" rIns="91425" bIns="91425" anchor="b" anchorCtr="0">
            <a:noAutofit/>
          </a:bodyPr>
          <a:lstStyle/>
          <a:p>
            <a:pPr>
              <a:buNone/>
            </a:pPr>
            <a:r>
              <a:rPr lang="en-US" sz="4000" dirty="0" smtClean="0"/>
              <a:t>Example</a:t>
            </a:r>
            <a:r>
              <a:rPr lang="en" sz="4000" dirty="0" smtClean="0"/>
              <a:t> </a:t>
            </a:r>
            <a:r>
              <a:rPr lang="en-US" sz="4000" dirty="0" smtClean="0"/>
              <a:t>Business Model</a:t>
            </a:r>
            <a:endParaRPr lang="en" sz="4000" dirty="0"/>
          </a:p>
        </p:txBody>
      </p:sp>
      <p:pic>
        <p:nvPicPr>
          <p:cNvPr id="110" name="Shape 110"/>
          <p:cNvPicPr preferRelativeResize="0"/>
          <p:nvPr/>
        </p:nvPicPr>
        <p:blipFill>
          <a:blip r:embed="rId3"/>
          <a:stretch>
            <a:fillRect/>
          </a:stretch>
        </p:blipFill>
        <p:spPr>
          <a:xfrm>
            <a:off x="8091208" y="3330693"/>
            <a:ext cx="457868" cy="1118104"/>
          </a:xfrm>
          <a:prstGeom prst="rect">
            <a:avLst/>
          </a:prstGeom>
        </p:spPr>
      </p:pic>
      <p:grpSp>
        <p:nvGrpSpPr>
          <p:cNvPr id="4" name="Group 3"/>
          <p:cNvGrpSpPr/>
          <p:nvPr/>
        </p:nvGrpSpPr>
        <p:grpSpPr>
          <a:xfrm>
            <a:off x="1829656" y="3684041"/>
            <a:ext cx="1739100" cy="656435"/>
            <a:chOff x="2112343" y="2867124"/>
            <a:chExt cx="1739100" cy="592200"/>
          </a:xfrm>
        </p:grpSpPr>
        <p:sp>
          <p:nvSpPr>
            <p:cNvPr id="104" name="Shape 104"/>
            <p:cNvSpPr/>
            <p:nvPr/>
          </p:nvSpPr>
          <p:spPr>
            <a:xfrm rot="-10799406">
              <a:off x="2112343" y="2867124"/>
              <a:ext cx="1739100" cy="592200"/>
            </a:xfrm>
            <a:prstGeom prst="rightArrow">
              <a:avLst>
                <a:gd name="adj1" fmla="val 50000"/>
                <a:gd name="adj2" fmla="val 50000"/>
              </a:avLst>
            </a:prstGeom>
            <a:ln/>
          </p:spPr>
          <p:style>
            <a:lnRef idx="1">
              <a:schemeClr val="accent1"/>
            </a:lnRef>
            <a:fillRef idx="3">
              <a:schemeClr val="accent1"/>
            </a:fillRef>
            <a:effectRef idx="2">
              <a:schemeClr val="accent1"/>
            </a:effectRef>
            <a:fontRef idx="minor">
              <a:schemeClr val="lt1"/>
            </a:fontRef>
          </p:style>
          <p:txBody>
            <a:bodyPr lIns="91425" tIns="91425" rIns="91425" bIns="91425" anchor="ctr" anchorCtr="0">
              <a:noAutofit/>
            </a:bodyPr>
            <a:lstStyle/>
            <a:p>
              <a:pPr defTabSz="914400" fontAlgn="auto">
                <a:spcBef>
                  <a:spcPts val="0"/>
                </a:spcBef>
                <a:spcAft>
                  <a:spcPts val="0"/>
                </a:spcAft>
              </a:pPr>
              <a:endParaRPr sz="1400" kern="0">
                <a:solidFill>
                  <a:prstClr val="white"/>
                </a:solidFill>
                <a:latin typeface="Century Gothic"/>
                <a:sym typeface="Arial"/>
              </a:endParaRPr>
            </a:p>
          </p:txBody>
        </p:sp>
        <p:sp>
          <p:nvSpPr>
            <p:cNvPr id="2" name="TextBox 1"/>
            <p:cNvSpPr txBox="1"/>
            <p:nvPr/>
          </p:nvSpPr>
          <p:spPr>
            <a:xfrm>
              <a:off x="2879113" y="2911940"/>
              <a:ext cx="313044" cy="333191"/>
            </a:xfrm>
            <a:prstGeom prst="rect">
              <a:avLst/>
            </a:prstGeom>
            <a:noFill/>
          </p:spPr>
          <p:txBody>
            <a:bodyPr wrap="none" rtlCol="0">
              <a:spAutoFit/>
            </a:bodyPr>
            <a:lstStyle/>
            <a:p>
              <a:pPr defTabSz="914400" fontAlgn="auto">
                <a:spcBef>
                  <a:spcPts val="0"/>
                </a:spcBef>
                <a:spcAft>
                  <a:spcPts val="0"/>
                </a:spcAft>
              </a:pPr>
              <a:r>
                <a:rPr lang="en-US" b="1" kern="0" dirty="0">
                  <a:solidFill>
                    <a:srgbClr val="000000"/>
                  </a:solidFill>
                  <a:latin typeface="Arial"/>
                  <a:ea typeface="Arial"/>
                  <a:cs typeface="Arial"/>
                  <a:sym typeface="Arial"/>
                </a:rPr>
                <a:t>$</a:t>
              </a:r>
            </a:p>
          </p:txBody>
        </p:sp>
      </p:grpSp>
      <p:grpSp>
        <p:nvGrpSpPr>
          <p:cNvPr id="10" name="Group 9"/>
          <p:cNvGrpSpPr/>
          <p:nvPr/>
        </p:nvGrpSpPr>
        <p:grpSpPr>
          <a:xfrm>
            <a:off x="4507867" y="2395401"/>
            <a:ext cx="473704" cy="1260032"/>
            <a:chOff x="4519308" y="1659235"/>
            <a:chExt cx="473704" cy="945024"/>
          </a:xfrm>
        </p:grpSpPr>
        <p:sp>
          <p:nvSpPr>
            <p:cNvPr id="112" name="Shape 112"/>
            <p:cNvSpPr/>
            <p:nvPr/>
          </p:nvSpPr>
          <p:spPr>
            <a:xfrm rot="5401610">
              <a:off x="4233733" y="1944810"/>
              <a:ext cx="945024" cy="373874"/>
            </a:xfrm>
            <a:prstGeom prst="rightArrow">
              <a:avLst>
                <a:gd name="adj1" fmla="val 50000"/>
                <a:gd name="adj2" fmla="val 50000"/>
              </a:avLst>
            </a:prstGeom>
            <a:ln/>
          </p:spPr>
          <p:style>
            <a:lnRef idx="1">
              <a:schemeClr val="accent1"/>
            </a:lnRef>
            <a:fillRef idx="3">
              <a:schemeClr val="accent1"/>
            </a:fillRef>
            <a:effectRef idx="2">
              <a:schemeClr val="accent1"/>
            </a:effectRef>
            <a:fontRef idx="minor">
              <a:schemeClr val="lt1"/>
            </a:fontRef>
          </p:style>
          <p:txBody>
            <a:bodyPr lIns="91425" tIns="91425" rIns="91425" bIns="91425" anchor="ctr" anchorCtr="0">
              <a:noAutofit/>
            </a:bodyPr>
            <a:lstStyle/>
            <a:p>
              <a:pPr defTabSz="914400" fontAlgn="auto">
                <a:spcBef>
                  <a:spcPts val="0"/>
                </a:spcBef>
                <a:spcAft>
                  <a:spcPts val="0"/>
                </a:spcAft>
              </a:pPr>
              <a:endParaRPr sz="1400" kern="0">
                <a:solidFill>
                  <a:prstClr val="white"/>
                </a:solidFill>
                <a:latin typeface="Century Gothic"/>
                <a:sym typeface="Arial"/>
              </a:endParaRPr>
            </a:p>
          </p:txBody>
        </p:sp>
        <p:sp>
          <p:nvSpPr>
            <p:cNvPr id="16" name="TextBox 15"/>
            <p:cNvSpPr txBox="1"/>
            <p:nvPr/>
          </p:nvSpPr>
          <p:spPr>
            <a:xfrm>
              <a:off x="4560559" y="1826694"/>
              <a:ext cx="432453" cy="276999"/>
            </a:xfrm>
            <a:prstGeom prst="rect">
              <a:avLst/>
            </a:prstGeom>
            <a:noFill/>
          </p:spPr>
          <p:txBody>
            <a:bodyPr wrap="square" rtlCol="0">
              <a:spAutoFit/>
            </a:bodyPr>
            <a:lstStyle/>
            <a:p>
              <a:pPr defTabSz="914400" fontAlgn="auto">
                <a:spcBef>
                  <a:spcPts val="0"/>
                </a:spcBef>
                <a:spcAft>
                  <a:spcPts val="0"/>
                </a:spcAft>
              </a:pPr>
              <a:r>
                <a:rPr lang="en-US" b="1" kern="0" dirty="0">
                  <a:solidFill>
                    <a:srgbClr val="000000"/>
                  </a:solidFill>
                  <a:latin typeface="Arial"/>
                  <a:ea typeface="Arial"/>
                  <a:cs typeface="Arial"/>
                  <a:sym typeface="Arial"/>
                </a:rPr>
                <a:t>$</a:t>
              </a:r>
            </a:p>
          </p:txBody>
        </p:sp>
      </p:grpSp>
      <p:pic>
        <p:nvPicPr>
          <p:cNvPr id="18" name="Picture 17" descr="Logo3.jpg"/>
          <p:cNvPicPr>
            <a:picLocks noChangeAspect="1"/>
          </p:cNvPicPr>
          <p:nvPr/>
        </p:nvPicPr>
        <p:blipFill rotWithShape="1">
          <a:blip r:embed="rId4" cstate="print">
            <a:alphaModFix/>
            <a:extLst>
              <a:ext uri="{28A0092B-C50C-407E-A947-70E740481C1C}">
                <a14:useLocalDpi xmlns:a14="http://schemas.microsoft.com/office/drawing/2010/main"/>
              </a:ext>
            </a:extLst>
          </a:blip>
          <a:srcRect/>
          <a:stretch/>
        </p:blipFill>
        <p:spPr>
          <a:xfrm>
            <a:off x="8053597" y="0"/>
            <a:ext cx="1055416" cy="1450837"/>
          </a:xfrm>
          <a:prstGeom prst="rect">
            <a:avLst/>
          </a:prstGeom>
        </p:spPr>
      </p:pic>
      <p:sp>
        <p:nvSpPr>
          <p:cNvPr id="19" name="TextBox 18"/>
          <p:cNvSpPr txBox="1"/>
          <p:nvPr/>
        </p:nvSpPr>
        <p:spPr>
          <a:xfrm>
            <a:off x="8705270" y="6249925"/>
            <a:ext cx="384365" cy="307777"/>
          </a:xfrm>
          <a:prstGeom prst="rect">
            <a:avLst/>
          </a:prstGeom>
          <a:noFill/>
        </p:spPr>
        <p:txBody>
          <a:bodyPr wrap="none" rtlCol="0">
            <a:spAutoFit/>
          </a:bodyPr>
          <a:lstStyle/>
          <a:p>
            <a:pPr defTabSz="914400" fontAlgn="auto">
              <a:spcBef>
                <a:spcPts val="0"/>
              </a:spcBef>
              <a:spcAft>
                <a:spcPts val="0"/>
              </a:spcAft>
            </a:pPr>
            <a:r>
              <a:rPr lang="en-US" sz="1400" kern="0" dirty="0" smtClean="0">
                <a:solidFill>
                  <a:srgbClr val="000000"/>
                </a:solidFill>
                <a:latin typeface="Arial"/>
                <a:ea typeface="Arial"/>
                <a:cs typeface="Arial"/>
                <a:sym typeface="Arial"/>
              </a:rPr>
              <a:t>10</a:t>
            </a:r>
            <a:endParaRPr lang="en-US" sz="1400" kern="0" dirty="0">
              <a:solidFill>
                <a:srgbClr val="000000"/>
              </a:solidFill>
              <a:latin typeface="Arial"/>
              <a:ea typeface="Arial"/>
              <a:cs typeface="Arial"/>
              <a:sym typeface="Arial"/>
            </a:endParaRPr>
          </a:p>
        </p:txBody>
      </p:sp>
      <p:sp>
        <p:nvSpPr>
          <p:cNvPr id="3" name="Rectangle 2"/>
          <p:cNvSpPr/>
          <p:nvPr/>
        </p:nvSpPr>
        <p:spPr>
          <a:xfrm>
            <a:off x="7942478" y="4419965"/>
            <a:ext cx="954107" cy="307777"/>
          </a:xfrm>
          <a:prstGeom prst="rect">
            <a:avLst/>
          </a:prstGeom>
        </p:spPr>
        <p:txBody>
          <a:bodyPr wrap="none">
            <a:spAutoFit/>
          </a:bodyPr>
          <a:lstStyle/>
          <a:p>
            <a:pPr defTabSz="914400" fontAlgn="auto">
              <a:spcBef>
                <a:spcPts val="0"/>
              </a:spcBef>
              <a:spcAft>
                <a:spcPts val="0"/>
              </a:spcAft>
            </a:pPr>
            <a:r>
              <a:rPr lang="en-US" sz="1400" b="1" kern="0" dirty="0" smtClean="0">
                <a:solidFill>
                  <a:srgbClr val="595959"/>
                </a:solidFill>
                <a:latin typeface="Arial"/>
                <a:ea typeface="Arial"/>
                <a:cs typeface="Arial"/>
                <a:sym typeface="Arial"/>
              </a:rPr>
              <a:t>End u</a:t>
            </a:r>
            <a:r>
              <a:rPr lang="en" sz="1400" b="1" kern="0" dirty="0" smtClean="0">
                <a:solidFill>
                  <a:srgbClr val="595959"/>
                </a:solidFill>
                <a:latin typeface="Arial"/>
                <a:ea typeface="Arial"/>
                <a:cs typeface="Arial"/>
                <a:sym typeface="Arial"/>
              </a:rPr>
              <a:t>ser</a:t>
            </a:r>
            <a:endParaRPr lang="en-US" sz="1400" b="1" kern="0" dirty="0">
              <a:solidFill>
                <a:srgbClr val="000000"/>
              </a:solidFill>
              <a:latin typeface="Arial"/>
              <a:ea typeface="Arial"/>
              <a:cs typeface="Arial"/>
              <a:sym typeface="Arial"/>
            </a:endParaRPr>
          </a:p>
        </p:txBody>
      </p:sp>
      <p:pic>
        <p:nvPicPr>
          <p:cNvPr id="23" name="Picture 22" descr="Logo3.jpg"/>
          <p:cNvPicPr>
            <a:picLocks noChangeAspect="1"/>
          </p:cNvPicPr>
          <p:nvPr/>
        </p:nvPicPr>
        <p:blipFill rotWithShape="1">
          <a:blip r:embed="rId5" cstate="print">
            <a:alphaModFix/>
            <a:extLst>
              <a:ext uri="{28A0092B-C50C-407E-A947-70E740481C1C}">
                <a14:useLocalDpi xmlns:a14="http://schemas.microsoft.com/office/drawing/2010/main"/>
              </a:ext>
            </a:extLst>
          </a:blip>
          <a:srcRect/>
          <a:stretch/>
        </p:blipFill>
        <p:spPr>
          <a:xfrm>
            <a:off x="342793" y="3021031"/>
            <a:ext cx="1362650" cy="1873180"/>
          </a:xfrm>
          <a:prstGeom prst="rect">
            <a:avLst/>
          </a:prstGeom>
        </p:spPr>
      </p:pic>
      <p:grpSp>
        <p:nvGrpSpPr>
          <p:cNvPr id="13" name="Group 12"/>
          <p:cNvGrpSpPr/>
          <p:nvPr/>
        </p:nvGrpSpPr>
        <p:grpSpPr>
          <a:xfrm>
            <a:off x="1874292" y="4536727"/>
            <a:ext cx="1789516" cy="2147701"/>
            <a:chOff x="1874292" y="3402544"/>
            <a:chExt cx="1789516" cy="1610776"/>
          </a:xfrm>
        </p:grpSpPr>
        <p:sp>
          <p:nvSpPr>
            <p:cNvPr id="27" name="Curved Right Arrow 26"/>
            <p:cNvSpPr/>
            <p:nvPr/>
          </p:nvSpPr>
          <p:spPr>
            <a:xfrm rot="16200000">
              <a:off x="2538999" y="2737837"/>
              <a:ext cx="460101" cy="1789516"/>
            </a:xfrm>
            <a:prstGeom prst="curvedRightArrow">
              <a:avLst/>
            </a:prstGeom>
            <a:ln/>
          </p:spPr>
          <p:style>
            <a:lnRef idx="0">
              <a:schemeClr val="accent6"/>
            </a:lnRef>
            <a:fillRef idx="3">
              <a:schemeClr val="accent6"/>
            </a:fillRef>
            <a:effectRef idx="3">
              <a:schemeClr val="accent6"/>
            </a:effectRef>
            <a:fontRef idx="minor">
              <a:schemeClr val="lt1"/>
            </a:fontRef>
          </p:style>
          <p:txBody>
            <a:bodyPr/>
            <a:lstStyle/>
            <a:p>
              <a:pPr defTabSz="914400" fontAlgn="auto">
                <a:spcBef>
                  <a:spcPts val="0"/>
                </a:spcBef>
                <a:spcAft>
                  <a:spcPts val="0"/>
                </a:spcAft>
              </a:pPr>
              <a:endParaRPr lang="en-US" sz="1400" kern="0">
                <a:solidFill>
                  <a:prstClr val="white"/>
                </a:solidFill>
                <a:latin typeface="Century Gothic"/>
                <a:sym typeface="Arial"/>
              </a:endParaRPr>
            </a:p>
          </p:txBody>
        </p:sp>
        <p:sp>
          <p:nvSpPr>
            <p:cNvPr id="29" name="Shape 111"/>
            <p:cNvSpPr txBox="1"/>
            <p:nvPr/>
          </p:nvSpPr>
          <p:spPr>
            <a:xfrm>
              <a:off x="2116431" y="4594820"/>
              <a:ext cx="1398543" cy="418500"/>
            </a:xfrm>
            <a:prstGeom prst="rect">
              <a:avLst/>
            </a:prstGeom>
          </p:spPr>
          <p:txBody>
            <a:bodyPr lIns="91425" tIns="91425" rIns="91425" bIns="91425" anchor="t" anchorCtr="0">
              <a:noAutofit/>
            </a:bodyPr>
            <a:lstStyle/>
            <a:p>
              <a:pPr algn="ctr" defTabSz="914400" fontAlgn="auto">
                <a:spcBef>
                  <a:spcPts val="0"/>
                </a:spcBef>
                <a:spcAft>
                  <a:spcPts val="0"/>
                </a:spcAft>
              </a:pPr>
              <a:r>
                <a:rPr lang="en-US" sz="1400" kern="0" dirty="0">
                  <a:solidFill>
                    <a:srgbClr val="595959"/>
                  </a:solidFill>
                  <a:latin typeface="Century Gothic"/>
                  <a:ea typeface="Arial"/>
                  <a:cs typeface="Arial"/>
                  <a:sym typeface="Arial"/>
                </a:rPr>
                <a:t>s</a:t>
              </a:r>
              <a:r>
                <a:rPr lang="en-US" sz="1400" kern="0" dirty="0" smtClean="0">
                  <a:solidFill>
                    <a:srgbClr val="595959"/>
                  </a:solidFill>
                  <a:latin typeface="Century Gothic"/>
                  <a:ea typeface="Arial"/>
                  <a:cs typeface="Arial"/>
                  <a:sym typeface="Arial"/>
                </a:rPr>
                <a:t>ale of toilets</a:t>
              </a:r>
              <a:endParaRPr lang="en" sz="1400" kern="0" dirty="0">
                <a:solidFill>
                  <a:srgbClr val="595959"/>
                </a:solidFill>
                <a:latin typeface="Century Gothic"/>
                <a:ea typeface="Arial"/>
                <a:cs typeface="Arial"/>
                <a:sym typeface="Arial"/>
              </a:endParaRPr>
            </a:p>
          </p:txBody>
        </p:sp>
        <p:grpSp>
          <p:nvGrpSpPr>
            <p:cNvPr id="9" name="Group 8"/>
            <p:cNvGrpSpPr/>
            <p:nvPr/>
          </p:nvGrpSpPr>
          <p:grpSpPr>
            <a:xfrm>
              <a:off x="2116431" y="3950984"/>
              <a:ext cx="1342363" cy="643836"/>
              <a:chOff x="2116431" y="4044042"/>
              <a:chExt cx="1342363" cy="643836"/>
            </a:xfrm>
          </p:grpSpPr>
          <p:pic>
            <p:nvPicPr>
              <p:cNvPr id="30" name="Shape 101"/>
              <p:cNvPicPr preferRelativeResize="0">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16431" y="4044042"/>
                <a:ext cx="451268" cy="643400"/>
              </a:xfrm>
              <a:prstGeom prst="rect">
                <a:avLst/>
              </a:prstGeom>
            </p:spPr>
          </p:pic>
          <p:pic>
            <p:nvPicPr>
              <p:cNvPr id="31" name="Shape 101"/>
              <p:cNvPicPr preferRelativeResize="0">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56258" y="4044042"/>
                <a:ext cx="451268" cy="643400"/>
              </a:xfrm>
              <a:prstGeom prst="rect">
                <a:avLst/>
              </a:prstGeom>
            </p:spPr>
          </p:pic>
          <p:pic>
            <p:nvPicPr>
              <p:cNvPr id="32" name="Shape 101"/>
              <p:cNvPicPr preferRelativeResize="0">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7526" y="4044478"/>
                <a:ext cx="451268" cy="643400"/>
              </a:xfrm>
              <a:prstGeom prst="rect">
                <a:avLst/>
              </a:prstGeom>
            </p:spPr>
          </p:pic>
        </p:grpSp>
      </p:grpSp>
      <p:grpSp>
        <p:nvGrpSpPr>
          <p:cNvPr id="24" name="Group 23"/>
          <p:cNvGrpSpPr/>
          <p:nvPr/>
        </p:nvGrpSpPr>
        <p:grpSpPr>
          <a:xfrm>
            <a:off x="5729729" y="3201335"/>
            <a:ext cx="1901239" cy="1139340"/>
            <a:chOff x="5729726" y="2401001"/>
            <a:chExt cx="1901239" cy="854505"/>
          </a:xfrm>
        </p:grpSpPr>
        <p:grpSp>
          <p:nvGrpSpPr>
            <p:cNvPr id="22" name="Group 21"/>
            <p:cNvGrpSpPr/>
            <p:nvPr/>
          </p:nvGrpSpPr>
          <p:grpSpPr>
            <a:xfrm>
              <a:off x="5729726" y="2806409"/>
              <a:ext cx="1901239" cy="449097"/>
              <a:chOff x="5729726" y="2806409"/>
              <a:chExt cx="1901239" cy="449097"/>
            </a:xfrm>
          </p:grpSpPr>
          <p:sp>
            <p:nvSpPr>
              <p:cNvPr id="107" name="Shape 107"/>
              <p:cNvSpPr/>
              <p:nvPr/>
            </p:nvSpPr>
            <p:spPr>
              <a:xfrm rot="-10799327">
                <a:off x="5729726" y="2806409"/>
                <a:ext cx="1901239" cy="449097"/>
              </a:xfrm>
              <a:prstGeom prst="rightArrow">
                <a:avLst>
                  <a:gd name="adj1" fmla="val 50000"/>
                  <a:gd name="adj2" fmla="val 50000"/>
                </a:avLst>
              </a:prstGeom>
              <a:ln/>
            </p:spPr>
            <p:style>
              <a:lnRef idx="1">
                <a:schemeClr val="accent1"/>
              </a:lnRef>
              <a:fillRef idx="3">
                <a:schemeClr val="accent1"/>
              </a:fillRef>
              <a:effectRef idx="2">
                <a:schemeClr val="accent1"/>
              </a:effectRef>
              <a:fontRef idx="minor">
                <a:schemeClr val="lt1"/>
              </a:fontRef>
            </p:style>
            <p:txBody>
              <a:bodyPr lIns="91425" tIns="91425" rIns="91425" bIns="91425" anchor="ctr" anchorCtr="0">
                <a:noAutofit/>
              </a:bodyPr>
              <a:lstStyle/>
              <a:p>
                <a:pPr defTabSz="914400" fontAlgn="auto">
                  <a:spcBef>
                    <a:spcPts val="0"/>
                  </a:spcBef>
                  <a:spcAft>
                    <a:spcPts val="0"/>
                  </a:spcAft>
                </a:pPr>
                <a:endParaRPr sz="1400" kern="0">
                  <a:solidFill>
                    <a:prstClr val="white"/>
                  </a:solidFill>
                  <a:latin typeface="Century Gothic"/>
                  <a:sym typeface="Arial"/>
                </a:endParaRPr>
              </a:p>
            </p:txBody>
          </p:sp>
          <p:sp>
            <p:nvSpPr>
              <p:cNvPr id="17" name="TextBox 16"/>
              <p:cNvSpPr txBox="1"/>
              <p:nvPr/>
            </p:nvSpPr>
            <p:spPr>
              <a:xfrm>
                <a:off x="6680726" y="2806421"/>
                <a:ext cx="313044" cy="276999"/>
              </a:xfrm>
              <a:prstGeom prst="rect">
                <a:avLst/>
              </a:prstGeom>
              <a:noFill/>
            </p:spPr>
            <p:txBody>
              <a:bodyPr wrap="none" rtlCol="0">
                <a:spAutoFit/>
              </a:bodyPr>
              <a:lstStyle/>
              <a:p>
                <a:pPr defTabSz="914400" fontAlgn="auto">
                  <a:spcBef>
                    <a:spcPts val="0"/>
                  </a:spcBef>
                  <a:spcAft>
                    <a:spcPts val="0"/>
                  </a:spcAft>
                </a:pPr>
                <a:r>
                  <a:rPr lang="en-US" b="1" kern="0" dirty="0">
                    <a:solidFill>
                      <a:srgbClr val="000000"/>
                    </a:solidFill>
                    <a:latin typeface="Arial"/>
                    <a:ea typeface="Arial"/>
                    <a:cs typeface="Arial"/>
                    <a:sym typeface="Arial"/>
                  </a:rPr>
                  <a:t>$</a:t>
                </a:r>
              </a:p>
            </p:txBody>
          </p:sp>
        </p:grpSp>
        <p:sp>
          <p:nvSpPr>
            <p:cNvPr id="41" name="Shape 111"/>
            <p:cNvSpPr txBox="1"/>
            <p:nvPr/>
          </p:nvSpPr>
          <p:spPr>
            <a:xfrm>
              <a:off x="5995699" y="2401001"/>
              <a:ext cx="1545862" cy="418500"/>
            </a:xfrm>
            <a:prstGeom prst="rect">
              <a:avLst/>
            </a:prstGeom>
          </p:spPr>
          <p:txBody>
            <a:bodyPr lIns="91425" tIns="91425" rIns="91425" bIns="91425" anchor="t" anchorCtr="0">
              <a:noAutofit/>
            </a:bodyPr>
            <a:lstStyle/>
            <a:p>
              <a:pPr algn="ctr" defTabSz="914400" fontAlgn="auto">
                <a:spcBef>
                  <a:spcPts val="0"/>
                </a:spcBef>
                <a:spcAft>
                  <a:spcPts val="0"/>
                </a:spcAft>
              </a:pPr>
              <a:r>
                <a:rPr lang="en-US" sz="1400" kern="0" dirty="0">
                  <a:solidFill>
                    <a:srgbClr val="595959"/>
                  </a:solidFill>
                  <a:latin typeface="Century Gothic"/>
                  <a:ea typeface="Arial"/>
                  <a:cs typeface="Arial"/>
                  <a:sym typeface="Arial"/>
                </a:rPr>
                <a:t>m</a:t>
              </a:r>
              <a:r>
                <a:rPr lang="en-US" sz="1400" kern="0" dirty="0" smtClean="0">
                  <a:solidFill>
                    <a:srgbClr val="595959"/>
                  </a:solidFill>
                  <a:latin typeface="Century Gothic"/>
                  <a:ea typeface="Arial"/>
                  <a:cs typeface="Arial"/>
                  <a:sym typeface="Arial"/>
                </a:rPr>
                <a:t>onthly </a:t>
              </a:r>
            </a:p>
            <a:p>
              <a:pPr algn="ctr" defTabSz="914400" fontAlgn="auto">
                <a:spcBef>
                  <a:spcPts val="0"/>
                </a:spcBef>
                <a:spcAft>
                  <a:spcPts val="0"/>
                </a:spcAft>
              </a:pPr>
              <a:r>
                <a:rPr lang="en-US" sz="1400" kern="0" dirty="0" smtClean="0">
                  <a:solidFill>
                    <a:srgbClr val="595959"/>
                  </a:solidFill>
                  <a:latin typeface="Century Gothic"/>
                  <a:ea typeface="Arial"/>
                  <a:cs typeface="Arial"/>
                  <a:sym typeface="Arial"/>
                </a:rPr>
                <a:t>subscription fee</a:t>
              </a:r>
              <a:endParaRPr lang="en" sz="1400" kern="0" dirty="0">
                <a:solidFill>
                  <a:srgbClr val="595959"/>
                </a:solidFill>
                <a:latin typeface="Century Gothic"/>
                <a:ea typeface="Arial"/>
                <a:cs typeface="Arial"/>
                <a:sym typeface="Arial"/>
              </a:endParaRPr>
            </a:p>
          </p:txBody>
        </p:sp>
      </p:grpSp>
      <p:grpSp>
        <p:nvGrpSpPr>
          <p:cNvPr id="14" name="Group 13"/>
          <p:cNvGrpSpPr/>
          <p:nvPr/>
        </p:nvGrpSpPr>
        <p:grpSpPr>
          <a:xfrm>
            <a:off x="5628133" y="4427490"/>
            <a:ext cx="2712354" cy="1836060"/>
            <a:chOff x="5628133" y="3320617"/>
            <a:chExt cx="2712354" cy="1377045"/>
          </a:xfrm>
        </p:grpSpPr>
        <p:sp>
          <p:nvSpPr>
            <p:cNvPr id="26" name="Curved Right Arrow 25"/>
            <p:cNvSpPr/>
            <p:nvPr/>
          </p:nvSpPr>
          <p:spPr>
            <a:xfrm rot="16200000">
              <a:off x="6546333" y="2594729"/>
              <a:ext cx="460101" cy="1911878"/>
            </a:xfrm>
            <a:prstGeom prst="curvedRightArrow">
              <a:avLst/>
            </a:prstGeom>
            <a:ln/>
          </p:spPr>
          <p:style>
            <a:lnRef idx="0">
              <a:schemeClr val="accent6"/>
            </a:lnRef>
            <a:fillRef idx="3">
              <a:schemeClr val="accent6"/>
            </a:fillRef>
            <a:effectRef idx="3">
              <a:schemeClr val="accent6"/>
            </a:effectRef>
            <a:fontRef idx="minor">
              <a:schemeClr val="lt1"/>
            </a:fontRef>
          </p:style>
          <p:txBody>
            <a:bodyPr/>
            <a:lstStyle/>
            <a:p>
              <a:pPr defTabSz="914400" fontAlgn="auto">
                <a:spcBef>
                  <a:spcPts val="0"/>
                </a:spcBef>
                <a:spcAft>
                  <a:spcPts val="0"/>
                </a:spcAft>
              </a:pPr>
              <a:endParaRPr lang="en-US" sz="1400" kern="0">
                <a:solidFill>
                  <a:prstClr val="white"/>
                </a:solidFill>
                <a:latin typeface="Century Gothic"/>
                <a:sym typeface="Arial"/>
              </a:endParaRPr>
            </a:p>
          </p:txBody>
        </p:sp>
        <p:grpSp>
          <p:nvGrpSpPr>
            <p:cNvPr id="7" name="Group 6"/>
            <p:cNvGrpSpPr/>
            <p:nvPr/>
          </p:nvGrpSpPr>
          <p:grpSpPr>
            <a:xfrm>
              <a:off x="5628133" y="3800945"/>
              <a:ext cx="2712354" cy="896717"/>
              <a:chOff x="5939105" y="3693409"/>
              <a:chExt cx="2712354" cy="896717"/>
            </a:xfrm>
          </p:grpSpPr>
          <p:pic>
            <p:nvPicPr>
              <p:cNvPr id="33" name="Shape 108"/>
              <p:cNvPicPr preferRelativeResize="0">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74364" y="3807955"/>
                <a:ext cx="797964" cy="497646"/>
              </a:xfrm>
              <a:prstGeom prst="rect">
                <a:avLst/>
              </a:prstGeom>
            </p:spPr>
          </p:pic>
          <p:pic>
            <p:nvPicPr>
              <p:cNvPr id="34" name="Shape 101"/>
              <p:cNvPicPr preferRelativeResize="0">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55092" y="3693409"/>
                <a:ext cx="451268" cy="643400"/>
              </a:xfrm>
              <a:prstGeom prst="rect">
                <a:avLst/>
              </a:prstGeom>
            </p:spPr>
          </p:pic>
          <p:sp>
            <p:nvSpPr>
              <p:cNvPr id="35" name="TextBox 34"/>
              <p:cNvSpPr txBox="1"/>
              <p:nvPr/>
            </p:nvSpPr>
            <p:spPr>
              <a:xfrm>
                <a:off x="6988045" y="3821594"/>
                <a:ext cx="319468" cy="276999"/>
              </a:xfrm>
              <a:prstGeom prst="rect">
                <a:avLst/>
              </a:prstGeom>
              <a:noFill/>
            </p:spPr>
            <p:txBody>
              <a:bodyPr wrap="none" rtlCol="0">
                <a:spAutoFit/>
              </a:bodyPr>
              <a:lstStyle/>
              <a:p>
                <a:pPr defTabSz="914400" fontAlgn="auto">
                  <a:spcBef>
                    <a:spcPts val="0"/>
                  </a:spcBef>
                  <a:spcAft>
                    <a:spcPts val="0"/>
                  </a:spcAft>
                </a:pPr>
                <a:r>
                  <a:rPr lang="en-US" b="1" kern="0" dirty="0" smtClean="0">
                    <a:solidFill>
                      <a:srgbClr val="000000"/>
                    </a:solidFill>
                    <a:latin typeface="Arial"/>
                    <a:ea typeface="Arial"/>
                    <a:cs typeface="Arial"/>
                    <a:sym typeface="Arial"/>
                  </a:rPr>
                  <a:t>+</a:t>
                </a:r>
                <a:endParaRPr lang="en-US" b="1" kern="0" dirty="0">
                  <a:solidFill>
                    <a:srgbClr val="000000"/>
                  </a:solidFill>
                  <a:latin typeface="Arial"/>
                  <a:ea typeface="Arial"/>
                  <a:cs typeface="Arial"/>
                  <a:sym typeface="Arial"/>
                </a:endParaRPr>
              </a:p>
            </p:txBody>
          </p:sp>
          <p:sp>
            <p:nvSpPr>
              <p:cNvPr id="42" name="Shape 111"/>
              <p:cNvSpPr txBox="1"/>
              <p:nvPr/>
            </p:nvSpPr>
            <p:spPr>
              <a:xfrm>
                <a:off x="5939105" y="4171626"/>
                <a:ext cx="1266808" cy="418500"/>
              </a:xfrm>
              <a:prstGeom prst="rect">
                <a:avLst/>
              </a:prstGeom>
            </p:spPr>
            <p:txBody>
              <a:bodyPr lIns="91425" tIns="91425" rIns="91425" bIns="91425" anchor="t" anchorCtr="0">
                <a:noAutofit/>
              </a:bodyPr>
              <a:lstStyle/>
              <a:p>
                <a:pPr algn="ctr" defTabSz="914400" fontAlgn="auto">
                  <a:spcBef>
                    <a:spcPts val="0"/>
                  </a:spcBef>
                  <a:spcAft>
                    <a:spcPts val="0"/>
                  </a:spcAft>
                </a:pPr>
                <a:r>
                  <a:rPr lang="en-US" sz="1400" kern="0" dirty="0">
                    <a:solidFill>
                      <a:srgbClr val="595959"/>
                    </a:solidFill>
                    <a:latin typeface="Century Gothic"/>
                    <a:ea typeface="Arial"/>
                    <a:cs typeface="Arial"/>
                    <a:sym typeface="Arial"/>
                  </a:rPr>
                  <a:t>u</a:t>
                </a:r>
                <a:r>
                  <a:rPr lang="en-US" sz="1400" kern="0" dirty="0" smtClean="0">
                    <a:solidFill>
                      <a:srgbClr val="595959"/>
                    </a:solidFill>
                    <a:latin typeface="Century Gothic"/>
                    <a:ea typeface="Arial"/>
                    <a:cs typeface="Arial"/>
                    <a:sym typeface="Arial"/>
                  </a:rPr>
                  <a:t>se of </a:t>
                </a:r>
              </a:p>
              <a:p>
                <a:pPr algn="ctr" defTabSz="914400" fontAlgn="auto">
                  <a:spcBef>
                    <a:spcPts val="0"/>
                  </a:spcBef>
                  <a:spcAft>
                    <a:spcPts val="0"/>
                  </a:spcAft>
                </a:pPr>
                <a:r>
                  <a:rPr lang="en-US" sz="1400" kern="0" dirty="0" smtClean="0">
                    <a:solidFill>
                      <a:srgbClr val="595959"/>
                    </a:solidFill>
                    <a:latin typeface="Century Gothic"/>
                    <a:ea typeface="Arial"/>
                    <a:cs typeface="Arial"/>
                    <a:sym typeface="Arial"/>
                  </a:rPr>
                  <a:t>toilets</a:t>
                </a:r>
                <a:endParaRPr lang="en" sz="1400" kern="0" dirty="0">
                  <a:solidFill>
                    <a:srgbClr val="595959"/>
                  </a:solidFill>
                  <a:latin typeface="Century Gothic"/>
                  <a:ea typeface="Arial"/>
                  <a:cs typeface="Arial"/>
                  <a:sym typeface="Arial"/>
                </a:endParaRPr>
              </a:p>
            </p:txBody>
          </p:sp>
          <p:sp>
            <p:nvSpPr>
              <p:cNvPr id="6" name="Rectangle 5"/>
              <p:cNvSpPr/>
              <p:nvPr/>
            </p:nvSpPr>
            <p:spPr>
              <a:xfrm>
                <a:off x="7041793" y="4196297"/>
                <a:ext cx="1609666" cy="392415"/>
              </a:xfrm>
              <a:prstGeom prst="rect">
                <a:avLst/>
              </a:prstGeom>
            </p:spPr>
            <p:txBody>
              <a:bodyPr wrap="square">
                <a:spAutoFit/>
              </a:bodyPr>
              <a:lstStyle/>
              <a:p>
                <a:pPr algn="ctr" defTabSz="914400" fontAlgn="auto">
                  <a:spcBef>
                    <a:spcPts val="0"/>
                  </a:spcBef>
                  <a:spcAft>
                    <a:spcPts val="0"/>
                  </a:spcAft>
                </a:pPr>
                <a:r>
                  <a:rPr lang="en-US" sz="1400" kern="0" dirty="0">
                    <a:solidFill>
                      <a:srgbClr val="595959"/>
                    </a:solidFill>
                    <a:latin typeface="Century Gothic"/>
                    <a:ea typeface="Arial"/>
                    <a:cs typeface="Arial"/>
                    <a:sym typeface="Arial"/>
                  </a:rPr>
                  <a:t>waste </a:t>
                </a:r>
                <a:r>
                  <a:rPr lang="en-US" sz="1400" kern="0" dirty="0" smtClean="0">
                    <a:solidFill>
                      <a:srgbClr val="595959"/>
                    </a:solidFill>
                    <a:latin typeface="Century Gothic"/>
                    <a:ea typeface="Arial"/>
                    <a:cs typeface="Arial"/>
                    <a:sym typeface="Arial"/>
                  </a:rPr>
                  <a:t>collection service</a:t>
                </a:r>
                <a:endParaRPr lang="en" sz="1400" kern="0" dirty="0">
                  <a:solidFill>
                    <a:srgbClr val="595959"/>
                  </a:solidFill>
                  <a:latin typeface="Century Gothic"/>
                  <a:ea typeface="Arial"/>
                  <a:cs typeface="Arial"/>
                  <a:sym typeface="Arial"/>
                </a:endParaRPr>
              </a:p>
            </p:txBody>
          </p:sp>
        </p:grpSp>
      </p:grpSp>
      <p:pic>
        <p:nvPicPr>
          <p:cNvPr id="51" name="Shape 73"/>
          <p:cNvPicPr preferRelativeResize="0"/>
          <p:nvPr/>
        </p:nvPicPr>
        <p:blipFill rotWithShape="1">
          <a:blip r:embed="rId8" cstate="print">
            <a:extLst>
              <a:ext uri="{28A0092B-C50C-407E-A947-70E740481C1C}">
                <a14:useLocalDpi xmlns:a14="http://schemas.microsoft.com/office/drawing/2010/main"/>
              </a:ext>
            </a:extLst>
          </a:blip>
          <a:srcRect/>
          <a:stretch/>
        </p:blipFill>
        <p:spPr>
          <a:xfrm>
            <a:off x="4210189" y="1562112"/>
            <a:ext cx="390229" cy="756953"/>
          </a:xfrm>
          <a:prstGeom prst="rect">
            <a:avLst/>
          </a:prstGeom>
          <a:noFill/>
          <a:ln>
            <a:noFill/>
          </a:ln>
        </p:spPr>
      </p:pic>
      <p:pic>
        <p:nvPicPr>
          <p:cNvPr id="52" name="Shape 73"/>
          <p:cNvPicPr preferRelativeResize="0"/>
          <p:nvPr/>
        </p:nvPicPr>
        <p:blipFill rotWithShape="1">
          <a:blip r:embed="rId8" cstate="print">
            <a:extLst>
              <a:ext uri="{28A0092B-C50C-407E-A947-70E740481C1C}">
                <a14:useLocalDpi xmlns:a14="http://schemas.microsoft.com/office/drawing/2010/main"/>
              </a:ext>
            </a:extLst>
          </a:blip>
          <a:srcRect/>
          <a:stretch/>
        </p:blipFill>
        <p:spPr>
          <a:xfrm>
            <a:off x="4569144" y="1539698"/>
            <a:ext cx="390229" cy="756953"/>
          </a:xfrm>
          <a:prstGeom prst="rect">
            <a:avLst/>
          </a:prstGeom>
          <a:noFill/>
          <a:ln>
            <a:noFill/>
          </a:ln>
        </p:spPr>
      </p:pic>
      <p:pic>
        <p:nvPicPr>
          <p:cNvPr id="53" name="Shape 73"/>
          <p:cNvPicPr preferRelativeResize="0"/>
          <p:nvPr/>
        </p:nvPicPr>
        <p:blipFill rotWithShape="1">
          <a:blip r:embed="rId8" cstate="print">
            <a:extLst>
              <a:ext uri="{28A0092B-C50C-407E-A947-70E740481C1C}">
                <a14:useLocalDpi xmlns:a14="http://schemas.microsoft.com/office/drawing/2010/main"/>
              </a:ext>
            </a:extLst>
          </a:blip>
          <a:srcRect/>
          <a:stretch/>
        </p:blipFill>
        <p:spPr>
          <a:xfrm>
            <a:off x="4913609" y="1542384"/>
            <a:ext cx="390229" cy="756953"/>
          </a:xfrm>
          <a:prstGeom prst="rect">
            <a:avLst/>
          </a:prstGeom>
          <a:noFill/>
          <a:ln>
            <a:noFill/>
          </a:ln>
        </p:spPr>
      </p:pic>
      <p:sp>
        <p:nvSpPr>
          <p:cNvPr id="54" name="Rectangle 53"/>
          <p:cNvSpPr/>
          <p:nvPr/>
        </p:nvSpPr>
        <p:spPr>
          <a:xfrm>
            <a:off x="2259878" y="1871025"/>
            <a:ext cx="1950311" cy="307777"/>
          </a:xfrm>
          <a:prstGeom prst="rect">
            <a:avLst/>
          </a:prstGeom>
        </p:spPr>
        <p:txBody>
          <a:bodyPr wrap="none">
            <a:spAutoFit/>
          </a:bodyPr>
          <a:lstStyle/>
          <a:p>
            <a:pPr defTabSz="914400" fontAlgn="auto">
              <a:spcBef>
                <a:spcPts val="0"/>
              </a:spcBef>
              <a:spcAft>
                <a:spcPts val="0"/>
              </a:spcAft>
            </a:pPr>
            <a:r>
              <a:rPr lang="en-US" sz="1400" b="1" kern="0" dirty="0" smtClean="0">
                <a:solidFill>
                  <a:srgbClr val="595959"/>
                </a:solidFill>
                <a:latin typeface="Arial"/>
                <a:ea typeface="Arial"/>
                <a:cs typeface="Arial"/>
                <a:sym typeface="Arial"/>
              </a:rPr>
              <a:t>Agricultural industry</a:t>
            </a:r>
            <a:endParaRPr lang="en-US" sz="1400" b="1" kern="0" dirty="0">
              <a:solidFill>
                <a:srgbClr val="000000"/>
              </a:solidFill>
              <a:latin typeface="Arial"/>
              <a:ea typeface="Arial"/>
              <a:cs typeface="Arial"/>
              <a:sym typeface="Arial"/>
            </a:endParaRPr>
          </a:p>
        </p:txBody>
      </p:sp>
      <p:sp>
        <p:nvSpPr>
          <p:cNvPr id="11" name="TextBox 10"/>
          <p:cNvSpPr txBox="1"/>
          <p:nvPr/>
        </p:nvSpPr>
        <p:spPr>
          <a:xfrm>
            <a:off x="2025008" y="4760172"/>
            <a:ext cx="184666" cy="307777"/>
          </a:xfrm>
          <a:prstGeom prst="rect">
            <a:avLst/>
          </a:prstGeom>
          <a:noFill/>
        </p:spPr>
        <p:txBody>
          <a:bodyPr wrap="none" rtlCol="0">
            <a:spAutoFit/>
          </a:bodyPr>
          <a:lstStyle/>
          <a:p>
            <a:pPr defTabSz="914400" fontAlgn="auto">
              <a:spcBef>
                <a:spcPts val="0"/>
              </a:spcBef>
              <a:spcAft>
                <a:spcPts val="0"/>
              </a:spcAft>
            </a:pPr>
            <a:endParaRPr lang="en-US" sz="1400" kern="0" dirty="0">
              <a:solidFill>
                <a:srgbClr val="000000"/>
              </a:solidFill>
              <a:latin typeface="Arial"/>
              <a:ea typeface="Arial"/>
              <a:cs typeface="Arial"/>
              <a:sym typeface="Arial"/>
            </a:endParaRPr>
          </a:p>
        </p:txBody>
      </p:sp>
      <p:grpSp>
        <p:nvGrpSpPr>
          <p:cNvPr id="12" name="Group 11"/>
          <p:cNvGrpSpPr/>
          <p:nvPr/>
        </p:nvGrpSpPr>
        <p:grpSpPr>
          <a:xfrm>
            <a:off x="3858226" y="3623362"/>
            <a:ext cx="1962218" cy="1470111"/>
            <a:chOff x="3858226" y="2717520"/>
            <a:chExt cx="1962218" cy="1102583"/>
          </a:xfrm>
        </p:grpSpPr>
        <p:sp>
          <p:nvSpPr>
            <p:cNvPr id="109" name="Shape 109"/>
            <p:cNvSpPr txBox="1"/>
            <p:nvPr/>
          </p:nvSpPr>
          <p:spPr>
            <a:xfrm>
              <a:off x="3858226" y="3401603"/>
              <a:ext cx="1962218" cy="418500"/>
            </a:xfrm>
            <a:prstGeom prst="rect">
              <a:avLst/>
            </a:prstGeom>
          </p:spPr>
          <p:txBody>
            <a:bodyPr lIns="91425" tIns="91425" rIns="91425" bIns="91425" anchor="t" anchorCtr="0">
              <a:noAutofit/>
            </a:bodyPr>
            <a:lstStyle/>
            <a:p>
              <a:pPr algn="ctr" defTabSz="914400" fontAlgn="auto">
                <a:spcBef>
                  <a:spcPts val="0"/>
                </a:spcBef>
                <a:spcAft>
                  <a:spcPts val="0"/>
                </a:spcAft>
              </a:pPr>
              <a:r>
                <a:rPr lang="en" sz="1400" b="1" kern="0" dirty="0">
                  <a:solidFill>
                    <a:srgbClr val="595959"/>
                  </a:solidFill>
                  <a:latin typeface="Century Gothic"/>
                  <a:ea typeface="Arial"/>
                  <a:cs typeface="Arial"/>
                  <a:sym typeface="Arial"/>
                </a:rPr>
                <a:t>Waste Collection </a:t>
              </a:r>
              <a:r>
                <a:rPr lang="en" sz="1400" b="1" kern="0" dirty="0" smtClean="0">
                  <a:solidFill>
                    <a:srgbClr val="595959"/>
                  </a:solidFill>
                  <a:latin typeface="Century Gothic"/>
                  <a:ea typeface="Arial"/>
                  <a:cs typeface="Arial"/>
                  <a:sym typeface="Arial"/>
                </a:rPr>
                <a:t>Service</a:t>
              </a:r>
              <a:r>
                <a:rPr lang="en-US" sz="1400" b="1" kern="0" dirty="0" smtClean="0">
                  <a:solidFill>
                    <a:srgbClr val="595959"/>
                  </a:solidFill>
                  <a:latin typeface="Century Gothic"/>
                  <a:ea typeface="Arial"/>
                  <a:cs typeface="Arial"/>
                  <a:sym typeface="Arial"/>
                </a:rPr>
                <a:t> Companies</a:t>
              </a:r>
              <a:endParaRPr lang="en" sz="1400" b="1" kern="0" dirty="0">
                <a:solidFill>
                  <a:srgbClr val="595959"/>
                </a:solidFill>
                <a:latin typeface="Century Gothic"/>
                <a:ea typeface="Arial"/>
                <a:cs typeface="Arial"/>
                <a:sym typeface="Arial"/>
              </a:endParaRPr>
            </a:p>
          </p:txBody>
        </p:sp>
        <p:pic>
          <p:nvPicPr>
            <p:cNvPr id="38" name="Shape 137"/>
            <p:cNvPicPr preferRelativeResize="0"/>
            <p:nvPr/>
          </p:nvPicPr>
          <p:blipFill>
            <a:blip r:embed="rId9" cstate="print">
              <a:extLst>
                <a:ext uri="{28A0092B-C50C-407E-A947-70E740481C1C}">
                  <a14:useLocalDpi xmlns:a14="http://schemas.microsoft.com/office/drawing/2010/main"/>
                </a:ext>
              </a:extLst>
            </a:blip>
            <a:stretch>
              <a:fillRect/>
            </a:stretch>
          </p:blipFill>
          <p:spPr>
            <a:xfrm>
              <a:off x="4839335" y="2717520"/>
              <a:ext cx="515914" cy="746883"/>
            </a:xfrm>
            <a:prstGeom prst="rect">
              <a:avLst/>
            </a:prstGeom>
          </p:spPr>
        </p:pic>
      </p:grpSp>
      <p:grpSp>
        <p:nvGrpSpPr>
          <p:cNvPr id="46" name="Group 45"/>
          <p:cNvGrpSpPr/>
          <p:nvPr/>
        </p:nvGrpSpPr>
        <p:grpSpPr>
          <a:xfrm>
            <a:off x="5741856" y="2463031"/>
            <a:ext cx="1990465" cy="1108848"/>
            <a:chOff x="5741853" y="1847273"/>
            <a:chExt cx="1990465" cy="831636"/>
          </a:xfrm>
        </p:grpSpPr>
        <p:sp>
          <p:nvSpPr>
            <p:cNvPr id="43" name="Curved Right Arrow 42"/>
            <p:cNvSpPr/>
            <p:nvPr/>
          </p:nvSpPr>
          <p:spPr>
            <a:xfrm rot="5400000">
              <a:off x="6530518" y="1477108"/>
              <a:ext cx="413136" cy="1990465"/>
            </a:xfrm>
            <a:prstGeom prst="curv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914400" fontAlgn="auto">
                <a:spcBef>
                  <a:spcPts val="0"/>
                </a:spcBef>
                <a:spcAft>
                  <a:spcPts val="0"/>
                </a:spcAft>
              </a:pPr>
              <a:endParaRPr lang="en-US" sz="1400" kern="0">
                <a:solidFill>
                  <a:prstClr val="black"/>
                </a:solidFill>
                <a:latin typeface="Century Gothic"/>
                <a:sym typeface="Arial"/>
              </a:endParaRPr>
            </a:p>
          </p:txBody>
        </p:sp>
        <p:sp>
          <p:nvSpPr>
            <p:cNvPr id="71" name="Shape 111"/>
            <p:cNvSpPr txBox="1"/>
            <p:nvPr/>
          </p:nvSpPr>
          <p:spPr>
            <a:xfrm>
              <a:off x="5957890" y="1847273"/>
              <a:ext cx="1545862" cy="418500"/>
            </a:xfrm>
            <a:prstGeom prst="rect">
              <a:avLst/>
            </a:prstGeom>
          </p:spPr>
          <p:txBody>
            <a:bodyPr lIns="91425" tIns="91425" rIns="91425" bIns="91425" anchor="t" anchorCtr="0">
              <a:noAutofit/>
            </a:bodyPr>
            <a:lstStyle/>
            <a:p>
              <a:pPr algn="ctr" defTabSz="914400" fontAlgn="auto">
                <a:spcBef>
                  <a:spcPts val="0"/>
                </a:spcBef>
                <a:spcAft>
                  <a:spcPts val="0"/>
                </a:spcAft>
              </a:pPr>
              <a:r>
                <a:rPr lang="en-US" sz="1400" kern="0" dirty="0" smtClean="0">
                  <a:solidFill>
                    <a:srgbClr val="595959"/>
                  </a:solidFill>
                  <a:latin typeface="Century Gothic"/>
                  <a:ea typeface="Arial"/>
                  <a:cs typeface="Arial"/>
                  <a:sym typeface="Arial"/>
                </a:rPr>
                <a:t>Solid waste</a:t>
              </a:r>
              <a:endParaRPr lang="en" sz="1400" kern="0" dirty="0">
                <a:solidFill>
                  <a:srgbClr val="595959"/>
                </a:solidFill>
                <a:latin typeface="Century Gothic"/>
                <a:ea typeface="Arial"/>
                <a:cs typeface="Arial"/>
                <a:sym typeface="Arial"/>
              </a:endParaRPr>
            </a:p>
          </p:txBody>
        </p:sp>
      </p:grpSp>
      <p:grpSp>
        <p:nvGrpSpPr>
          <p:cNvPr id="56" name="Group 55"/>
          <p:cNvGrpSpPr/>
          <p:nvPr/>
        </p:nvGrpSpPr>
        <p:grpSpPr>
          <a:xfrm>
            <a:off x="3169080" y="2436081"/>
            <a:ext cx="1276648" cy="1219471"/>
            <a:chOff x="3169080" y="1827059"/>
            <a:chExt cx="1276648" cy="914603"/>
          </a:xfrm>
        </p:grpSpPr>
        <p:sp>
          <p:nvSpPr>
            <p:cNvPr id="44" name="Curved Left Arrow 43"/>
            <p:cNvSpPr/>
            <p:nvPr/>
          </p:nvSpPr>
          <p:spPr>
            <a:xfrm rot="10800000">
              <a:off x="4066169" y="1827059"/>
              <a:ext cx="379559" cy="914603"/>
            </a:xfrm>
            <a:prstGeom prst="curved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914400" fontAlgn="auto">
                <a:spcBef>
                  <a:spcPts val="0"/>
                </a:spcBef>
                <a:spcAft>
                  <a:spcPts val="0"/>
                </a:spcAft>
              </a:pPr>
              <a:endParaRPr lang="en-US" sz="1400" kern="0">
                <a:solidFill>
                  <a:prstClr val="black"/>
                </a:solidFill>
                <a:latin typeface="Century Gothic"/>
                <a:sym typeface="Arial"/>
              </a:endParaRPr>
            </a:p>
          </p:txBody>
        </p:sp>
        <p:sp>
          <p:nvSpPr>
            <p:cNvPr id="72" name="Shape 111"/>
            <p:cNvSpPr txBox="1"/>
            <p:nvPr/>
          </p:nvSpPr>
          <p:spPr>
            <a:xfrm>
              <a:off x="3169080" y="2124092"/>
              <a:ext cx="884283" cy="418500"/>
            </a:xfrm>
            <a:prstGeom prst="rect">
              <a:avLst/>
            </a:prstGeom>
          </p:spPr>
          <p:txBody>
            <a:bodyPr lIns="91425" tIns="91425" rIns="91425" bIns="91425" anchor="t" anchorCtr="0">
              <a:noAutofit/>
            </a:bodyPr>
            <a:lstStyle/>
            <a:p>
              <a:pPr algn="ctr" defTabSz="914400" fontAlgn="auto">
                <a:spcBef>
                  <a:spcPts val="0"/>
                </a:spcBef>
                <a:spcAft>
                  <a:spcPts val="0"/>
                </a:spcAft>
              </a:pPr>
              <a:r>
                <a:rPr lang="en-US" sz="1400" kern="0" dirty="0" smtClean="0">
                  <a:solidFill>
                    <a:srgbClr val="595959"/>
                  </a:solidFill>
                  <a:latin typeface="Century Gothic"/>
                  <a:ea typeface="Arial"/>
                  <a:cs typeface="Arial"/>
                  <a:sym typeface="Arial"/>
                </a:rPr>
                <a:t>Fertilizer</a:t>
              </a:r>
              <a:endParaRPr lang="en" sz="1400" kern="0" dirty="0">
                <a:solidFill>
                  <a:srgbClr val="595959"/>
                </a:solidFill>
                <a:latin typeface="Century Gothic"/>
                <a:ea typeface="Arial"/>
                <a:cs typeface="Arial"/>
                <a:sym typeface="Arial"/>
              </a:endParaRPr>
            </a:p>
          </p:txBody>
        </p:sp>
      </p:grpSp>
      <p:pic>
        <p:nvPicPr>
          <p:cNvPr id="75" name="Shape 134"/>
          <p:cNvPicPr preferRelativeResize="0"/>
          <p:nvPr/>
        </p:nvPicPr>
        <p:blipFill>
          <a:blip r:embed="rId10" cstate="print">
            <a:extLst>
              <a:ext uri="{28A0092B-C50C-407E-A947-70E740481C1C}">
                <a14:useLocalDpi xmlns:a14="http://schemas.microsoft.com/office/drawing/2010/main"/>
              </a:ext>
            </a:extLst>
          </a:blip>
          <a:stretch>
            <a:fillRect/>
          </a:stretch>
        </p:blipFill>
        <p:spPr>
          <a:xfrm>
            <a:off x="3663811" y="4054245"/>
            <a:ext cx="1172121" cy="360184"/>
          </a:xfrm>
          <a:prstGeom prst="rect">
            <a:avLst/>
          </a:prstGeom>
        </p:spPr>
      </p:pic>
    </p:spTree>
    <p:extLst>
      <p:ext uri="{BB962C8B-B14F-4D97-AF65-F5344CB8AC3E}">
        <p14:creationId xmlns:p14="http://schemas.microsoft.com/office/powerpoint/2010/main" val="38704794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err="1" smtClean="0">
                <a:solidFill>
                  <a:srgbClr val="FFFFFF"/>
                </a:solidFill>
                <a:latin typeface="Franklin Gothic Book" pitchFamily="34" charset="0"/>
                <a:cs typeface="+mn-cs"/>
              </a:rPr>
              <a:t>Nano</a:t>
            </a:r>
            <a:r>
              <a:rPr kumimoji="1" lang="en-US" sz="2400" b="1" dirty="0" smtClean="0">
                <a:solidFill>
                  <a:srgbClr val="FFFFFF"/>
                </a:solidFill>
                <a:latin typeface="Franklin Gothic Book" pitchFamily="34" charset="0"/>
                <a:cs typeface="+mn-cs"/>
              </a:rPr>
              <a:t>-solar</a:t>
            </a:r>
            <a:endParaRPr kumimoji="1" lang="en-US" sz="2400" b="1" dirty="0">
              <a:solidFill>
                <a:srgbClr val="FFFFFF"/>
              </a:solidFill>
              <a:latin typeface="Franklin Gothic Book" pitchFamily="34" charset="0"/>
              <a:cs typeface="+mn-cs"/>
            </a:endParaRPr>
          </a:p>
        </p:txBody>
      </p:sp>
      <p:sp>
        <p:nvSpPr>
          <p:cNvPr id="24" name="Rectangle 14"/>
          <p:cNvSpPr>
            <a:spLocks noChangeArrowheads="1"/>
          </p:cNvSpPr>
          <p:nvPr/>
        </p:nvSpPr>
        <p:spPr bwMode="gray">
          <a:xfrm>
            <a:off x="4953000" y="990600"/>
            <a:ext cx="3962400" cy="1723549"/>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u="sng" dirty="0" smtClean="0">
                <a:solidFill>
                  <a:srgbClr val="000000"/>
                </a:solidFill>
                <a:latin typeface="Times New Roman" pitchFamily="18" charset="0"/>
                <a:ea typeface="Gulim" pitchFamily="34" charset="-127"/>
                <a:cs typeface="+mn-cs"/>
              </a:rPr>
              <a:t>Situation:</a:t>
            </a:r>
          </a:p>
          <a:p>
            <a:pPr algn="ctr" defTabSz="913526" eaLnBrk="0" hangingPunct="0">
              <a:lnSpc>
                <a:spcPct val="80000"/>
              </a:lnSpc>
              <a:buSzPct val="120000"/>
            </a:pPr>
            <a:endParaRPr kumimoji="1" lang="en-US" altLang="ko-KR" sz="2000" b="1" u="sng" dirty="0" smtClean="0">
              <a:solidFill>
                <a:srgbClr val="000000"/>
              </a:solidFill>
              <a:latin typeface="Times New Roman" pitchFamily="18" charset="0"/>
              <a:ea typeface="Gulim" pitchFamily="34" charset="-127"/>
              <a:cs typeface="+mn-cs"/>
            </a:endParaRPr>
          </a:p>
          <a:p>
            <a:pPr algn="ct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-Advances in semiconductor technology and high energy costs lead to the possibility that solar will be less expensive than grid power within a generation.</a:t>
            </a:r>
          </a:p>
        </p:txBody>
      </p:sp>
      <p:pic>
        <p:nvPicPr>
          <p:cNvPr id="112642" name="Picture 2" descr="http://www.solarfeeds.com/wp-content/uploads/nanosolar-logo1.jpg"/>
          <p:cNvPicPr>
            <a:picLocks noChangeAspect="1" noChangeArrowheads="1"/>
          </p:cNvPicPr>
          <p:nvPr/>
        </p:nvPicPr>
        <p:blipFill>
          <a:blip r:embed="rId3" cstate="print"/>
          <a:srcRect l="12311" t="17647" r="12282" b="32353"/>
          <a:stretch>
            <a:fillRect/>
          </a:stretch>
        </p:blipFill>
        <p:spPr bwMode="auto">
          <a:xfrm>
            <a:off x="152399" y="1295400"/>
            <a:ext cx="4612341" cy="1600200"/>
          </a:xfrm>
          <a:prstGeom prst="rect">
            <a:avLst/>
          </a:prstGeom>
          <a:noFill/>
        </p:spPr>
      </p:pic>
      <p:pic>
        <p:nvPicPr>
          <p:cNvPr id="112644" name="Picture 4" descr="http://media.treehugger.com/assets/images/2011/10/nanosolar-solar-power-h74.jpg"/>
          <p:cNvPicPr>
            <a:picLocks noChangeAspect="1" noChangeArrowheads="1"/>
          </p:cNvPicPr>
          <p:nvPr/>
        </p:nvPicPr>
        <p:blipFill>
          <a:blip r:embed="rId4" cstate="print"/>
          <a:srcRect/>
          <a:stretch>
            <a:fillRect/>
          </a:stretch>
        </p:blipFill>
        <p:spPr bwMode="auto">
          <a:xfrm>
            <a:off x="381000" y="3048000"/>
            <a:ext cx="3974019" cy="2895600"/>
          </a:xfrm>
          <a:prstGeom prst="rect">
            <a:avLst/>
          </a:prstGeom>
          <a:noFill/>
        </p:spPr>
      </p:pic>
    </p:spTree>
    <p:extLst>
      <p:ext uri="{BB962C8B-B14F-4D97-AF65-F5344CB8AC3E}">
        <p14:creationId xmlns:p14="http://schemas.microsoft.com/office/powerpoint/2010/main" val="19736863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665"/>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err="1" smtClean="0">
                <a:solidFill>
                  <a:srgbClr val="FFFFFF"/>
                </a:solidFill>
                <a:latin typeface="Franklin Gothic Book" pitchFamily="34" charset="0"/>
                <a:cs typeface="+mn-cs"/>
              </a:rPr>
              <a:t>Nano</a:t>
            </a:r>
            <a:r>
              <a:rPr kumimoji="1" lang="en-US" sz="2400" b="1" dirty="0" smtClean="0">
                <a:solidFill>
                  <a:srgbClr val="FFFFFF"/>
                </a:solidFill>
                <a:latin typeface="Franklin Gothic Book" pitchFamily="34" charset="0"/>
                <a:cs typeface="+mn-cs"/>
              </a:rPr>
              <a:t>-solar</a:t>
            </a:r>
            <a:endParaRPr kumimoji="1" lang="en-US" sz="2400" b="1" dirty="0">
              <a:solidFill>
                <a:srgbClr val="FFFFFF"/>
              </a:solidFill>
              <a:latin typeface="Franklin Gothic Book" pitchFamily="34" charset="0"/>
              <a:cs typeface="+mn-cs"/>
            </a:endParaRPr>
          </a:p>
        </p:txBody>
      </p:sp>
      <p:sp>
        <p:nvSpPr>
          <p:cNvPr id="10" name="Rectangle 9"/>
          <p:cNvSpPr/>
          <p:nvPr/>
        </p:nvSpPr>
        <p:spPr>
          <a:xfrm>
            <a:off x="1371600" y="914400"/>
            <a:ext cx="4572000" cy="4572000"/>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cxnSp>
        <p:nvCxnSpPr>
          <p:cNvPr id="15" name="Straight Connector 14"/>
          <p:cNvCxnSpPr/>
          <p:nvPr/>
        </p:nvCxnSpPr>
        <p:spPr>
          <a:xfrm>
            <a:off x="1371600" y="3200400"/>
            <a:ext cx="4572000" cy="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657600" y="914400"/>
            <a:ext cx="0" cy="457200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4"/>
          <p:cNvSpPr>
            <a:spLocks noChangeArrowheads="1"/>
          </p:cNvSpPr>
          <p:nvPr/>
        </p:nvSpPr>
        <p:spPr bwMode="gray">
          <a:xfrm>
            <a:off x="4191000" y="5562600"/>
            <a:ext cx="2514600"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Known Manufacturing Architecture</a:t>
            </a:r>
            <a:endParaRPr kumimoji="1" lang="en-US" altLang="ko-KR" sz="1400" dirty="0">
              <a:solidFill>
                <a:srgbClr val="000000"/>
              </a:solidFill>
              <a:latin typeface="Times New Roman" pitchFamily="18" charset="0"/>
              <a:ea typeface="Gulim" pitchFamily="34" charset="-127"/>
              <a:cs typeface="+mn-cs"/>
            </a:endParaRPr>
          </a:p>
        </p:txBody>
      </p:sp>
      <p:sp>
        <p:nvSpPr>
          <p:cNvPr id="20" name="Rectangle 14"/>
          <p:cNvSpPr>
            <a:spLocks noChangeArrowheads="1"/>
          </p:cNvSpPr>
          <p:nvPr/>
        </p:nvSpPr>
        <p:spPr bwMode="gray">
          <a:xfrm>
            <a:off x="152400" y="914400"/>
            <a:ext cx="1219200"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Known Design</a:t>
            </a:r>
          </a:p>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Architecture</a:t>
            </a:r>
            <a:endParaRPr kumimoji="1" lang="en-US" altLang="ko-KR" sz="1400" dirty="0">
              <a:solidFill>
                <a:srgbClr val="000000"/>
              </a:solidFill>
              <a:latin typeface="Times New Roman" pitchFamily="18" charset="0"/>
              <a:ea typeface="Gulim" pitchFamily="34" charset="-127"/>
              <a:cs typeface="+mn-cs"/>
            </a:endParaRPr>
          </a:p>
        </p:txBody>
      </p:sp>
      <p:sp>
        <p:nvSpPr>
          <p:cNvPr id="21" name="Rectangle 14"/>
          <p:cNvSpPr>
            <a:spLocks noChangeArrowheads="1"/>
          </p:cNvSpPr>
          <p:nvPr/>
        </p:nvSpPr>
        <p:spPr bwMode="gray">
          <a:xfrm>
            <a:off x="1295400" y="5562600"/>
            <a:ext cx="2514600" cy="172355"/>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Unknown Manufacturing</a:t>
            </a:r>
            <a:endParaRPr kumimoji="1" lang="en-US" altLang="ko-KR" sz="1400" dirty="0">
              <a:solidFill>
                <a:srgbClr val="000000"/>
              </a:solidFill>
              <a:latin typeface="Times New Roman" pitchFamily="18" charset="0"/>
              <a:ea typeface="Gulim" pitchFamily="34" charset="-127"/>
              <a:cs typeface="+mn-cs"/>
            </a:endParaRPr>
          </a:p>
        </p:txBody>
      </p:sp>
      <p:sp>
        <p:nvSpPr>
          <p:cNvPr id="22" name="Rectangle 14"/>
          <p:cNvSpPr>
            <a:spLocks noChangeArrowheads="1"/>
          </p:cNvSpPr>
          <p:nvPr/>
        </p:nvSpPr>
        <p:spPr bwMode="gray">
          <a:xfrm>
            <a:off x="152400" y="4953000"/>
            <a:ext cx="926592"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Unknown Design</a:t>
            </a:r>
            <a:endParaRPr kumimoji="1" lang="en-US" altLang="ko-KR" sz="1400" dirty="0">
              <a:solidFill>
                <a:srgbClr val="000000"/>
              </a:solidFill>
              <a:latin typeface="Times New Roman" pitchFamily="18" charset="0"/>
              <a:ea typeface="Gulim" pitchFamily="34" charset="-127"/>
              <a:cs typeface="+mn-cs"/>
            </a:endParaRPr>
          </a:p>
        </p:txBody>
      </p:sp>
      <p:sp>
        <p:nvSpPr>
          <p:cNvPr id="17" name="Rectangle 14"/>
          <p:cNvSpPr>
            <a:spLocks noChangeArrowheads="1"/>
          </p:cNvSpPr>
          <p:nvPr/>
        </p:nvSpPr>
        <p:spPr bwMode="gray">
          <a:xfrm>
            <a:off x="6096000" y="914400"/>
            <a:ext cx="2819400" cy="995144"/>
          </a:xfrm>
          <a:prstGeom prst="rect">
            <a:avLst/>
          </a:prstGeom>
          <a:noFill/>
          <a:ln w="9525">
            <a:noFill/>
            <a:miter lim="800000"/>
            <a:headEnd/>
            <a:tailEnd/>
          </a:ln>
        </p:spPr>
        <p:txBody>
          <a:bodyPr wrap="square" lIns="0" tIns="0" rIns="0" bIns="0">
            <a:spAutoFit/>
          </a:bodyPr>
          <a:lstStyle/>
          <a:p>
            <a:pP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2002: Company funded decided to pursue Organic semiconductor “paint on” solar cells</a:t>
            </a:r>
          </a:p>
        </p:txBody>
      </p:sp>
      <p:sp>
        <p:nvSpPr>
          <p:cNvPr id="25" name="Rectangle 14"/>
          <p:cNvSpPr>
            <a:spLocks noChangeArrowheads="1"/>
          </p:cNvSpPr>
          <p:nvPr/>
        </p:nvSpPr>
        <p:spPr bwMode="gray">
          <a:xfrm>
            <a:off x="1981200" y="4800600"/>
            <a:ext cx="228600" cy="246221"/>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2000" b="1" dirty="0" smtClean="0">
                <a:solidFill>
                  <a:srgbClr val="434342">
                    <a:lumMod val="60000"/>
                    <a:lumOff val="40000"/>
                  </a:srgbClr>
                </a:solidFill>
                <a:latin typeface="Times New Roman" pitchFamily="18" charset="0"/>
                <a:ea typeface="Gulim" pitchFamily="34" charset="-127"/>
                <a:cs typeface="+mn-cs"/>
              </a:rPr>
              <a:t>!</a:t>
            </a:r>
            <a:endParaRPr kumimoji="1" lang="en-US" altLang="ko-KR" sz="2000" dirty="0" smtClean="0">
              <a:solidFill>
                <a:srgbClr val="434342">
                  <a:lumMod val="60000"/>
                  <a:lumOff val="40000"/>
                </a:srgbClr>
              </a:solidFill>
              <a:latin typeface="Times New Roman" pitchFamily="18" charset="0"/>
              <a:ea typeface="Gulim" pitchFamily="34" charset="-127"/>
              <a:cs typeface="+mn-cs"/>
            </a:endParaRPr>
          </a:p>
        </p:txBody>
      </p:sp>
      <p:sp>
        <p:nvSpPr>
          <p:cNvPr id="27" name="Right Arrow 26"/>
          <p:cNvSpPr/>
          <p:nvPr/>
        </p:nvSpPr>
        <p:spPr>
          <a:xfrm rot="16200000">
            <a:off x="1444146" y="4042255"/>
            <a:ext cx="1020364" cy="251051"/>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dirty="0">
              <a:solidFill>
                <a:srgbClr val="FFFFFF"/>
              </a:solidFill>
              <a:latin typeface="Tw Cen MT"/>
            </a:endParaRPr>
          </a:p>
        </p:txBody>
      </p:sp>
      <p:sp>
        <p:nvSpPr>
          <p:cNvPr id="29" name="Right Arrow 28"/>
          <p:cNvSpPr/>
          <p:nvPr/>
        </p:nvSpPr>
        <p:spPr>
          <a:xfrm rot="20925177">
            <a:off x="1753674" y="1280104"/>
            <a:ext cx="2209799" cy="228599"/>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14" name="Rectangle 14"/>
          <p:cNvSpPr>
            <a:spLocks noChangeArrowheads="1"/>
          </p:cNvSpPr>
          <p:nvPr/>
        </p:nvSpPr>
        <p:spPr bwMode="gray">
          <a:xfrm>
            <a:off x="4114800" y="990600"/>
            <a:ext cx="1219200" cy="344710"/>
          </a:xfrm>
          <a:prstGeom prst="rect">
            <a:avLst/>
          </a:prstGeom>
          <a:noFill/>
          <a:ln w="9525">
            <a:noFill/>
            <a:miter lim="800000"/>
            <a:headEnd/>
            <a:tailEnd/>
          </a:ln>
        </p:spPr>
        <p:txBody>
          <a:bodyPr wrap="square" lIns="0" tIns="0" rIns="0" bIns="0">
            <a:spAutoFit/>
          </a:bodyPr>
          <a:lstStyle/>
          <a:p>
            <a:pPr algn="ctr" defTabSz="913526" eaLnBrk="0" hangingPunct="0">
              <a:lnSpc>
                <a:spcPct val="80000"/>
              </a:lnSpc>
              <a:buSzPct val="120000"/>
            </a:pPr>
            <a:r>
              <a:rPr kumimoji="1" lang="en-US" altLang="ko-KR" sz="1400" dirty="0" smtClean="0">
                <a:solidFill>
                  <a:srgbClr val="000000"/>
                </a:solidFill>
                <a:latin typeface="Times New Roman" pitchFamily="18" charset="0"/>
                <a:ea typeface="Gulim" pitchFamily="34" charset="-127"/>
                <a:cs typeface="+mn-cs"/>
              </a:rPr>
              <a:t>Company Failure</a:t>
            </a:r>
            <a:endParaRPr kumimoji="1" lang="en-US" altLang="ko-KR" sz="1400" dirty="0">
              <a:solidFill>
                <a:srgbClr val="000000"/>
              </a:solidFill>
              <a:latin typeface="Times New Roman" pitchFamily="18" charset="0"/>
              <a:ea typeface="Gulim" pitchFamily="34" charset="-127"/>
              <a:cs typeface="+mn-cs"/>
            </a:endParaRPr>
          </a:p>
        </p:txBody>
      </p:sp>
      <p:sp>
        <p:nvSpPr>
          <p:cNvPr id="18" name="Rectangle 14"/>
          <p:cNvSpPr>
            <a:spLocks noChangeArrowheads="1"/>
          </p:cNvSpPr>
          <p:nvPr/>
        </p:nvSpPr>
        <p:spPr bwMode="gray">
          <a:xfrm>
            <a:off x="6096000" y="2133600"/>
            <a:ext cx="2819400" cy="1487587"/>
          </a:xfrm>
          <a:prstGeom prst="rect">
            <a:avLst/>
          </a:prstGeom>
          <a:noFill/>
          <a:ln w="9525">
            <a:noFill/>
            <a:miter lim="800000"/>
            <a:headEnd/>
            <a:tailEnd/>
          </a:ln>
        </p:spPr>
        <p:txBody>
          <a:bodyPr wrap="square" lIns="0" tIns="0" rIns="0" bIns="0">
            <a:spAutoFit/>
          </a:bodyPr>
          <a:lstStyle/>
          <a:p>
            <a:pP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2002: Started development of a CIGS suspension “paint on” solar cells</a:t>
            </a:r>
          </a:p>
          <a:p>
            <a:pPr defTabSz="913526" eaLnBrk="0" hangingPunct="0">
              <a:lnSpc>
                <a:spcPct val="80000"/>
              </a:lnSpc>
              <a:buSzPct val="120000"/>
            </a:pPr>
            <a:endParaRPr kumimoji="1" lang="en-US" altLang="ko-KR" sz="2000" dirty="0" smtClean="0">
              <a:solidFill>
                <a:srgbClr val="000000"/>
              </a:solidFill>
              <a:latin typeface="Times New Roman" pitchFamily="18" charset="0"/>
              <a:ea typeface="Gulim" pitchFamily="34" charset="-127"/>
              <a:cs typeface="+mn-cs"/>
            </a:endParaRPr>
          </a:p>
          <a:p>
            <a:pP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2006: Created a working CIGS solar cell </a:t>
            </a:r>
          </a:p>
        </p:txBody>
      </p:sp>
      <p:sp>
        <p:nvSpPr>
          <p:cNvPr id="23" name="Right Arrow 22"/>
          <p:cNvSpPr/>
          <p:nvPr/>
        </p:nvSpPr>
        <p:spPr>
          <a:xfrm rot="15510303">
            <a:off x="958723" y="2570632"/>
            <a:ext cx="1719168" cy="251051"/>
          </a:xfrm>
          <a:prstGeom prst="rightArrow">
            <a:avLst>
              <a:gd name="adj1" fmla="val 50000"/>
              <a:gd name="adj2" fmla="val 142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dirty="0">
              <a:solidFill>
                <a:srgbClr val="FFFFFF"/>
              </a:solidFill>
              <a:latin typeface="Tw Cen MT"/>
            </a:endParaRPr>
          </a:p>
        </p:txBody>
      </p:sp>
      <p:sp>
        <p:nvSpPr>
          <p:cNvPr id="24" name="Rectangle 14"/>
          <p:cNvSpPr>
            <a:spLocks noChangeArrowheads="1"/>
          </p:cNvSpPr>
          <p:nvPr/>
        </p:nvSpPr>
        <p:spPr bwMode="gray">
          <a:xfrm>
            <a:off x="6096000" y="3962400"/>
            <a:ext cx="2819400" cy="502702"/>
          </a:xfrm>
          <a:prstGeom prst="rect">
            <a:avLst/>
          </a:prstGeom>
          <a:noFill/>
          <a:ln w="9525">
            <a:noFill/>
            <a:miter lim="800000"/>
            <a:headEnd/>
            <a:tailEnd/>
          </a:ln>
        </p:spPr>
        <p:txBody>
          <a:bodyPr wrap="square" lIns="0" tIns="0" rIns="0" bIns="0">
            <a:spAutoFit/>
          </a:bodyPr>
          <a:lstStyle/>
          <a:p>
            <a:pP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2006: Attempt to develop manufacturing facility</a:t>
            </a:r>
          </a:p>
        </p:txBody>
      </p:sp>
      <p:sp>
        <p:nvSpPr>
          <p:cNvPr id="26" name="Rectangle 14"/>
          <p:cNvSpPr>
            <a:spLocks noChangeArrowheads="1"/>
          </p:cNvSpPr>
          <p:nvPr/>
        </p:nvSpPr>
        <p:spPr bwMode="gray">
          <a:xfrm>
            <a:off x="6172200" y="4800600"/>
            <a:ext cx="2819400" cy="256480"/>
          </a:xfrm>
          <a:prstGeom prst="rect">
            <a:avLst/>
          </a:prstGeom>
          <a:noFill/>
          <a:ln w="9525">
            <a:noFill/>
            <a:miter lim="800000"/>
            <a:headEnd/>
            <a:tailEnd/>
          </a:ln>
        </p:spPr>
        <p:txBody>
          <a:bodyPr wrap="square" lIns="0" tIns="0" rIns="0" bIns="0">
            <a:spAutoFit/>
          </a:bodyPr>
          <a:lstStyle/>
          <a:p>
            <a:pPr defTabSz="913526" eaLnBrk="0" hangingPunct="0">
              <a:lnSpc>
                <a:spcPct val="80000"/>
              </a:lnSpc>
              <a:buSzPct val="120000"/>
            </a:pPr>
            <a:r>
              <a:rPr kumimoji="1" lang="en-US" altLang="ko-KR" sz="2000" dirty="0" smtClean="0">
                <a:solidFill>
                  <a:srgbClr val="000000"/>
                </a:solidFill>
                <a:latin typeface="Times New Roman" pitchFamily="18" charset="0"/>
                <a:ea typeface="Gulim" pitchFamily="34" charset="-127"/>
                <a:cs typeface="+mn-cs"/>
              </a:rPr>
              <a:t>2011: Company Failure</a:t>
            </a:r>
          </a:p>
        </p:txBody>
      </p:sp>
    </p:spTree>
    <p:extLst>
      <p:ext uri="{BB962C8B-B14F-4D97-AF65-F5344CB8AC3E}">
        <p14:creationId xmlns:p14="http://schemas.microsoft.com/office/powerpoint/2010/main" val="1837846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5" grpId="1"/>
      <p:bldP spid="27" grpId="0" animBg="1"/>
      <p:bldP spid="29" grpId="0" animBg="1"/>
      <p:bldP spid="14" grpId="0"/>
      <p:bldP spid="18" grpId="0"/>
      <p:bldP spid="23" grpId="0" animBg="1"/>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82562" y="33338"/>
            <a:ext cx="8275637" cy="461962"/>
          </a:xfrm>
          <a:prstGeom prst="rect">
            <a:avLst/>
          </a:prstGeom>
          <a:noFill/>
          <a:ln w="9525" algn="ctr">
            <a:noFill/>
            <a:miter lim="800000"/>
            <a:headEnd/>
            <a:tailEnd/>
          </a:ln>
          <a:effectLst>
            <a:outerShdw blurRad="50800" dist="38100" algn="l" rotWithShape="0">
              <a:prstClr val="black">
                <a:alpha val="40000"/>
              </a:prstClr>
            </a:outerShdw>
          </a:effectLst>
        </p:spPr>
        <p:txBody>
          <a:bodyPr wrap="square">
            <a:spAutoFit/>
          </a:bodyPr>
          <a:lstStyle/>
          <a:p>
            <a:pPr algn="ctr" defTabSz="914400" eaLnBrk="0" fontAlgn="auto" hangingPunct="0">
              <a:spcBef>
                <a:spcPts val="0"/>
              </a:spcBef>
              <a:spcAft>
                <a:spcPts val="0"/>
              </a:spcAft>
              <a:buFont typeface="Arial" charset="0"/>
              <a:buNone/>
              <a:defRPr/>
            </a:pPr>
            <a:r>
              <a:rPr kumimoji="1" lang="en-US" sz="2400" b="1" dirty="0" smtClean="0">
                <a:solidFill>
                  <a:srgbClr val="FFFFFF"/>
                </a:solidFill>
                <a:latin typeface="Franklin Gothic Book" pitchFamily="34" charset="0"/>
                <a:cs typeface="+mn-cs"/>
              </a:rPr>
              <a:t>How to work with CMs</a:t>
            </a:r>
            <a:endParaRPr kumimoji="1" lang="en-US" sz="2400" b="1" dirty="0">
              <a:solidFill>
                <a:srgbClr val="FFFFFF"/>
              </a:solidFill>
              <a:latin typeface="Franklin Gothic Book" pitchFamily="34" charset="0"/>
              <a:cs typeface="+mn-cs"/>
            </a:endParaRPr>
          </a:p>
        </p:txBody>
      </p:sp>
      <p:sp>
        <p:nvSpPr>
          <p:cNvPr id="5" name="Right Triangle 4"/>
          <p:cNvSpPr/>
          <p:nvPr/>
        </p:nvSpPr>
        <p:spPr>
          <a:xfrm>
            <a:off x="2209799" y="1981200"/>
            <a:ext cx="4495801" cy="3428999"/>
          </a:xfrm>
          <a:prstGeom prst="rtTriangle">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6" name="Right Triangle 5"/>
          <p:cNvSpPr/>
          <p:nvPr/>
        </p:nvSpPr>
        <p:spPr>
          <a:xfrm rot="10800000">
            <a:off x="2438400" y="1981195"/>
            <a:ext cx="4495800" cy="3429001"/>
          </a:xfrm>
          <a:prstGeom prst="rtTriangl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7" name="TextBox 6"/>
          <p:cNvSpPr txBox="1"/>
          <p:nvPr/>
        </p:nvSpPr>
        <p:spPr>
          <a:xfrm>
            <a:off x="2209800" y="4876800"/>
            <a:ext cx="1337226" cy="523220"/>
          </a:xfrm>
          <a:prstGeom prst="rect">
            <a:avLst/>
          </a:prstGeom>
          <a:noFill/>
        </p:spPr>
        <p:txBody>
          <a:bodyPr wrap="none" rtlCol="0">
            <a:spAutoFit/>
          </a:bodyPr>
          <a:lstStyle/>
          <a:p>
            <a:pPr algn="ctr" defTabSz="914400" eaLnBrk="0" hangingPunct="0"/>
            <a:r>
              <a:rPr kumimoji="1" lang="en-US" sz="1400" dirty="0" smtClean="0">
                <a:solidFill>
                  <a:srgbClr val="000000"/>
                </a:solidFill>
                <a:latin typeface="Times New Roman" pitchFamily="18" charset="0"/>
                <a:cs typeface="+mn-cs"/>
              </a:rPr>
              <a:t>Top Tier</a:t>
            </a:r>
          </a:p>
          <a:p>
            <a:pPr algn="ctr" defTabSz="914400" eaLnBrk="0" hangingPunct="0"/>
            <a:r>
              <a:rPr kumimoji="1" lang="en-US" sz="1400" dirty="0" smtClean="0">
                <a:solidFill>
                  <a:srgbClr val="000000"/>
                </a:solidFill>
                <a:latin typeface="Times New Roman" pitchFamily="18" charset="0"/>
                <a:cs typeface="+mn-cs"/>
              </a:rPr>
              <a:t>(e.g. </a:t>
            </a:r>
            <a:r>
              <a:rPr kumimoji="1" lang="en-US" sz="1400" dirty="0" err="1" smtClean="0">
                <a:solidFill>
                  <a:srgbClr val="000000"/>
                </a:solidFill>
                <a:latin typeface="Times New Roman" pitchFamily="18" charset="0"/>
                <a:cs typeface="+mn-cs"/>
              </a:rPr>
              <a:t>Foxconn</a:t>
            </a:r>
            <a:r>
              <a:rPr kumimoji="1" lang="en-US" sz="1400" dirty="0" smtClean="0">
                <a:solidFill>
                  <a:srgbClr val="000000"/>
                </a:solidFill>
                <a:latin typeface="Times New Roman" pitchFamily="18" charset="0"/>
                <a:cs typeface="+mn-cs"/>
              </a:rPr>
              <a:t>)</a:t>
            </a:r>
            <a:endParaRPr kumimoji="1" lang="en-US" sz="1400" dirty="0">
              <a:solidFill>
                <a:srgbClr val="000000"/>
              </a:solidFill>
              <a:latin typeface="Times New Roman" pitchFamily="18" charset="0"/>
              <a:cs typeface="+mn-cs"/>
            </a:endParaRPr>
          </a:p>
        </p:txBody>
      </p:sp>
      <p:sp>
        <p:nvSpPr>
          <p:cNvPr id="8" name="TextBox 7"/>
          <p:cNvSpPr txBox="1"/>
          <p:nvPr/>
        </p:nvSpPr>
        <p:spPr>
          <a:xfrm>
            <a:off x="4876800" y="2020669"/>
            <a:ext cx="1990097" cy="646331"/>
          </a:xfrm>
          <a:prstGeom prst="rect">
            <a:avLst/>
          </a:prstGeom>
          <a:noFill/>
        </p:spPr>
        <p:txBody>
          <a:bodyPr wrap="none" rtlCol="0">
            <a:spAutoFit/>
          </a:bodyPr>
          <a:lstStyle/>
          <a:p>
            <a:pPr algn="ctr" defTabSz="914400" eaLnBrk="0" hangingPunct="0"/>
            <a:r>
              <a:rPr kumimoji="1" lang="en-US" sz="1200" dirty="0" smtClean="0">
                <a:solidFill>
                  <a:srgbClr val="000000"/>
                </a:solidFill>
                <a:latin typeface="Times New Roman" pitchFamily="18" charset="0"/>
                <a:cs typeface="+mn-cs"/>
              </a:rPr>
              <a:t>Bottom Tier</a:t>
            </a:r>
          </a:p>
          <a:p>
            <a:pPr algn="ctr" defTabSz="914400" eaLnBrk="0" hangingPunct="0"/>
            <a:r>
              <a:rPr kumimoji="1" lang="en-US" sz="1200" dirty="0" smtClean="0">
                <a:solidFill>
                  <a:srgbClr val="000000"/>
                </a:solidFill>
                <a:latin typeface="Times New Roman" pitchFamily="18" charset="0"/>
                <a:cs typeface="+mn-cs"/>
              </a:rPr>
              <a:t>(e.g. Thousands unknown </a:t>
            </a:r>
          </a:p>
          <a:p>
            <a:pPr algn="ctr" defTabSz="914400" eaLnBrk="0" hangingPunct="0"/>
            <a:r>
              <a:rPr kumimoji="1" lang="en-US" sz="1200" dirty="0" smtClean="0">
                <a:solidFill>
                  <a:srgbClr val="000000"/>
                </a:solidFill>
                <a:latin typeface="Times New Roman" pitchFamily="18" charset="0"/>
                <a:cs typeface="+mn-cs"/>
              </a:rPr>
              <a:t>workshops in Shenzhen)</a:t>
            </a:r>
            <a:endParaRPr kumimoji="1" lang="en-US" sz="1200" dirty="0">
              <a:solidFill>
                <a:srgbClr val="000000"/>
              </a:solidFill>
              <a:latin typeface="Times New Roman" pitchFamily="18" charset="0"/>
              <a:cs typeface="+mn-cs"/>
            </a:endParaRPr>
          </a:p>
        </p:txBody>
      </p:sp>
      <p:sp>
        <p:nvSpPr>
          <p:cNvPr id="10" name="TextBox 9"/>
          <p:cNvSpPr txBox="1"/>
          <p:nvPr/>
        </p:nvSpPr>
        <p:spPr>
          <a:xfrm>
            <a:off x="152400" y="2677180"/>
            <a:ext cx="1981200" cy="523220"/>
          </a:xfrm>
          <a:prstGeom prst="rect">
            <a:avLst/>
          </a:prstGeom>
          <a:noFill/>
        </p:spPr>
        <p:txBody>
          <a:bodyPr wrap="square" rtlCol="0">
            <a:spAutoFit/>
          </a:bodyPr>
          <a:lstStyle/>
          <a:p>
            <a:pPr algn="ctr" defTabSz="914400" eaLnBrk="0" hangingPunct="0"/>
            <a:r>
              <a:rPr kumimoji="1" lang="en-US" sz="1400" dirty="0" smtClean="0">
                <a:solidFill>
                  <a:srgbClr val="000000"/>
                </a:solidFill>
                <a:latin typeface="Times New Roman" pitchFamily="18" charset="0"/>
                <a:cs typeface="+mn-cs"/>
              </a:rPr>
              <a:t>Schedule de-prioritization</a:t>
            </a:r>
            <a:endParaRPr kumimoji="1" lang="en-US" sz="1400" dirty="0">
              <a:solidFill>
                <a:srgbClr val="000000"/>
              </a:solidFill>
              <a:latin typeface="Times New Roman" pitchFamily="18" charset="0"/>
              <a:cs typeface="+mn-cs"/>
            </a:endParaRPr>
          </a:p>
        </p:txBody>
      </p:sp>
      <p:sp>
        <p:nvSpPr>
          <p:cNvPr id="11" name="TextBox 10"/>
          <p:cNvSpPr txBox="1"/>
          <p:nvPr/>
        </p:nvSpPr>
        <p:spPr>
          <a:xfrm>
            <a:off x="152400" y="3439180"/>
            <a:ext cx="2057400" cy="523220"/>
          </a:xfrm>
          <a:prstGeom prst="rect">
            <a:avLst/>
          </a:prstGeom>
          <a:noFill/>
        </p:spPr>
        <p:txBody>
          <a:bodyPr wrap="square" rtlCol="0">
            <a:spAutoFit/>
          </a:bodyPr>
          <a:lstStyle/>
          <a:p>
            <a:pPr algn="ctr" defTabSz="914400" eaLnBrk="0" hangingPunct="0"/>
            <a:r>
              <a:rPr kumimoji="1" lang="en-US" sz="1400" dirty="0" smtClean="0">
                <a:solidFill>
                  <a:srgbClr val="000000"/>
                </a:solidFill>
                <a:latin typeface="Times New Roman" pitchFamily="18" charset="0"/>
                <a:cs typeface="+mn-cs"/>
              </a:rPr>
              <a:t>Challenges of incoming quality requirement</a:t>
            </a:r>
            <a:endParaRPr kumimoji="1" lang="en-US" sz="1400" dirty="0">
              <a:solidFill>
                <a:srgbClr val="000000"/>
              </a:solidFill>
              <a:latin typeface="Times New Roman" pitchFamily="18" charset="0"/>
              <a:cs typeface="+mn-cs"/>
            </a:endParaRPr>
          </a:p>
        </p:txBody>
      </p:sp>
      <p:sp>
        <p:nvSpPr>
          <p:cNvPr id="12" name="TextBox 11"/>
          <p:cNvSpPr txBox="1"/>
          <p:nvPr/>
        </p:nvSpPr>
        <p:spPr>
          <a:xfrm>
            <a:off x="152400" y="4267200"/>
            <a:ext cx="2057400" cy="523220"/>
          </a:xfrm>
          <a:prstGeom prst="rect">
            <a:avLst/>
          </a:prstGeom>
          <a:noFill/>
        </p:spPr>
        <p:txBody>
          <a:bodyPr wrap="square" rtlCol="0">
            <a:spAutoFit/>
          </a:bodyPr>
          <a:lstStyle/>
          <a:p>
            <a:pPr algn="ctr" defTabSz="914400" eaLnBrk="0" hangingPunct="0"/>
            <a:r>
              <a:rPr kumimoji="1" lang="en-US" sz="1400" dirty="0" smtClean="0">
                <a:solidFill>
                  <a:srgbClr val="000000"/>
                </a:solidFill>
                <a:latin typeface="Times New Roman" pitchFamily="18" charset="0"/>
                <a:cs typeface="+mn-cs"/>
              </a:rPr>
              <a:t>Complex process setup prior to production</a:t>
            </a:r>
            <a:endParaRPr kumimoji="1" lang="en-US" sz="1400" dirty="0">
              <a:solidFill>
                <a:srgbClr val="000000"/>
              </a:solidFill>
              <a:latin typeface="Times New Roman" pitchFamily="18" charset="0"/>
              <a:cs typeface="+mn-cs"/>
            </a:endParaRPr>
          </a:p>
        </p:txBody>
      </p:sp>
      <p:sp>
        <p:nvSpPr>
          <p:cNvPr id="14" name="TextBox 13"/>
          <p:cNvSpPr txBox="1"/>
          <p:nvPr/>
        </p:nvSpPr>
        <p:spPr>
          <a:xfrm>
            <a:off x="7086600" y="2600980"/>
            <a:ext cx="1981200" cy="307777"/>
          </a:xfrm>
          <a:prstGeom prst="rect">
            <a:avLst/>
          </a:prstGeom>
          <a:noFill/>
        </p:spPr>
        <p:txBody>
          <a:bodyPr wrap="square" rtlCol="0">
            <a:spAutoFit/>
          </a:bodyPr>
          <a:lstStyle/>
          <a:p>
            <a:pPr algn="ctr" defTabSz="914400" eaLnBrk="0" hangingPunct="0"/>
            <a:r>
              <a:rPr kumimoji="1" lang="en-US" sz="1400" dirty="0" smtClean="0">
                <a:solidFill>
                  <a:srgbClr val="000000"/>
                </a:solidFill>
                <a:latin typeface="Times New Roman" pitchFamily="18" charset="0"/>
                <a:cs typeface="+mn-cs"/>
              </a:rPr>
              <a:t>Flexible in schedule</a:t>
            </a:r>
            <a:endParaRPr kumimoji="1" lang="en-US" sz="1400" dirty="0">
              <a:solidFill>
                <a:srgbClr val="000000"/>
              </a:solidFill>
              <a:latin typeface="Times New Roman" pitchFamily="18" charset="0"/>
              <a:cs typeface="+mn-cs"/>
            </a:endParaRPr>
          </a:p>
        </p:txBody>
      </p:sp>
      <p:sp>
        <p:nvSpPr>
          <p:cNvPr id="15" name="TextBox 14"/>
          <p:cNvSpPr txBox="1"/>
          <p:nvPr/>
        </p:nvSpPr>
        <p:spPr>
          <a:xfrm>
            <a:off x="7086600" y="3362980"/>
            <a:ext cx="2057400" cy="523220"/>
          </a:xfrm>
          <a:prstGeom prst="rect">
            <a:avLst/>
          </a:prstGeom>
          <a:noFill/>
        </p:spPr>
        <p:txBody>
          <a:bodyPr wrap="square" rtlCol="0">
            <a:spAutoFit/>
          </a:bodyPr>
          <a:lstStyle/>
          <a:p>
            <a:pPr algn="ctr" defTabSz="914400" eaLnBrk="0" hangingPunct="0"/>
            <a:r>
              <a:rPr kumimoji="1" lang="en-US" sz="1400" dirty="0" smtClean="0">
                <a:solidFill>
                  <a:srgbClr val="000000"/>
                </a:solidFill>
                <a:latin typeface="Times New Roman" pitchFamily="18" charset="0"/>
                <a:cs typeface="+mn-cs"/>
              </a:rPr>
              <a:t>Challenges of incoming quality requirement</a:t>
            </a:r>
            <a:endParaRPr kumimoji="1" lang="en-US" sz="1400" dirty="0">
              <a:solidFill>
                <a:srgbClr val="000000"/>
              </a:solidFill>
              <a:latin typeface="Times New Roman" pitchFamily="18" charset="0"/>
              <a:cs typeface="+mn-cs"/>
            </a:endParaRPr>
          </a:p>
        </p:txBody>
      </p:sp>
      <p:sp>
        <p:nvSpPr>
          <p:cNvPr id="16" name="TextBox 15"/>
          <p:cNvSpPr txBox="1"/>
          <p:nvPr/>
        </p:nvSpPr>
        <p:spPr>
          <a:xfrm>
            <a:off x="7086600" y="4191000"/>
            <a:ext cx="2057400" cy="523220"/>
          </a:xfrm>
          <a:prstGeom prst="rect">
            <a:avLst/>
          </a:prstGeom>
          <a:noFill/>
        </p:spPr>
        <p:txBody>
          <a:bodyPr wrap="square" rtlCol="0">
            <a:spAutoFit/>
          </a:bodyPr>
          <a:lstStyle/>
          <a:p>
            <a:pPr algn="ctr" defTabSz="914400" eaLnBrk="0" hangingPunct="0"/>
            <a:r>
              <a:rPr kumimoji="1" lang="en-US" sz="1400" dirty="0" smtClean="0">
                <a:solidFill>
                  <a:srgbClr val="000000"/>
                </a:solidFill>
                <a:latin typeface="Times New Roman" pitchFamily="18" charset="0"/>
                <a:cs typeface="+mn-cs"/>
              </a:rPr>
              <a:t>Complex process setup prior to production</a:t>
            </a:r>
            <a:endParaRPr kumimoji="1" lang="en-US" sz="1400" dirty="0">
              <a:solidFill>
                <a:srgbClr val="000000"/>
              </a:solidFill>
              <a:latin typeface="Times New Roman" pitchFamily="18" charset="0"/>
              <a:cs typeface="+mn-cs"/>
            </a:endParaRPr>
          </a:p>
        </p:txBody>
      </p:sp>
      <p:sp>
        <p:nvSpPr>
          <p:cNvPr id="17" name="TextBox 16"/>
          <p:cNvSpPr txBox="1"/>
          <p:nvPr/>
        </p:nvSpPr>
        <p:spPr>
          <a:xfrm>
            <a:off x="2209800" y="5562600"/>
            <a:ext cx="2057400" cy="307777"/>
          </a:xfrm>
          <a:prstGeom prst="rect">
            <a:avLst/>
          </a:prstGeom>
          <a:noFill/>
        </p:spPr>
        <p:txBody>
          <a:bodyPr wrap="square" rtlCol="0">
            <a:spAutoFit/>
          </a:bodyPr>
          <a:lstStyle/>
          <a:p>
            <a:pPr algn="ctr" defTabSz="914400" eaLnBrk="0" hangingPunct="0"/>
            <a:r>
              <a:rPr kumimoji="1" lang="en-US" sz="1400" dirty="0" smtClean="0">
                <a:solidFill>
                  <a:srgbClr val="000000"/>
                </a:solidFill>
                <a:latin typeface="Times New Roman" pitchFamily="18" charset="0"/>
                <a:cs typeface="+mn-cs"/>
              </a:rPr>
              <a:t>High quality product</a:t>
            </a:r>
            <a:endParaRPr kumimoji="1" lang="en-US" sz="1400" dirty="0">
              <a:solidFill>
                <a:srgbClr val="000000"/>
              </a:solidFill>
              <a:latin typeface="Times New Roman" pitchFamily="18" charset="0"/>
              <a:cs typeface="+mn-cs"/>
            </a:endParaRPr>
          </a:p>
        </p:txBody>
      </p:sp>
      <p:sp>
        <p:nvSpPr>
          <p:cNvPr id="18" name="TextBox 17"/>
          <p:cNvSpPr txBox="1"/>
          <p:nvPr/>
        </p:nvSpPr>
        <p:spPr>
          <a:xfrm>
            <a:off x="2209800" y="5943600"/>
            <a:ext cx="2057400" cy="523220"/>
          </a:xfrm>
          <a:prstGeom prst="rect">
            <a:avLst/>
          </a:prstGeom>
          <a:noFill/>
        </p:spPr>
        <p:txBody>
          <a:bodyPr wrap="square" rtlCol="0">
            <a:spAutoFit/>
          </a:bodyPr>
          <a:lstStyle/>
          <a:p>
            <a:pPr algn="ctr" defTabSz="914400" eaLnBrk="0" hangingPunct="0"/>
            <a:r>
              <a:rPr kumimoji="1" lang="en-US" sz="1400" dirty="0" smtClean="0">
                <a:solidFill>
                  <a:srgbClr val="000000"/>
                </a:solidFill>
                <a:latin typeface="Times New Roman" pitchFamily="18" charset="0"/>
                <a:cs typeface="+mn-cs"/>
              </a:rPr>
              <a:t>Reliable components sourcing network</a:t>
            </a:r>
            <a:endParaRPr kumimoji="1" lang="en-US" sz="1400" dirty="0">
              <a:solidFill>
                <a:srgbClr val="000000"/>
              </a:solidFill>
              <a:latin typeface="Times New Roman" pitchFamily="18" charset="0"/>
              <a:cs typeface="+mn-cs"/>
            </a:endParaRPr>
          </a:p>
        </p:txBody>
      </p:sp>
      <p:sp>
        <p:nvSpPr>
          <p:cNvPr id="19" name="TextBox 18"/>
          <p:cNvSpPr txBox="1"/>
          <p:nvPr/>
        </p:nvSpPr>
        <p:spPr>
          <a:xfrm>
            <a:off x="4419600" y="5496580"/>
            <a:ext cx="2057400" cy="523220"/>
          </a:xfrm>
          <a:prstGeom prst="rect">
            <a:avLst/>
          </a:prstGeom>
          <a:noFill/>
        </p:spPr>
        <p:txBody>
          <a:bodyPr wrap="square" rtlCol="0">
            <a:spAutoFit/>
          </a:bodyPr>
          <a:lstStyle/>
          <a:p>
            <a:pPr algn="ctr" defTabSz="914400" eaLnBrk="0" hangingPunct="0"/>
            <a:r>
              <a:rPr kumimoji="1" lang="en-US" sz="1400" dirty="0" smtClean="0">
                <a:solidFill>
                  <a:srgbClr val="000000"/>
                </a:solidFill>
                <a:latin typeface="Times New Roman" pitchFamily="18" charset="0"/>
                <a:cs typeface="+mn-cs"/>
              </a:rPr>
              <a:t>Reliable component sourcing network</a:t>
            </a:r>
            <a:endParaRPr kumimoji="1" lang="en-US" sz="1400" dirty="0">
              <a:solidFill>
                <a:srgbClr val="000000"/>
              </a:solidFill>
              <a:latin typeface="Times New Roman" pitchFamily="18" charset="0"/>
              <a:cs typeface="+mn-cs"/>
            </a:endParaRPr>
          </a:p>
        </p:txBody>
      </p:sp>
      <p:sp>
        <p:nvSpPr>
          <p:cNvPr id="20" name="TextBox 19"/>
          <p:cNvSpPr txBox="1"/>
          <p:nvPr/>
        </p:nvSpPr>
        <p:spPr>
          <a:xfrm>
            <a:off x="4419600" y="6029980"/>
            <a:ext cx="2057400" cy="523220"/>
          </a:xfrm>
          <a:prstGeom prst="rect">
            <a:avLst/>
          </a:prstGeom>
          <a:noFill/>
        </p:spPr>
        <p:txBody>
          <a:bodyPr wrap="square" rtlCol="0">
            <a:spAutoFit/>
          </a:bodyPr>
          <a:lstStyle/>
          <a:p>
            <a:pPr algn="ctr" defTabSz="914400" eaLnBrk="0" hangingPunct="0"/>
            <a:r>
              <a:rPr kumimoji="1" lang="en-US" sz="1400" dirty="0" smtClean="0">
                <a:solidFill>
                  <a:srgbClr val="000000"/>
                </a:solidFill>
                <a:latin typeface="Times New Roman" pitchFamily="18" charset="0"/>
                <a:cs typeface="+mn-cs"/>
              </a:rPr>
              <a:t>Reliable component sourcing network</a:t>
            </a:r>
            <a:endParaRPr kumimoji="1" lang="en-US" sz="1400" dirty="0">
              <a:solidFill>
                <a:srgbClr val="000000"/>
              </a:solidFill>
              <a:latin typeface="Times New Roman" pitchFamily="18" charset="0"/>
              <a:cs typeface="+mn-cs"/>
            </a:endParaRPr>
          </a:p>
        </p:txBody>
      </p:sp>
      <p:sp>
        <p:nvSpPr>
          <p:cNvPr id="21" name="TextBox 20"/>
          <p:cNvSpPr txBox="1"/>
          <p:nvPr/>
        </p:nvSpPr>
        <p:spPr>
          <a:xfrm>
            <a:off x="152401" y="1905000"/>
            <a:ext cx="1981199" cy="523220"/>
          </a:xfrm>
          <a:prstGeom prst="rect">
            <a:avLst/>
          </a:prstGeom>
          <a:noFill/>
        </p:spPr>
        <p:txBody>
          <a:bodyPr wrap="square" rtlCol="0">
            <a:spAutoFit/>
          </a:bodyPr>
          <a:lstStyle/>
          <a:p>
            <a:pPr algn="ctr" defTabSz="914400" eaLnBrk="0" hangingPunct="0"/>
            <a:r>
              <a:rPr kumimoji="1" lang="en-US" sz="1400" dirty="0" smtClean="0">
                <a:solidFill>
                  <a:srgbClr val="000000"/>
                </a:solidFill>
                <a:latin typeface="Times New Roman" pitchFamily="18" charset="0"/>
                <a:cs typeface="+mn-cs"/>
              </a:rPr>
              <a:t>Higher commitment for working capital</a:t>
            </a:r>
            <a:endParaRPr kumimoji="1" lang="en-US" sz="1400" dirty="0">
              <a:solidFill>
                <a:srgbClr val="000000"/>
              </a:solidFill>
              <a:latin typeface="Times New Roman" pitchFamily="18" charset="0"/>
              <a:cs typeface="+mn-cs"/>
            </a:endParaRPr>
          </a:p>
        </p:txBody>
      </p:sp>
    </p:spTree>
    <p:extLst>
      <p:ext uri="{BB962C8B-B14F-4D97-AF65-F5344CB8AC3E}">
        <p14:creationId xmlns:p14="http://schemas.microsoft.com/office/powerpoint/2010/main" val="12621618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Following Slides Illustrate a Class Project for Breast Cancer Detection </a:t>
            </a:r>
          </a:p>
          <a:p>
            <a:r>
              <a:rPr lang="en-US" dirty="0" smtClean="0"/>
              <a:t>Product Development Must Include Regulatory Elements</a:t>
            </a:r>
          </a:p>
          <a:p>
            <a:r>
              <a:rPr lang="en-US" dirty="0" smtClean="0"/>
              <a:t>Timelines Tied Out to Financing Requirements</a:t>
            </a:r>
            <a:endParaRPr lang="en-US" dirty="0"/>
          </a:p>
        </p:txBody>
      </p:sp>
      <p:sp>
        <p:nvSpPr>
          <p:cNvPr id="3" name="Title 2"/>
          <p:cNvSpPr>
            <a:spLocks noGrp="1"/>
          </p:cNvSpPr>
          <p:nvPr>
            <p:ph type="title"/>
          </p:nvPr>
        </p:nvSpPr>
        <p:spPr/>
        <p:txBody>
          <a:bodyPr/>
          <a:lstStyle/>
          <a:p>
            <a:r>
              <a:rPr lang="en-US" dirty="0" smtClean="0"/>
              <a:t>Bio-Design Example</a:t>
            </a:r>
            <a:endParaRPr lang="en-US" dirty="0"/>
          </a:p>
        </p:txBody>
      </p:sp>
    </p:spTree>
    <p:extLst>
      <p:ext uri="{BB962C8B-B14F-4D97-AF65-F5344CB8AC3E}">
        <p14:creationId xmlns:p14="http://schemas.microsoft.com/office/powerpoint/2010/main" val="13649766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4495800" y="1981199"/>
            <a:ext cx="3733800" cy="2209801"/>
          </a:xfrm>
          <a:prstGeom prst="rect">
            <a:avLst/>
          </a:prstGeom>
          <a:noFill/>
          <a:ln w="9525">
            <a:noFill/>
            <a:miter lim="800000"/>
            <a:headEnd/>
            <a:tailEnd/>
          </a:ln>
        </p:spPr>
      </p:pic>
      <p:sp>
        <p:nvSpPr>
          <p:cNvPr id="9" name="Freeform 8"/>
          <p:cNvSpPr/>
          <p:nvPr/>
        </p:nvSpPr>
        <p:spPr>
          <a:xfrm rot="625560">
            <a:off x="7694124" y="1825445"/>
            <a:ext cx="1197113" cy="4297018"/>
          </a:xfrm>
          <a:custGeom>
            <a:avLst/>
            <a:gdLst>
              <a:gd name="connsiteX0" fmla="*/ 0 w 1501913"/>
              <a:gd name="connsiteY0" fmla="*/ 410818 h 4022036"/>
              <a:gd name="connsiteX1" fmla="*/ 1338470 w 1501913"/>
              <a:gd name="connsiteY1" fmla="*/ 516835 h 4022036"/>
              <a:gd name="connsiteX2" fmla="*/ 980661 w 1501913"/>
              <a:gd name="connsiteY2" fmla="*/ 3511827 h 4022036"/>
              <a:gd name="connsiteX3" fmla="*/ 728870 w 1501913"/>
              <a:gd name="connsiteY3" fmla="*/ 3578088 h 4022036"/>
            </a:gdLst>
            <a:ahLst/>
            <a:cxnLst>
              <a:cxn ang="0">
                <a:pos x="connsiteX0" y="connsiteY0"/>
              </a:cxn>
              <a:cxn ang="0">
                <a:pos x="connsiteX1" y="connsiteY1"/>
              </a:cxn>
              <a:cxn ang="0">
                <a:pos x="connsiteX2" y="connsiteY2"/>
              </a:cxn>
              <a:cxn ang="0">
                <a:pos x="connsiteX3" y="connsiteY3"/>
              </a:cxn>
            </a:cxnLst>
            <a:rect l="l" t="t" r="r" b="b"/>
            <a:pathLst>
              <a:path w="1501913" h="4022036">
                <a:moveTo>
                  <a:pt x="0" y="410818"/>
                </a:moveTo>
                <a:cubicBezTo>
                  <a:pt x="587513" y="205409"/>
                  <a:pt x="1175027" y="0"/>
                  <a:pt x="1338470" y="516835"/>
                </a:cubicBezTo>
                <a:cubicBezTo>
                  <a:pt x="1501913" y="1033670"/>
                  <a:pt x="1082261" y="3001618"/>
                  <a:pt x="980661" y="3511827"/>
                </a:cubicBezTo>
                <a:cubicBezTo>
                  <a:pt x="879061" y="4022036"/>
                  <a:pt x="803965" y="3800062"/>
                  <a:pt x="728870" y="3578088"/>
                </a:cubicBezTo>
              </a:path>
            </a:pathLst>
          </a:custGeom>
          <a:ln w="38100"/>
        </p:spPr>
        <p:style>
          <a:lnRef idx="1">
            <a:schemeClr val="dk1"/>
          </a:lnRef>
          <a:fillRef idx="0">
            <a:schemeClr val="dk1"/>
          </a:fillRef>
          <a:effectRef idx="0">
            <a:schemeClr val="dk1"/>
          </a:effectRef>
          <a:fontRef idx="minor">
            <a:schemeClr val="tx1"/>
          </a:fontRef>
        </p:style>
        <p:txBody>
          <a:bodyPr rtlCol="0" anchor="ctr"/>
          <a:lstStyle/>
          <a:p>
            <a:pPr algn="ctr" defTabSz="914400" eaLnBrk="0" hangingPunct="0"/>
            <a:endParaRPr kumimoji="1" lang="en-US" sz="2400" dirty="0">
              <a:solidFill>
                <a:srgbClr val="000000"/>
              </a:solidFill>
              <a:latin typeface="Tw Cen MT"/>
            </a:endParaRPr>
          </a:p>
        </p:txBody>
      </p:sp>
      <p:sp>
        <p:nvSpPr>
          <p:cNvPr id="2" name="Title 1"/>
          <p:cNvSpPr>
            <a:spLocks noGrp="1"/>
          </p:cNvSpPr>
          <p:nvPr>
            <p:ph type="title"/>
          </p:nvPr>
        </p:nvSpPr>
        <p:spPr/>
        <p:txBody>
          <a:bodyPr/>
          <a:lstStyle/>
          <a:p>
            <a:r>
              <a:rPr lang="en-US" dirty="0" smtClean="0"/>
              <a:t>The </a:t>
            </a:r>
            <a:r>
              <a:rPr lang="en-US" dirty="0" err="1" smtClean="0"/>
              <a:t>MammOptics</a:t>
            </a:r>
            <a:r>
              <a:rPr lang="en-US" dirty="0" smtClean="0"/>
              <a:t> Technology</a:t>
            </a:r>
            <a:endParaRPr lang="en-US" dirty="0"/>
          </a:p>
        </p:txBody>
      </p:sp>
      <p:sp>
        <p:nvSpPr>
          <p:cNvPr id="3" name="Content Placeholder 2"/>
          <p:cNvSpPr>
            <a:spLocks noGrp="1"/>
          </p:cNvSpPr>
          <p:nvPr>
            <p:ph sz="quarter" idx="1"/>
          </p:nvPr>
        </p:nvSpPr>
        <p:spPr>
          <a:xfrm>
            <a:off x="457200" y="1447800"/>
            <a:ext cx="8229600" cy="5486400"/>
          </a:xfrm>
        </p:spPr>
        <p:txBody>
          <a:bodyPr>
            <a:normAutofit/>
          </a:bodyPr>
          <a:lstStyle/>
          <a:p>
            <a:pPr>
              <a:buNone/>
            </a:pPr>
            <a:r>
              <a:rPr lang="en-US" dirty="0" smtClean="0"/>
              <a:t>Hand-held, self contained device</a:t>
            </a:r>
          </a:p>
          <a:p>
            <a:pPr>
              <a:buNone/>
            </a:pPr>
            <a:endParaRPr lang="en-US" dirty="0" smtClean="0"/>
          </a:p>
          <a:p>
            <a:r>
              <a:rPr lang="en-US" sz="2400" dirty="0" smtClean="0"/>
              <a:t>Digital Processing Unit</a:t>
            </a:r>
          </a:p>
          <a:p>
            <a:r>
              <a:rPr lang="en-US" sz="2400" dirty="0" smtClean="0"/>
              <a:t>RF and Advanced </a:t>
            </a:r>
          </a:p>
          <a:p>
            <a:pPr>
              <a:buNone/>
            </a:pPr>
            <a:r>
              <a:rPr lang="en-US" sz="2400" dirty="0" smtClean="0"/>
              <a:t>     Integrated Circuit</a:t>
            </a:r>
          </a:p>
          <a:p>
            <a:r>
              <a:rPr lang="en-US" sz="2400" dirty="0" smtClean="0"/>
              <a:t>Probe (Lasers </a:t>
            </a:r>
          </a:p>
          <a:p>
            <a:pPr>
              <a:buNone/>
            </a:pPr>
            <a:r>
              <a:rPr lang="en-US" sz="2400" dirty="0" smtClean="0"/>
              <a:t>     and Photo-detectors)</a:t>
            </a:r>
          </a:p>
          <a:p>
            <a:r>
              <a:rPr lang="en-US" sz="2400" dirty="0" smtClean="0"/>
              <a:t>Disposable Skin Contact Head</a:t>
            </a:r>
          </a:p>
          <a:p>
            <a:pPr>
              <a:buNone/>
            </a:pPr>
            <a:endParaRPr lang="en-US" dirty="0" smtClean="0"/>
          </a:p>
          <a:p>
            <a:pPr>
              <a:buNone/>
            </a:pPr>
            <a:r>
              <a:rPr lang="en-US" sz="2800" u="sng" dirty="0" smtClean="0"/>
              <a:t>Non-Imaging Output</a:t>
            </a:r>
          </a:p>
        </p:txBody>
      </p:sp>
      <p:grpSp>
        <p:nvGrpSpPr>
          <p:cNvPr id="4" name="Group 15"/>
          <p:cNvGrpSpPr/>
          <p:nvPr/>
        </p:nvGrpSpPr>
        <p:grpSpPr>
          <a:xfrm>
            <a:off x="6645275" y="3886200"/>
            <a:ext cx="2498725" cy="2498725"/>
            <a:chOff x="6172200" y="3810000"/>
            <a:chExt cx="2498725" cy="2498725"/>
          </a:xfrm>
        </p:grpSpPr>
        <p:pic>
          <p:nvPicPr>
            <p:cNvPr id="1027" name="Picture 3" descr="C:\Users\Kyler\AppData\Local\Microsoft\Windows\Temporary Internet Files\Content.IE5\0WCTW5ME\MCj04242360000[1].wmf"/>
            <p:cNvPicPr>
              <a:picLocks noChangeAspect="1" noChangeArrowheads="1"/>
            </p:cNvPicPr>
            <p:nvPr/>
          </p:nvPicPr>
          <p:blipFill>
            <a:blip r:embed="rId4" cstate="print"/>
            <a:srcRect/>
            <a:stretch>
              <a:fillRect/>
            </a:stretch>
          </p:blipFill>
          <p:spPr bwMode="auto">
            <a:xfrm>
              <a:off x="6172200" y="3810000"/>
              <a:ext cx="2498725" cy="2498725"/>
            </a:xfrm>
            <a:prstGeom prst="rect">
              <a:avLst/>
            </a:prstGeom>
            <a:noFill/>
          </p:spPr>
        </p:pic>
        <p:sp>
          <p:nvSpPr>
            <p:cNvPr id="15" name="Rectangle 14"/>
            <p:cNvSpPr/>
            <p:nvPr/>
          </p:nvSpPr>
          <p:spPr>
            <a:xfrm>
              <a:off x="6400800" y="4038600"/>
              <a:ext cx="2057400" cy="1371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14400" eaLnBrk="0" hangingPunct="0"/>
              <a:endParaRPr kumimoji="1" lang="en-US" sz="2400" dirty="0">
                <a:solidFill>
                  <a:srgbClr val="000000"/>
                </a:solidFill>
                <a:latin typeface="Tw Cen MT"/>
              </a:endParaRPr>
            </a:p>
          </p:txBody>
        </p:sp>
        <p:sp>
          <p:nvSpPr>
            <p:cNvPr id="13" name="Multiply 12"/>
            <p:cNvSpPr/>
            <p:nvPr/>
          </p:nvSpPr>
          <p:spPr>
            <a:xfrm>
              <a:off x="6553200" y="4343400"/>
              <a:ext cx="838200" cy="838200"/>
            </a:xfrm>
            <a:prstGeom prst="mathMultiply">
              <a:avLst/>
            </a:prstGeom>
          </p:spPr>
          <p:style>
            <a:lnRef idx="3">
              <a:schemeClr val="lt1"/>
            </a:lnRef>
            <a:fillRef idx="1">
              <a:schemeClr val="accent1"/>
            </a:fillRef>
            <a:effectRef idx="1">
              <a:schemeClr val="accent1"/>
            </a:effectRef>
            <a:fontRef idx="minor">
              <a:schemeClr val="lt1"/>
            </a:fontRef>
          </p:style>
          <p:txBody>
            <a:bodyPr rtlCol="0" anchor="ctr"/>
            <a:lstStyle/>
            <a:p>
              <a:pPr algn="ctr" defTabSz="914400" eaLnBrk="0" hangingPunct="0"/>
              <a:endParaRPr kumimoji="1" lang="en-US" sz="2400" b="1" dirty="0">
                <a:ln w="18000">
                  <a:solidFill>
                    <a:srgbClr val="434342">
                      <a:satMod val="140000"/>
                    </a:srgbClr>
                  </a:solidFill>
                  <a:prstDash val="solid"/>
                  <a:miter lim="800000"/>
                </a:ln>
                <a:noFill/>
                <a:effectLst>
                  <a:outerShdw blurRad="25500" dist="23000" dir="7020000" algn="tl">
                    <a:srgbClr val="000000">
                      <a:alpha val="50000"/>
                    </a:srgbClr>
                  </a:outerShdw>
                </a:effectLst>
                <a:latin typeface="Tw Cen MT"/>
              </a:endParaRPr>
            </a:p>
          </p:txBody>
        </p:sp>
        <p:pic>
          <p:nvPicPr>
            <p:cNvPr id="1028" name="Picture 4" descr="C:\Users\Kyler\AppData\Local\Microsoft\Windows\Temporary Internet Files\Content.IE5\04S3XSRA\MCj04421390000[1].png"/>
            <p:cNvPicPr>
              <a:picLocks noChangeAspect="1" noChangeArrowheads="1"/>
            </p:cNvPicPr>
            <p:nvPr/>
          </p:nvPicPr>
          <p:blipFill>
            <a:blip r:embed="rId5" cstate="print"/>
            <a:srcRect/>
            <a:stretch>
              <a:fillRect/>
            </a:stretch>
          </p:blipFill>
          <p:spPr bwMode="auto">
            <a:xfrm>
              <a:off x="7543800" y="4343400"/>
              <a:ext cx="838200" cy="855424"/>
            </a:xfrm>
            <a:prstGeom prst="rect">
              <a:avLst/>
            </a:prstGeom>
            <a:ln>
              <a:noFill/>
            </a:ln>
            <a:effectLst>
              <a:outerShdw blurRad="292100" dist="139700" dir="2700000" algn="tl" rotWithShape="0">
                <a:srgbClr val="333333">
                  <a:alpha val="65000"/>
                </a:srgbClr>
              </a:outerShdw>
            </a:effectLst>
          </p:spPr>
        </p:pic>
      </p:grpSp>
      <p:cxnSp>
        <p:nvCxnSpPr>
          <p:cNvPr id="31" name="Straight Arrow Connector 30"/>
          <p:cNvCxnSpPr/>
          <p:nvPr/>
        </p:nvCxnSpPr>
        <p:spPr>
          <a:xfrm>
            <a:off x="4038600" y="2743200"/>
            <a:ext cx="1143000" cy="152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flipV="1">
            <a:off x="3352800" y="3200400"/>
            <a:ext cx="1828800" cy="76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V="1">
            <a:off x="3048000" y="3733800"/>
            <a:ext cx="1676400" cy="38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flipV="1">
            <a:off x="3886200" y="3962400"/>
            <a:ext cx="914400" cy="685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a:endCxn id="46" idx="1"/>
          </p:cNvCxnSpPr>
          <p:nvPr/>
        </p:nvCxnSpPr>
        <p:spPr>
          <a:xfrm flipV="1">
            <a:off x="4648200" y="1784866"/>
            <a:ext cx="2971800" cy="958334"/>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46" name="TextBox 45"/>
          <p:cNvSpPr txBox="1"/>
          <p:nvPr/>
        </p:nvSpPr>
        <p:spPr>
          <a:xfrm>
            <a:off x="7620000" y="1600200"/>
            <a:ext cx="1011815" cy="369332"/>
          </a:xfrm>
          <a:prstGeom prst="rect">
            <a:avLst/>
          </a:prstGeom>
          <a:noFill/>
        </p:spPr>
        <p:txBody>
          <a:bodyPr wrap="none" rtlCol="0">
            <a:spAutoFit/>
          </a:bodyPr>
          <a:lstStyle/>
          <a:p>
            <a:pPr algn="ctr" defTabSz="914400" eaLnBrk="0" hangingPunct="0"/>
            <a:r>
              <a:rPr kumimoji="1" lang="en-US" sz="2400" dirty="0" smtClean="0">
                <a:solidFill>
                  <a:srgbClr val="000000"/>
                </a:solidFill>
                <a:latin typeface="Times New Roman" pitchFamily="18" charset="0"/>
                <a:cs typeface="+mn-cs"/>
              </a:rPr>
              <a:t> 9 Inches</a:t>
            </a:r>
          </a:p>
        </p:txBody>
      </p:sp>
      <p:sp>
        <p:nvSpPr>
          <p:cNvPr id="47" name="TextBox 46"/>
          <p:cNvSpPr txBox="1"/>
          <p:nvPr/>
        </p:nvSpPr>
        <p:spPr>
          <a:xfrm>
            <a:off x="7162800" y="3276600"/>
            <a:ext cx="733342" cy="369332"/>
          </a:xfrm>
          <a:prstGeom prst="rect">
            <a:avLst/>
          </a:prstGeom>
          <a:noFill/>
        </p:spPr>
        <p:txBody>
          <a:bodyPr wrap="none" rtlCol="0">
            <a:spAutoFit/>
          </a:bodyPr>
          <a:lstStyle/>
          <a:p>
            <a:pPr algn="ctr" defTabSz="914400" eaLnBrk="0" hangingPunct="0"/>
            <a:r>
              <a:rPr kumimoji="1" lang="en-US" sz="2400" dirty="0" smtClean="0">
                <a:solidFill>
                  <a:srgbClr val="000000"/>
                </a:solidFill>
                <a:latin typeface="Times New Roman" pitchFamily="18" charset="0"/>
                <a:cs typeface="+mn-cs"/>
              </a:rPr>
              <a:t>~5 lbs</a:t>
            </a:r>
            <a:endParaRPr kumimoji="1" lang="en-US" sz="2400" dirty="0">
              <a:solidFill>
                <a:srgbClr val="000000"/>
              </a:solidFill>
              <a:latin typeface="Times New Roman" pitchFamily="18" charset="0"/>
              <a:cs typeface="+mn-cs"/>
            </a:endParaRPr>
          </a:p>
        </p:txBody>
      </p:sp>
      <p:sp>
        <p:nvSpPr>
          <p:cNvPr id="18" name="Slide Number Placeholder 17"/>
          <p:cNvSpPr>
            <a:spLocks noGrp="1"/>
          </p:cNvSpPr>
          <p:nvPr>
            <p:ph type="sldNum" sz="quarter" idx="12"/>
          </p:nvPr>
        </p:nvSpPr>
        <p:spPr/>
        <p:txBody>
          <a:bodyPr/>
          <a:lstStyle/>
          <a:p>
            <a:fld id="{701DAA9B-B69D-4D34-83E6-D0DBDA712E92}" type="slidenum">
              <a:rPr lang="en-US" smtClean="0">
                <a:solidFill>
                  <a:srgbClr val="000000"/>
                </a:solidFill>
              </a:rPr>
              <a:pPr/>
              <a:t>34</a:t>
            </a:fld>
            <a:endParaRPr lang="en-US">
              <a:solidFill>
                <a:srgbClr val="000000"/>
              </a:solidFill>
            </a:endParaRPr>
          </a:p>
        </p:txBody>
      </p:sp>
      <p:sp>
        <p:nvSpPr>
          <p:cNvPr id="19" name="Date Placeholder 18"/>
          <p:cNvSpPr>
            <a:spLocks noGrp="1"/>
          </p:cNvSpPr>
          <p:nvPr>
            <p:ph type="dt" sz="half" idx="10"/>
          </p:nvPr>
        </p:nvSpPr>
        <p:spPr/>
        <p:txBody>
          <a:bodyPr/>
          <a:lstStyle/>
          <a:p>
            <a:r>
              <a:rPr lang="en-US" smtClean="0">
                <a:solidFill>
                  <a:srgbClr val="000000"/>
                </a:solidFill>
              </a:rPr>
              <a:t>12/4/2009</a:t>
            </a:r>
            <a:endParaRPr lang="en-US">
              <a:solidFill>
                <a:srgbClr val="000000"/>
              </a:solidFill>
            </a:endParaRPr>
          </a:p>
        </p:txBody>
      </p:sp>
    </p:spTree>
    <p:extLst>
      <p:ext uri="{BB962C8B-B14F-4D97-AF65-F5344CB8AC3E}">
        <p14:creationId xmlns:p14="http://schemas.microsoft.com/office/powerpoint/2010/main" val="664566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10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10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mph" presetSubtype="2" fill="hold" nodeType="clickEffect">
                                  <p:stCondLst>
                                    <p:cond delay="0"/>
                                  </p:stCondLst>
                                  <p:childTnLst>
                                    <p:anim to="1.5" calcmode="lin" valueType="num">
                                      <p:cBhvr override="childStyle">
                                        <p:cTn id="44" dur="1000" fill="hold"/>
                                        <p:tgtEl>
                                          <p:spTgt spid="3">
                                            <p:txEl>
                                              <p:pRg st="9" end="9"/>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rot="21142471">
            <a:off x="2150985" y="1619960"/>
            <a:ext cx="3146164" cy="1913557"/>
          </a:xfrm>
          <a:prstGeom prst="rect">
            <a:avLst/>
          </a:prstGeom>
          <a:solidFill>
            <a:srgbClr val="FFD9D9">
              <a:alpha val="0"/>
            </a:srgbClr>
          </a:solidFill>
          <a:ln w="9525">
            <a:noFill/>
            <a:miter lim="800000"/>
            <a:headEnd/>
            <a:tailEnd/>
          </a:ln>
        </p:spPr>
      </p:pic>
      <p:sp>
        <p:nvSpPr>
          <p:cNvPr id="8" name="Freeform 7"/>
          <p:cNvSpPr/>
          <p:nvPr/>
        </p:nvSpPr>
        <p:spPr>
          <a:xfrm rot="1417663">
            <a:off x="4971763" y="3261195"/>
            <a:ext cx="2804673" cy="463382"/>
          </a:xfrm>
          <a:custGeom>
            <a:avLst/>
            <a:gdLst>
              <a:gd name="connsiteX0" fmla="*/ 0 w 1501913"/>
              <a:gd name="connsiteY0" fmla="*/ 410818 h 4022036"/>
              <a:gd name="connsiteX1" fmla="*/ 1338470 w 1501913"/>
              <a:gd name="connsiteY1" fmla="*/ 516835 h 4022036"/>
              <a:gd name="connsiteX2" fmla="*/ 980661 w 1501913"/>
              <a:gd name="connsiteY2" fmla="*/ 3511827 h 4022036"/>
              <a:gd name="connsiteX3" fmla="*/ 728870 w 1501913"/>
              <a:gd name="connsiteY3" fmla="*/ 3578088 h 4022036"/>
            </a:gdLst>
            <a:ahLst/>
            <a:cxnLst>
              <a:cxn ang="0">
                <a:pos x="connsiteX0" y="connsiteY0"/>
              </a:cxn>
              <a:cxn ang="0">
                <a:pos x="connsiteX1" y="connsiteY1"/>
              </a:cxn>
              <a:cxn ang="0">
                <a:pos x="connsiteX2" y="connsiteY2"/>
              </a:cxn>
              <a:cxn ang="0">
                <a:pos x="connsiteX3" y="connsiteY3"/>
              </a:cxn>
            </a:cxnLst>
            <a:rect l="l" t="t" r="r" b="b"/>
            <a:pathLst>
              <a:path w="1501913" h="4022036">
                <a:moveTo>
                  <a:pt x="0" y="410818"/>
                </a:moveTo>
                <a:cubicBezTo>
                  <a:pt x="587513" y="205409"/>
                  <a:pt x="1175027" y="0"/>
                  <a:pt x="1338470" y="516835"/>
                </a:cubicBezTo>
                <a:cubicBezTo>
                  <a:pt x="1501913" y="1033670"/>
                  <a:pt x="1082261" y="3001618"/>
                  <a:pt x="980661" y="3511827"/>
                </a:cubicBezTo>
                <a:cubicBezTo>
                  <a:pt x="879061" y="4022036"/>
                  <a:pt x="803965" y="3800062"/>
                  <a:pt x="728870" y="3578088"/>
                </a:cubicBezTo>
              </a:path>
            </a:pathLst>
          </a:custGeom>
          <a:ln w="38100"/>
        </p:spPr>
        <p:style>
          <a:lnRef idx="1">
            <a:schemeClr val="dk1"/>
          </a:lnRef>
          <a:fillRef idx="0">
            <a:schemeClr val="dk1"/>
          </a:fillRef>
          <a:effectRef idx="0">
            <a:schemeClr val="dk1"/>
          </a:effectRef>
          <a:fontRef idx="minor">
            <a:schemeClr val="tx1"/>
          </a:fontRef>
        </p:style>
        <p:txBody>
          <a:bodyPr rtlCol="0" anchor="ctr"/>
          <a:lstStyle/>
          <a:p>
            <a:pPr algn="ctr" defTabSz="914400" eaLnBrk="0" hangingPunct="0"/>
            <a:endParaRPr kumimoji="1" lang="en-US" sz="2400" dirty="0">
              <a:solidFill>
                <a:srgbClr val="000000"/>
              </a:solidFill>
              <a:latin typeface="Tw Cen MT"/>
            </a:endParaRPr>
          </a:p>
        </p:txBody>
      </p:sp>
      <p:sp>
        <p:nvSpPr>
          <p:cNvPr id="2" name="Title 1"/>
          <p:cNvSpPr>
            <a:spLocks noGrp="1"/>
          </p:cNvSpPr>
          <p:nvPr>
            <p:ph type="title"/>
          </p:nvPr>
        </p:nvSpPr>
        <p:spPr/>
        <p:txBody>
          <a:bodyPr/>
          <a:lstStyle/>
          <a:p>
            <a:r>
              <a:rPr lang="en-US" dirty="0" smtClean="0"/>
              <a:t>How it Works</a:t>
            </a:r>
            <a:endParaRPr lang="en-US" dirty="0"/>
          </a:p>
        </p:txBody>
      </p:sp>
      <p:sp>
        <p:nvSpPr>
          <p:cNvPr id="3" name="Date Placeholder 2"/>
          <p:cNvSpPr>
            <a:spLocks noGrp="1"/>
          </p:cNvSpPr>
          <p:nvPr>
            <p:ph type="dt" sz="half" idx="10"/>
          </p:nvPr>
        </p:nvSpPr>
        <p:spPr/>
        <p:txBody>
          <a:bodyPr/>
          <a:lstStyle/>
          <a:p>
            <a:r>
              <a:rPr lang="en-US" smtClean="0">
                <a:solidFill>
                  <a:srgbClr val="000000"/>
                </a:solidFill>
              </a:rPr>
              <a:t>12/4/2009</a:t>
            </a:r>
            <a:endParaRPr lang="en-US">
              <a:solidFill>
                <a:srgbClr val="000000"/>
              </a:solidFill>
            </a:endParaRPr>
          </a:p>
        </p:txBody>
      </p:sp>
      <p:sp>
        <p:nvSpPr>
          <p:cNvPr id="4" name="Slide Number Placeholder 3"/>
          <p:cNvSpPr>
            <a:spLocks noGrp="1"/>
          </p:cNvSpPr>
          <p:nvPr>
            <p:ph type="sldNum" sz="quarter" idx="12"/>
          </p:nvPr>
        </p:nvSpPr>
        <p:spPr/>
        <p:txBody>
          <a:bodyPr/>
          <a:lstStyle/>
          <a:p>
            <a:fld id="{701DAA9B-B69D-4D34-83E6-D0DBDA712E92}" type="slidenum">
              <a:rPr lang="en-US" smtClean="0">
                <a:solidFill>
                  <a:srgbClr val="000000"/>
                </a:solidFill>
              </a:rPr>
              <a:pPr/>
              <a:t>35</a:t>
            </a:fld>
            <a:endParaRPr lang="en-US">
              <a:solidFill>
                <a:srgbClr val="000000"/>
              </a:solidFill>
            </a:endParaRPr>
          </a:p>
        </p:txBody>
      </p:sp>
      <p:pic>
        <p:nvPicPr>
          <p:cNvPr id="1026" name="Picture 2"/>
          <p:cNvPicPr>
            <a:picLocks noChangeAspect="1" noChangeArrowheads="1"/>
          </p:cNvPicPr>
          <p:nvPr/>
        </p:nvPicPr>
        <p:blipFill>
          <a:blip r:embed="rId3" cstate="print"/>
          <a:srcRect/>
          <a:stretch>
            <a:fillRect/>
          </a:stretch>
        </p:blipFill>
        <p:spPr bwMode="auto">
          <a:xfrm>
            <a:off x="6248400" y="1905000"/>
            <a:ext cx="2668751" cy="2638425"/>
          </a:xfrm>
          <a:prstGeom prst="rect">
            <a:avLst/>
          </a:prstGeom>
          <a:noFill/>
          <a:ln w="9525">
            <a:noFill/>
            <a:miter lim="800000"/>
            <a:headEnd/>
            <a:tailEnd/>
          </a:ln>
        </p:spPr>
      </p:pic>
      <p:sp>
        <p:nvSpPr>
          <p:cNvPr id="7" name="TextBox 6"/>
          <p:cNvSpPr txBox="1"/>
          <p:nvPr/>
        </p:nvSpPr>
        <p:spPr>
          <a:xfrm>
            <a:off x="6545241" y="2198385"/>
            <a:ext cx="1989160" cy="1323439"/>
          </a:xfrm>
          <a:prstGeom prst="rect">
            <a:avLst/>
          </a:prstGeom>
          <a:noFill/>
        </p:spPr>
        <p:txBody>
          <a:bodyPr wrap="square" rtlCol="0">
            <a:spAutoFit/>
          </a:bodyPr>
          <a:lstStyle/>
          <a:p>
            <a:pPr algn="ctr" defTabSz="914400" eaLnBrk="0" hangingPunct="0"/>
            <a:r>
              <a:rPr kumimoji="1" lang="en-US" sz="2000" b="1" dirty="0" smtClean="0">
                <a:solidFill>
                  <a:srgbClr val="FF0000"/>
                </a:solidFill>
                <a:latin typeface="Times New Roman" pitchFamily="18" charset="0"/>
                <a:cs typeface="+mn-cs"/>
              </a:rPr>
              <a:t>Abnormality detected!</a:t>
            </a:r>
          </a:p>
          <a:p>
            <a:pPr algn="ctr" defTabSz="914400" eaLnBrk="0" hangingPunct="0"/>
            <a:endParaRPr kumimoji="1" lang="en-US" sz="2000" b="1" dirty="0" smtClean="0">
              <a:solidFill>
                <a:srgbClr val="FF0000"/>
              </a:solidFill>
              <a:latin typeface="Times New Roman" pitchFamily="18" charset="0"/>
              <a:cs typeface="+mn-cs"/>
            </a:endParaRPr>
          </a:p>
          <a:p>
            <a:pPr algn="ctr" defTabSz="914400" eaLnBrk="0" hangingPunct="0"/>
            <a:r>
              <a:rPr kumimoji="1" lang="en-US" sz="2000" b="1" dirty="0" smtClean="0">
                <a:solidFill>
                  <a:srgbClr val="FF0000"/>
                </a:solidFill>
                <a:latin typeface="Times New Roman" pitchFamily="18" charset="0"/>
                <a:cs typeface="+mn-cs"/>
              </a:rPr>
              <a:t>d = 1cm</a:t>
            </a:r>
            <a:endParaRPr kumimoji="1" lang="en-US" sz="2000" b="1" dirty="0">
              <a:solidFill>
                <a:srgbClr val="FF0000"/>
              </a:solidFill>
              <a:latin typeface="Times New Roman" pitchFamily="18" charset="0"/>
              <a:cs typeface="+mn-cs"/>
            </a:endParaRPr>
          </a:p>
        </p:txBody>
      </p:sp>
      <p:sp>
        <p:nvSpPr>
          <p:cNvPr id="11" name="Chord 10"/>
          <p:cNvSpPr/>
          <p:nvPr/>
        </p:nvSpPr>
        <p:spPr>
          <a:xfrm rot="17281562">
            <a:off x="2365262" y="2797690"/>
            <a:ext cx="384111" cy="417799"/>
          </a:xfrm>
          <a:prstGeom prst="chord">
            <a:avLst>
              <a:gd name="adj1" fmla="val 4805646"/>
              <a:gd name="adj2" fmla="val 16200000"/>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12" name="Chord 11"/>
          <p:cNvSpPr/>
          <p:nvPr/>
        </p:nvSpPr>
        <p:spPr>
          <a:xfrm rot="17281562">
            <a:off x="2902667" y="2933973"/>
            <a:ext cx="384111" cy="417799"/>
          </a:xfrm>
          <a:prstGeom prst="chord">
            <a:avLst>
              <a:gd name="adj1" fmla="val 4805646"/>
              <a:gd name="adj2" fmla="val 16200000"/>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13" name="Freeform 12"/>
          <p:cNvSpPr/>
          <p:nvPr/>
        </p:nvSpPr>
        <p:spPr>
          <a:xfrm rot="18424159">
            <a:off x="523611" y="2964092"/>
            <a:ext cx="3033260" cy="2173824"/>
          </a:xfrm>
          <a:custGeom>
            <a:avLst/>
            <a:gdLst>
              <a:gd name="connsiteX0" fmla="*/ 143301 w 3696267"/>
              <a:gd name="connsiteY0" fmla="*/ 234287 h 1717343"/>
              <a:gd name="connsiteX1" fmla="*/ 2449772 w 3696267"/>
              <a:gd name="connsiteY1" fmla="*/ 302525 h 1717343"/>
              <a:gd name="connsiteX2" fmla="*/ 3309581 w 3696267"/>
              <a:gd name="connsiteY2" fmla="*/ 1708245 h 1717343"/>
              <a:gd name="connsiteX3" fmla="*/ 143301 w 3696267"/>
              <a:gd name="connsiteY3" fmla="*/ 234287 h 1717343"/>
            </a:gdLst>
            <a:ahLst/>
            <a:cxnLst>
              <a:cxn ang="0">
                <a:pos x="connsiteX0" y="connsiteY0"/>
              </a:cxn>
              <a:cxn ang="0">
                <a:pos x="connsiteX1" y="connsiteY1"/>
              </a:cxn>
              <a:cxn ang="0">
                <a:pos x="connsiteX2" y="connsiteY2"/>
              </a:cxn>
              <a:cxn ang="0">
                <a:pos x="connsiteX3" y="connsiteY3"/>
              </a:cxn>
            </a:cxnLst>
            <a:rect l="l" t="t" r="r" b="b"/>
            <a:pathLst>
              <a:path w="3696267" h="1717343">
                <a:moveTo>
                  <a:pt x="143301" y="234287"/>
                </a:moveTo>
                <a:cubicBezTo>
                  <a:pt x="0" y="0"/>
                  <a:pt x="1922059" y="56865"/>
                  <a:pt x="2449772" y="302525"/>
                </a:cubicBezTo>
                <a:cubicBezTo>
                  <a:pt x="2977485" y="548185"/>
                  <a:pt x="3696267" y="1717343"/>
                  <a:pt x="3309581" y="1708245"/>
                </a:cubicBezTo>
                <a:cubicBezTo>
                  <a:pt x="2922895" y="1699147"/>
                  <a:pt x="286602" y="468574"/>
                  <a:pt x="143301" y="234287"/>
                </a:cubicBezTo>
                <a:close/>
              </a:path>
            </a:pathLst>
          </a:custGeom>
          <a:solidFill>
            <a:srgbClr val="FE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dirty="0">
              <a:solidFill>
                <a:srgbClr val="FF0000"/>
              </a:solidFill>
              <a:latin typeface="Tw Cen MT"/>
            </a:endParaRPr>
          </a:p>
        </p:txBody>
      </p:sp>
      <p:sp>
        <p:nvSpPr>
          <p:cNvPr id="14" name="Oval 13"/>
          <p:cNvSpPr/>
          <p:nvPr/>
        </p:nvSpPr>
        <p:spPr>
          <a:xfrm>
            <a:off x="2514600" y="3581400"/>
            <a:ext cx="228600" cy="228600"/>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cxnSp>
        <p:nvCxnSpPr>
          <p:cNvPr id="16" name="Curved Connector 15"/>
          <p:cNvCxnSpPr/>
          <p:nvPr/>
        </p:nvCxnSpPr>
        <p:spPr>
          <a:xfrm rot="5400000">
            <a:off x="2667000" y="3276600"/>
            <a:ext cx="457200" cy="304800"/>
          </a:xfrm>
          <a:prstGeom prst="curvedConnector3">
            <a:avLst>
              <a:gd name="adj1" fmla="val 50000"/>
            </a:avLst>
          </a:prstGeom>
          <a:ln w="1905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14" idx="1"/>
          </p:cNvCxnSpPr>
          <p:nvPr/>
        </p:nvCxnSpPr>
        <p:spPr>
          <a:xfrm rot="16200000" flipV="1">
            <a:off x="2209800" y="3276600"/>
            <a:ext cx="566878" cy="109678"/>
          </a:xfrm>
          <a:prstGeom prst="curvedConnector3">
            <a:avLst>
              <a:gd name="adj1" fmla="val 50000"/>
            </a:avLst>
          </a:prstGeom>
          <a:ln w="19050">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1790700" y="3238500"/>
            <a:ext cx="762000" cy="2286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15152" y="3106087"/>
            <a:ext cx="360996" cy="461665"/>
          </a:xfrm>
          <a:prstGeom prst="rect">
            <a:avLst/>
          </a:prstGeom>
          <a:noFill/>
        </p:spPr>
        <p:txBody>
          <a:bodyPr wrap="none" rtlCol="0">
            <a:spAutoFit/>
          </a:bodyPr>
          <a:lstStyle/>
          <a:p>
            <a:pPr algn="ctr" defTabSz="914400" eaLnBrk="0" hangingPunct="0"/>
            <a:r>
              <a:rPr kumimoji="1" lang="en-US" sz="2400" dirty="0" smtClean="0">
                <a:solidFill>
                  <a:srgbClr val="000000"/>
                </a:solidFill>
                <a:latin typeface="Times New Roman" pitchFamily="18" charset="0"/>
                <a:cs typeface="+mn-cs"/>
              </a:rPr>
              <a:t>d</a:t>
            </a:r>
            <a:endParaRPr kumimoji="1" lang="en-US" sz="2400" dirty="0">
              <a:solidFill>
                <a:srgbClr val="000000"/>
              </a:solidFill>
              <a:latin typeface="Times New Roman" pitchFamily="18" charset="0"/>
              <a:cs typeface="+mn-cs"/>
            </a:endParaRPr>
          </a:p>
        </p:txBody>
      </p:sp>
      <p:cxnSp>
        <p:nvCxnSpPr>
          <p:cNvPr id="23" name="Straight Arrow Connector 22"/>
          <p:cNvCxnSpPr/>
          <p:nvPr/>
        </p:nvCxnSpPr>
        <p:spPr>
          <a:xfrm>
            <a:off x="1752600" y="2286000"/>
            <a:ext cx="990600" cy="152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28600" y="1868269"/>
            <a:ext cx="1904999" cy="646331"/>
          </a:xfrm>
          <a:prstGeom prst="rect">
            <a:avLst/>
          </a:prstGeom>
          <a:noFill/>
        </p:spPr>
        <p:txBody>
          <a:bodyPr wrap="square" rtlCol="0">
            <a:spAutoFit/>
          </a:bodyPr>
          <a:lstStyle/>
          <a:p>
            <a:pPr algn="ctr" defTabSz="914400" eaLnBrk="0" hangingPunct="0"/>
            <a:r>
              <a:rPr kumimoji="1" lang="en-US" sz="2400" dirty="0" smtClean="0">
                <a:solidFill>
                  <a:srgbClr val="000000"/>
                </a:solidFill>
                <a:latin typeface="Times New Roman" pitchFamily="18" charset="0"/>
                <a:cs typeface="+mn-cs"/>
              </a:rPr>
              <a:t>Operates like a Radar system</a:t>
            </a:r>
            <a:endParaRPr kumimoji="1" lang="en-US" sz="2400" dirty="0">
              <a:solidFill>
                <a:srgbClr val="000000"/>
              </a:solidFill>
              <a:latin typeface="Times New Roman" pitchFamily="18" charset="0"/>
              <a:cs typeface="+mn-cs"/>
            </a:endParaRPr>
          </a:p>
        </p:txBody>
      </p:sp>
      <p:cxnSp>
        <p:nvCxnSpPr>
          <p:cNvPr id="30" name="Straight Arrow Connector 29"/>
          <p:cNvCxnSpPr/>
          <p:nvPr/>
        </p:nvCxnSpPr>
        <p:spPr>
          <a:xfrm rot="5400000" flipH="1" flipV="1">
            <a:off x="1885950" y="4057650"/>
            <a:ext cx="1143000" cy="342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72568" y="4604984"/>
            <a:ext cx="1676400" cy="923330"/>
          </a:xfrm>
          <a:prstGeom prst="rect">
            <a:avLst/>
          </a:prstGeom>
          <a:noFill/>
        </p:spPr>
        <p:txBody>
          <a:bodyPr wrap="square" rtlCol="0">
            <a:spAutoFit/>
          </a:bodyPr>
          <a:lstStyle/>
          <a:p>
            <a:pPr algn="ctr" defTabSz="914400" eaLnBrk="0" hangingPunct="0"/>
            <a:r>
              <a:rPr kumimoji="1" lang="en-US" sz="2400" dirty="0" smtClean="0">
                <a:solidFill>
                  <a:srgbClr val="000000"/>
                </a:solidFill>
                <a:latin typeface="Times New Roman" pitchFamily="18" charset="0"/>
                <a:cs typeface="+mn-cs"/>
              </a:rPr>
              <a:t>Different physiological content</a:t>
            </a:r>
            <a:endParaRPr kumimoji="1" lang="en-US" sz="2400" dirty="0">
              <a:solidFill>
                <a:srgbClr val="000000"/>
              </a:solidFill>
              <a:latin typeface="Times New Roman" pitchFamily="18" charset="0"/>
              <a:cs typeface="+mn-cs"/>
            </a:endParaRPr>
          </a:p>
        </p:txBody>
      </p:sp>
      <p:pic>
        <p:nvPicPr>
          <p:cNvPr id="33" name="Picture 6"/>
          <p:cNvPicPr>
            <a:picLocks noChangeAspect="1" noChangeArrowheads="1"/>
          </p:cNvPicPr>
          <p:nvPr/>
        </p:nvPicPr>
        <p:blipFill>
          <a:blip r:embed="rId4" cstate="print"/>
          <a:srcRect/>
          <a:stretch>
            <a:fillRect/>
          </a:stretch>
        </p:blipFill>
        <p:spPr bwMode="auto">
          <a:xfrm>
            <a:off x="3044220" y="3976049"/>
            <a:ext cx="3598828" cy="2416792"/>
          </a:xfrm>
          <a:prstGeom prst="rect">
            <a:avLst/>
          </a:prstGeom>
          <a:noFill/>
          <a:ln w="9525">
            <a:noFill/>
            <a:miter lim="800000"/>
            <a:headEnd/>
            <a:tailEnd/>
          </a:ln>
        </p:spPr>
      </p:pic>
      <p:cxnSp>
        <p:nvCxnSpPr>
          <p:cNvPr id="35" name="Straight Arrow Connector 34"/>
          <p:cNvCxnSpPr/>
          <p:nvPr/>
        </p:nvCxnSpPr>
        <p:spPr>
          <a:xfrm rot="5400000">
            <a:off x="3200400" y="3048000"/>
            <a:ext cx="914400" cy="4572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57600" y="2971800"/>
            <a:ext cx="1143000" cy="646331"/>
          </a:xfrm>
          <a:prstGeom prst="rect">
            <a:avLst/>
          </a:prstGeom>
          <a:noFill/>
        </p:spPr>
        <p:txBody>
          <a:bodyPr wrap="square" rtlCol="0">
            <a:spAutoFit/>
          </a:bodyPr>
          <a:lstStyle/>
          <a:p>
            <a:pPr algn="ctr" defTabSz="914400" eaLnBrk="0" hangingPunct="0"/>
            <a:r>
              <a:rPr kumimoji="1" lang="en-US" sz="2400" dirty="0" smtClean="0">
                <a:solidFill>
                  <a:srgbClr val="000000"/>
                </a:solidFill>
                <a:latin typeface="Times New Roman" pitchFamily="18" charset="0"/>
                <a:cs typeface="+mn-cs"/>
              </a:rPr>
              <a:t>Direction of probe</a:t>
            </a:r>
            <a:endParaRPr kumimoji="1" lang="en-US" sz="2400" dirty="0">
              <a:solidFill>
                <a:srgbClr val="000000"/>
              </a:solidFill>
              <a:latin typeface="Times New Roman" pitchFamily="18" charset="0"/>
              <a:cs typeface="+mn-cs"/>
            </a:endParaRPr>
          </a:p>
        </p:txBody>
      </p:sp>
      <p:sp>
        <p:nvSpPr>
          <p:cNvPr id="37" name="Left Brace 36"/>
          <p:cNvSpPr/>
          <p:nvPr/>
        </p:nvSpPr>
        <p:spPr>
          <a:xfrm>
            <a:off x="2667000" y="3962400"/>
            <a:ext cx="533400" cy="2209800"/>
          </a:xfrm>
          <a:prstGeom prst="leftBrace">
            <a:avLst>
              <a:gd name="adj1" fmla="val 77416"/>
              <a:gd name="adj2"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hangingPunct="0"/>
            <a:endParaRPr kumimoji="1" lang="en-US" sz="2400">
              <a:solidFill>
                <a:srgbClr val="000000"/>
              </a:solidFill>
              <a:latin typeface="Tw Cen MT"/>
            </a:endParaRPr>
          </a:p>
        </p:txBody>
      </p:sp>
    </p:spTree>
    <p:extLst>
      <p:ext uri="{BB962C8B-B14F-4D97-AF65-F5344CB8AC3E}">
        <p14:creationId xmlns:p14="http://schemas.microsoft.com/office/powerpoint/2010/main" val="1893155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par>
                          <p:cTn id="47" fill="hold">
                            <p:stCondLst>
                              <p:cond delay="1000"/>
                            </p:stCondLst>
                            <p:childTnLst>
                              <p:par>
                                <p:cTn id="48" presetID="5" presetClass="entr" presetSubtype="1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checkerboard(across)">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21" grpId="0"/>
      <p:bldP spid="24" grpId="0"/>
      <p:bldP spid="32" grpId="0"/>
      <p:bldP spid="3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9"/>
          <p:cNvGrpSpPr/>
          <p:nvPr/>
        </p:nvGrpSpPr>
        <p:grpSpPr>
          <a:xfrm>
            <a:off x="2757660" y="1447800"/>
            <a:ext cx="3840480" cy="4112602"/>
            <a:chOff x="1371600" y="1447799"/>
            <a:chExt cx="3657600" cy="3916764"/>
          </a:xfrm>
        </p:grpSpPr>
        <p:sp>
          <p:nvSpPr>
            <p:cNvPr id="4" name="Rounded Rectangle 3"/>
            <p:cNvSpPr/>
            <p:nvPr/>
          </p:nvSpPr>
          <p:spPr bwMode="auto">
            <a:xfrm rot="16200000">
              <a:off x="2774775" y="294953"/>
              <a:ext cx="736909" cy="3042602"/>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vert" wrap="square" lIns="82945" tIns="41473" rIns="82945" bIns="41473" numCol="1" rtlCol="0" anchor="ctr" anchorCtr="0" compatLnSpc="1">
              <a:prstTxWarp prst="textNoShape">
                <a:avLst/>
              </a:prstTxWarp>
            </a:bodyPr>
            <a:lstStyle/>
            <a:p>
              <a:pPr algn="ctr" defTabSz="414726" eaLnBrk="0" hangingPunct="0">
                <a:lnSpc>
                  <a:spcPct val="93000"/>
                </a:lnSpc>
                <a:buClr>
                  <a:srgbClr val="000000"/>
                </a:buClr>
                <a:buSzPct val="100000"/>
              </a:pPr>
              <a:r>
                <a:rPr kumimoji="1" lang="en-US" sz="2000" dirty="0" smtClean="0">
                  <a:solidFill>
                    <a:srgbClr val="000000"/>
                  </a:solidFill>
                  <a:latin typeface="Arial" charset="0"/>
                  <a:ea typeface="MS Gothic" charset="-128"/>
                  <a:cs typeface="+mn-cs"/>
                </a:rPr>
                <a:t>Digital Processing Unit (DSP)</a:t>
              </a:r>
            </a:p>
          </p:txBody>
        </p:sp>
        <p:sp>
          <p:nvSpPr>
            <p:cNvPr id="5" name="Rounded Rectangle 4"/>
            <p:cNvSpPr/>
            <p:nvPr/>
          </p:nvSpPr>
          <p:spPr bwMode="auto">
            <a:xfrm rot="16200000">
              <a:off x="2635659" y="1737588"/>
              <a:ext cx="1036908" cy="30426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vert" wrap="square" lIns="82945" tIns="41473" rIns="82945" bIns="41473" numCol="1" rtlCol="0" anchor="ctr" anchorCtr="0" compatLnSpc="1">
              <a:prstTxWarp prst="textNoShape">
                <a:avLst/>
              </a:prstTxWarp>
            </a:bodyPr>
            <a:lstStyle/>
            <a:p>
              <a:pPr algn="ctr" defTabSz="414726" eaLnBrk="0" hangingPunct="0">
                <a:lnSpc>
                  <a:spcPct val="93000"/>
                </a:lnSpc>
                <a:buClr>
                  <a:srgbClr val="000000"/>
                </a:buClr>
                <a:buSzPct val="100000"/>
              </a:pPr>
              <a:r>
                <a:rPr kumimoji="1" lang="en-US" sz="2000" dirty="0" smtClean="0">
                  <a:solidFill>
                    <a:srgbClr val="000000"/>
                  </a:solidFill>
                  <a:latin typeface="Arial" charset="0"/>
                  <a:ea typeface="MS Gothic" charset="-128"/>
                  <a:cs typeface="+mn-cs"/>
                </a:rPr>
                <a:t>RF </a:t>
              </a:r>
              <a:r>
                <a:rPr kumimoji="1" lang="en-US" sz="2000" smtClean="0">
                  <a:solidFill>
                    <a:srgbClr val="000000"/>
                  </a:solidFill>
                  <a:latin typeface="Arial" charset="0"/>
                  <a:ea typeface="MS Gothic" charset="-128"/>
                  <a:cs typeface="+mn-cs"/>
                </a:rPr>
                <a:t>and Electronic Advanced Integrated Circuit (IC)</a:t>
              </a:r>
              <a:endParaRPr kumimoji="1" lang="en-US" sz="2000" dirty="0" smtClean="0">
                <a:solidFill>
                  <a:srgbClr val="000000"/>
                </a:solidFill>
                <a:latin typeface="Arial" charset="0"/>
                <a:ea typeface="MS Gothic" charset="-128"/>
                <a:cs typeface="+mn-cs"/>
              </a:endParaRPr>
            </a:p>
          </p:txBody>
        </p:sp>
        <p:cxnSp>
          <p:nvCxnSpPr>
            <p:cNvPr id="6" name="Straight Arrow Connector 5"/>
            <p:cNvCxnSpPr/>
            <p:nvPr/>
          </p:nvCxnSpPr>
          <p:spPr bwMode="auto">
            <a:xfrm rot="5400000">
              <a:off x="2009131" y="2460858"/>
              <a:ext cx="553018" cy="720"/>
            </a:xfrm>
            <a:prstGeom prst="straightConnector1">
              <a:avLst/>
            </a:prstGeom>
            <a:solidFill>
              <a:srgbClr val="00B8FF"/>
            </a:solidFill>
            <a:ln w="88900" cap="flat" cmpd="dbl" algn="ctr">
              <a:solidFill>
                <a:schemeClr val="tx1"/>
              </a:solidFill>
              <a:prstDash val="solid"/>
              <a:round/>
              <a:headEnd type="none" w="med" len="med"/>
              <a:tailEnd type="arrow"/>
            </a:ln>
            <a:effectLst/>
          </p:spPr>
        </p:cxnSp>
        <p:cxnSp>
          <p:nvCxnSpPr>
            <p:cNvPr id="8" name="Straight Arrow Connector 7"/>
            <p:cNvCxnSpPr/>
            <p:nvPr/>
          </p:nvCxnSpPr>
          <p:spPr bwMode="auto">
            <a:xfrm rot="5400000" flipH="1" flipV="1">
              <a:off x="3686611" y="2460498"/>
              <a:ext cx="553018" cy="144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rot="5400000">
              <a:off x="3381451" y="2460858"/>
              <a:ext cx="553018" cy="720"/>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11" name="Flowchart: Delay 10"/>
            <p:cNvSpPr/>
            <p:nvPr/>
          </p:nvSpPr>
          <p:spPr bwMode="auto">
            <a:xfrm rot="5400000">
              <a:off x="3437351" y="3769364"/>
              <a:ext cx="1106036" cy="2077662"/>
            </a:xfrm>
            <a:prstGeom prst="flowChartDelay">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vert270" wrap="square" lIns="82945" tIns="41473" rIns="82945" bIns="41473" numCol="1" rtlCol="0" anchor="ctr" anchorCtr="0" compatLnSpc="1">
              <a:prstTxWarp prst="textNoShape">
                <a:avLst/>
              </a:prstTxWarp>
            </a:bodyPr>
            <a:lstStyle/>
            <a:p>
              <a:pPr algn="ctr" defTabSz="414726" eaLnBrk="0" hangingPunct="0">
                <a:lnSpc>
                  <a:spcPct val="93000"/>
                </a:lnSpc>
                <a:buClr>
                  <a:srgbClr val="000000"/>
                </a:buClr>
                <a:buSzPct val="100000"/>
              </a:pPr>
              <a:r>
                <a:rPr kumimoji="1" lang="en-US" sz="2000" dirty="0" smtClean="0">
                  <a:solidFill>
                    <a:srgbClr val="000000"/>
                  </a:solidFill>
                  <a:latin typeface="Times New Roman" pitchFamily="18" charset="0"/>
                  <a:cs typeface="+mn-cs"/>
                </a:rPr>
                <a:t>Bank of Lasers</a:t>
              </a:r>
              <a:endParaRPr kumimoji="1" lang="en-US" sz="2000" dirty="0" smtClean="0">
                <a:solidFill>
                  <a:srgbClr val="000000"/>
                </a:solidFill>
                <a:latin typeface="Arial" charset="0"/>
                <a:ea typeface="MS Gothic" charset="-128"/>
                <a:cs typeface="+mn-cs"/>
              </a:endParaRPr>
            </a:p>
          </p:txBody>
        </p:sp>
        <p:sp>
          <p:nvSpPr>
            <p:cNvPr id="12" name="Flowchart: Delay 11"/>
            <p:cNvSpPr/>
            <p:nvPr/>
          </p:nvSpPr>
          <p:spPr bwMode="auto">
            <a:xfrm rot="5400000">
              <a:off x="1618682" y="4011445"/>
              <a:ext cx="1106036" cy="1600200"/>
            </a:xfrm>
            <a:prstGeom prst="flowChartDelay">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vert270" wrap="square" lIns="82945" tIns="41473" rIns="82945" bIns="41473" numCol="1" rtlCol="0" anchor="ctr" anchorCtr="0" compatLnSpc="1">
              <a:prstTxWarp prst="textNoShape">
                <a:avLst/>
              </a:prstTxWarp>
            </a:bodyPr>
            <a:lstStyle/>
            <a:p>
              <a:pPr algn="ctr" defTabSz="414726" eaLnBrk="0" hangingPunct="0">
                <a:lnSpc>
                  <a:spcPct val="93000"/>
                </a:lnSpc>
                <a:buClr>
                  <a:srgbClr val="000000"/>
                </a:buClr>
                <a:buSzPct val="100000"/>
              </a:pPr>
              <a:r>
                <a:rPr kumimoji="1" lang="en-US" sz="2000" dirty="0" smtClean="0">
                  <a:solidFill>
                    <a:srgbClr val="000000"/>
                  </a:solidFill>
                  <a:latin typeface="Times New Roman" pitchFamily="18" charset="0"/>
                  <a:cs typeface="+mn-cs"/>
                </a:rPr>
                <a:t>Photo-detector</a:t>
              </a:r>
              <a:endParaRPr kumimoji="1" lang="en-US" sz="2000" dirty="0" smtClean="0">
                <a:solidFill>
                  <a:srgbClr val="000000"/>
                </a:solidFill>
                <a:latin typeface="Arial" charset="0"/>
                <a:ea typeface="MS Gothic" charset="-128"/>
                <a:cs typeface="+mn-cs"/>
              </a:endParaRPr>
            </a:p>
          </p:txBody>
        </p:sp>
        <p:cxnSp>
          <p:nvCxnSpPr>
            <p:cNvPr id="13" name="Straight Arrow Connector 12"/>
            <p:cNvCxnSpPr/>
            <p:nvPr/>
          </p:nvCxnSpPr>
          <p:spPr bwMode="auto">
            <a:xfrm rot="5400000">
              <a:off x="3643534" y="4015861"/>
              <a:ext cx="483891" cy="1440"/>
            </a:xfrm>
            <a:prstGeom prst="straightConnector1">
              <a:avLst/>
            </a:prstGeom>
            <a:solidFill>
              <a:srgbClr val="00B8FF"/>
            </a:solidFill>
            <a:ln w="5080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5400000">
              <a:off x="2193814" y="4015861"/>
              <a:ext cx="483891" cy="1440"/>
            </a:xfrm>
            <a:prstGeom prst="straightConnector1">
              <a:avLst/>
            </a:prstGeom>
            <a:solidFill>
              <a:srgbClr val="00B8FF"/>
            </a:solidFill>
            <a:ln w="50800" cap="flat" cmpd="sng" algn="ctr">
              <a:solidFill>
                <a:schemeClr val="tx1"/>
              </a:solidFill>
              <a:prstDash val="solid"/>
              <a:round/>
              <a:headEnd type="arrow" w="med" len="med"/>
              <a:tailEnd type="none"/>
            </a:ln>
            <a:effectLst/>
          </p:spPr>
        </p:cxnSp>
      </p:grpSp>
      <p:sp>
        <p:nvSpPr>
          <p:cNvPr id="2" name="Title 1"/>
          <p:cNvSpPr>
            <a:spLocks noGrp="1"/>
          </p:cNvSpPr>
          <p:nvPr>
            <p:ph type="title"/>
          </p:nvPr>
        </p:nvSpPr>
        <p:spPr/>
        <p:txBody>
          <a:bodyPr/>
          <a:lstStyle/>
          <a:p>
            <a:r>
              <a:rPr lang="en-US" dirty="0" smtClean="0"/>
              <a:t>System Design and IP Protection</a:t>
            </a:r>
            <a:endParaRPr lang="en-US" dirty="0"/>
          </a:p>
        </p:txBody>
      </p:sp>
      <p:sp>
        <p:nvSpPr>
          <p:cNvPr id="18" name="Flowchart: Delay 17"/>
          <p:cNvSpPr/>
          <p:nvPr/>
        </p:nvSpPr>
        <p:spPr>
          <a:xfrm rot="16200000">
            <a:off x="3962400" y="1676400"/>
            <a:ext cx="1219200" cy="9144000"/>
          </a:xfrm>
          <a:prstGeom prst="flowChartDelay">
            <a:avLst/>
          </a:prstGeom>
          <a:solidFill>
            <a:srgbClr val="FE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dirty="0">
              <a:solidFill>
                <a:sysClr val="windowText" lastClr="000000"/>
              </a:solidFill>
              <a:latin typeface="Tw Cen MT"/>
            </a:endParaRPr>
          </a:p>
        </p:txBody>
      </p:sp>
      <p:sp>
        <p:nvSpPr>
          <p:cNvPr id="19" name="TextBox 18"/>
          <p:cNvSpPr txBox="1"/>
          <p:nvPr/>
        </p:nvSpPr>
        <p:spPr>
          <a:xfrm>
            <a:off x="3680754" y="5943600"/>
            <a:ext cx="1348446" cy="646331"/>
          </a:xfrm>
          <a:prstGeom prst="rect">
            <a:avLst/>
          </a:prstGeom>
          <a:noFill/>
        </p:spPr>
        <p:txBody>
          <a:bodyPr wrap="none" rtlCol="0">
            <a:spAutoFit/>
          </a:bodyPr>
          <a:lstStyle/>
          <a:p>
            <a:pPr algn="ctr" defTabSz="914400" eaLnBrk="0" hangingPunct="0"/>
            <a:r>
              <a:rPr kumimoji="1" lang="en-US" sz="3600" dirty="0" smtClean="0">
                <a:solidFill>
                  <a:srgbClr val="000000"/>
                </a:solidFill>
                <a:latin typeface="Times New Roman" pitchFamily="18" charset="0"/>
                <a:cs typeface="+mn-cs"/>
              </a:rPr>
              <a:t>Tissue</a:t>
            </a:r>
            <a:endParaRPr kumimoji="1" lang="en-US" sz="3600" dirty="0">
              <a:solidFill>
                <a:srgbClr val="000000"/>
              </a:solidFill>
              <a:latin typeface="Times New Roman" pitchFamily="18" charset="0"/>
              <a:cs typeface="+mn-cs"/>
            </a:endParaRPr>
          </a:p>
        </p:txBody>
      </p:sp>
      <p:sp>
        <p:nvSpPr>
          <p:cNvPr id="21" name="Left Brace 20"/>
          <p:cNvSpPr/>
          <p:nvPr/>
        </p:nvSpPr>
        <p:spPr>
          <a:xfrm>
            <a:off x="1295400" y="1447800"/>
            <a:ext cx="685800" cy="5181600"/>
          </a:xfrm>
          <a:prstGeom prst="leftBrace">
            <a:avLst>
              <a:gd name="adj1" fmla="val 63095"/>
              <a:gd name="adj2" fmla="val 29202"/>
            </a:avLst>
          </a:prstGeom>
          <a:noFill/>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hangingPunct="0"/>
            <a:endParaRPr kumimoji="1" lang="en-US" sz="2400">
              <a:solidFill>
                <a:srgbClr val="000000"/>
              </a:solidFill>
              <a:latin typeface="Tw Cen MT"/>
            </a:endParaRPr>
          </a:p>
        </p:txBody>
      </p:sp>
      <p:sp>
        <p:nvSpPr>
          <p:cNvPr id="22" name="TextBox 21"/>
          <p:cNvSpPr txBox="1"/>
          <p:nvPr/>
        </p:nvSpPr>
        <p:spPr>
          <a:xfrm>
            <a:off x="119742" y="4113074"/>
            <a:ext cx="1632858" cy="1938992"/>
          </a:xfrm>
          <a:prstGeom prst="rect">
            <a:avLst/>
          </a:prstGeom>
          <a:noFill/>
        </p:spPr>
        <p:txBody>
          <a:bodyPr wrap="square" rtlCol="0">
            <a:spAutoFit/>
          </a:bodyPr>
          <a:lstStyle/>
          <a:p>
            <a:pPr algn="ctr" defTabSz="914400" eaLnBrk="0" hangingPunct="0"/>
            <a:r>
              <a:rPr kumimoji="1" lang="en-US" sz="2000" dirty="0" smtClean="0">
                <a:solidFill>
                  <a:srgbClr val="000000"/>
                </a:solidFill>
                <a:latin typeface="Times New Roman" pitchFamily="18" charset="0"/>
                <a:cs typeface="+mn-cs"/>
              </a:rPr>
              <a:t>Dependent Application</a:t>
            </a:r>
          </a:p>
          <a:p>
            <a:pPr algn="ctr" defTabSz="914400" eaLnBrk="0" hangingPunct="0"/>
            <a:r>
              <a:rPr kumimoji="1" lang="en-US" sz="2000" dirty="0" smtClean="0">
                <a:solidFill>
                  <a:srgbClr val="000000"/>
                </a:solidFill>
                <a:latin typeface="Times New Roman" pitchFamily="18" charset="0"/>
                <a:cs typeface="+mn-cs"/>
              </a:rPr>
              <a:t>IP for </a:t>
            </a:r>
          </a:p>
          <a:p>
            <a:pPr algn="ctr" defTabSz="914400" eaLnBrk="0" hangingPunct="0"/>
            <a:r>
              <a:rPr kumimoji="1" lang="en-US" sz="2000" dirty="0" smtClean="0">
                <a:solidFill>
                  <a:srgbClr val="000000"/>
                </a:solidFill>
                <a:latin typeface="Times New Roman" pitchFamily="18" charset="0"/>
                <a:cs typeface="+mn-cs"/>
              </a:rPr>
              <a:t>Early Stage Breast Cancer Detection</a:t>
            </a:r>
            <a:endParaRPr kumimoji="1" lang="en-US" sz="2000" dirty="0">
              <a:solidFill>
                <a:srgbClr val="000000"/>
              </a:solidFill>
              <a:latin typeface="Times New Roman" pitchFamily="18" charset="0"/>
              <a:cs typeface="+mn-cs"/>
            </a:endParaRPr>
          </a:p>
        </p:txBody>
      </p:sp>
      <p:sp>
        <p:nvSpPr>
          <p:cNvPr id="25" name="Left Brace 24"/>
          <p:cNvSpPr/>
          <p:nvPr/>
        </p:nvSpPr>
        <p:spPr>
          <a:xfrm>
            <a:off x="1295400" y="1447800"/>
            <a:ext cx="1295400" cy="5181600"/>
          </a:xfrm>
          <a:prstGeom prst="leftBrace">
            <a:avLst>
              <a:gd name="adj1" fmla="val 63095"/>
              <a:gd name="adj2" fmla="val 65757"/>
            </a:avLst>
          </a:prstGeom>
          <a:noFill/>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hangingPunct="0"/>
            <a:endParaRPr kumimoji="1" lang="en-US" sz="2400">
              <a:solidFill>
                <a:srgbClr val="000000"/>
              </a:solidFill>
              <a:latin typeface="Tw Cen MT"/>
            </a:endParaRPr>
          </a:p>
        </p:txBody>
      </p:sp>
      <p:sp>
        <p:nvSpPr>
          <p:cNvPr id="26" name="TextBox 25"/>
          <p:cNvSpPr txBox="1"/>
          <p:nvPr/>
        </p:nvSpPr>
        <p:spPr>
          <a:xfrm>
            <a:off x="152400" y="2057400"/>
            <a:ext cx="1447800" cy="1446550"/>
          </a:xfrm>
          <a:prstGeom prst="rect">
            <a:avLst/>
          </a:prstGeom>
          <a:noFill/>
        </p:spPr>
        <p:txBody>
          <a:bodyPr wrap="square" rtlCol="0">
            <a:spAutoFit/>
          </a:bodyPr>
          <a:lstStyle/>
          <a:p>
            <a:pPr algn="ctr" defTabSz="914400" eaLnBrk="0" hangingPunct="0"/>
            <a:r>
              <a:rPr kumimoji="1" lang="en-US" sz="2000" dirty="0" smtClean="0">
                <a:solidFill>
                  <a:srgbClr val="000000"/>
                </a:solidFill>
                <a:latin typeface="Times New Roman" pitchFamily="18" charset="0"/>
                <a:cs typeface="+mn-cs"/>
              </a:rPr>
              <a:t>FDPM Technology </a:t>
            </a:r>
            <a:r>
              <a:rPr kumimoji="1" lang="en-US" sz="2400" dirty="0" smtClean="0">
                <a:solidFill>
                  <a:srgbClr val="000000"/>
                </a:solidFill>
                <a:latin typeface="Times New Roman" pitchFamily="18" charset="0"/>
                <a:cs typeface="+mn-cs"/>
              </a:rPr>
              <a:t>Exclusive Licensing</a:t>
            </a:r>
          </a:p>
        </p:txBody>
      </p:sp>
      <p:grpSp>
        <p:nvGrpSpPr>
          <p:cNvPr id="7" name="Group 31"/>
          <p:cNvGrpSpPr/>
          <p:nvPr/>
        </p:nvGrpSpPr>
        <p:grpSpPr>
          <a:xfrm>
            <a:off x="5486400" y="3048000"/>
            <a:ext cx="1752600" cy="838200"/>
            <a:chOff x="6019800" y="3048000"/>
            <a:chExt cx="1752600" cy="838200"/>
          </a:xfrm>
        </p:grpSpPr>
        <p:sp>
          <p:nvSpPr>
            <p:cNvPr id="28" name="TextBox 27"/>
            <p:cNvSpPr txBox="1"/>
            <p:nvPr/>
          </p:nvSpPr>
          <p:spPr>
            <a:xfrm>
              <a:off x="6248400" y="3163669"/>
              <a:ext cx="1524000" cy="707886"/>
            </a:xfrm>
            <a:prstGeom prst="rect">
              <a:avLst/>
            </a:prstGeom>
            <a:noFill/>
          </p:spPr>
          <p:txBody>
            <a:bodyPr wrap="square" rtlCol="0">
              <a:spAutoFit/>
            </a:bodyPr>
            <a:lstStyle/>
            <a:p>
              <a:pPr algn="ctr" defTabSz="914400" eaLnBrk="0" hangingPunct="0"/>
              <a:r>
                <a:rPr kumimoji="1" lang="en-US" sz="2000" dirty="0" smtClean="0">
                  <a:solidFill>
                    <a:srgbClr val="000000"/>
                  </a:solidFill>
                  <a:latin typeface="Times New Roman" pitchFamily="18" charset="0"/>
                  <a:cs typeface="+mn-cs"/>
                </a:rPr>
                <a:t>Independent Patent</a:t>
              </a:r>
              <a:endParaRPr kumimoji="1" lang="en-US" sz="2000" dirty="0">
                <a:solidFill>
                  <a:srgbClr val="000000"/>
                </a:solidFill>
                <a:latin typeface="Times New Roman" pitchFamily="18" charset="0"/>
                <a:cs typeface="+mn-cs"/>
              </a:endParaRPr>
            </a:p>
          </p:txBody>
        </p:sp>
        <p:sp>
          <p:nvSpPr>
            <p:cNvPr id="29" name="Left Brace 28"/>
            <p:cNvSpPr/>
            <p:nvPr/>
          </p:nvSpPr>
          <p:spPr>
            <a:xfrm>
              <a:off x="6019800" y="3048000"/>
              <a:ext cx="381000" cy="838200"/>
            </a:xfrm>
            <a:prstGeom prst="leftBrace">
              <a:avLst>
                <a:gd name="adj1" fmla="val 17195"/>
                <a:gd name="adj2" fmla="val 48845"/>
              </a:avLst>
            </a:prstGeom>
            <a:noFill/>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hangingPunct="0"/>
              <a:endParaRPr kumimoji="1" lang="en-US" sz="2400">
                <a:solidFill>
                  <a:srgbClr val="000000"/>
                </a:solidFill>
                <a:latin typeface="Tw Cen MT"/>
              </a:endParaRPr>
            </a:p>
          </p:txBody>
        </p:sp>
      </p:grpSp>
      <p:grpSp>
        <p:nvGrpSpPr>
          <p:cNvPr id="43" name="Group 42"/>
          <p:cNvGrpSpPr/>
          <p:nvPr/>
        </p:nvGrpSpPr>
        <p:grpSpPr>
          <a:xfrm>
            <a:off x="5486400" y="1676400"/>
            <a:ext cx="1752600" cy="708960"/>
            <a:chOff x="5486400" y="1676400"/>
            <a:chExt cx="1752600" cy="708960"/>
          </a:xfrm>
        </p:grpSpPr>
        <p:sp>
          <p:nvSpPr>
            <p:cNvPr id="30" name="Left Brace 29"/>
            <p:cNvSpPr/>
            <p:nvPr/>
          </p:nvSpPr>
          <p:spPr>
            <a:xfrm>
              <a:off x="5486400" y="1676400"/>
              <a:ext cx="381000" cy="666928"/>
            </a:xfrm>
            <a:prstGeom prst="leftBrace">
              <a:avLst>
                <a:gd name="adj1" fmla="val 17195"/>
                <a:gd name="adj2" fmla="val 50894"/>
              </a:avLst>
            </a:prstGeom>
            <a:noFill/>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hangingPunct="0"/>
              <a:endParaRPr kumimoji="1" lang="en-US" sz="2400">
                <a:solidFill>
                  <a:srgbClr val="000000"/>
                </a:solidFill>
                <a:latin typeface="Tw Cen MT"/>
              </a:endParaRPr>
            </a:p>
          </p:txBody>
        </p:sp>
        <p:sp>
          <p:nvSpPr>
            <p:cNvPr id="31" name="TextBox 30"/>
            <p:cNvSpPr txBox="1"/>
            <p:nvPr/>
          </p:nvSpPr>
          <p:spPr>
            <a:xfrm>
              <a:off x="5715000" y="1677474"/>
              <a:ext cx="1524000" cy="707886"/>
            </a:xfrm>
            <a:prstGeom prst="rect">
              <a:avLst/>
            </a:prstGeom>
            <a:noFill/>
          </p:spPr>
          <p:txBody>
            <a:bodyPr wrap="square" rtlCol="0">
              <a:spAutoFit/>
            </a:bodyPr>
            <a:lstStyle/>
            <a:p>
              <a:pPr algn="ctr" defTabSz="914400" eaLnBrk="0" hangingPunct="0"/>
              <a:r>
                <a:rPr kumimoji="1" lang="en-US" sz="2000" dirty="0" smtClean="0">
                  <a:solidFill>
                    <a:srgbClr val="000000"/>
                  </a:solidFill>
                  <a:latin typeface="Times New Roman" pitchFamily="18" charset="0"/>
                  <a:cs typeface="+mn-cs"/>
                </a:rPr>
                <a:t>Independent Patent</a:t>
              </a:r>
              <a:endParaRPr kumimoji="1" lang="en-US" sz="2000" dirty="0">
                <a:solidFill>
                  <a:srgbClr val="000000"/>
                </a:solidFill>
                <a:latin typeface="Times New Roman" pitchFamily="18" charset="0"/>
                <a:cs typeface="+mn-cs"/>
              </a:endParaRPr>
            </a:p>
          </p:txBody>
        </p:sp>
      </p:grpSp>
      <p:sp>
        <p:nvSpPr>
          <p:cNvPr id="34" name="Left Brace 33"/>
          <p:cNvSpPr/>
          <p:nvPr/>
        </p:nvSpPr>
        <p:spPr>
          <a:xfrm rot="10800000">
            <a:off x="7086601" y="1295400"/>
            <a:ext cx="685800" cy="4343400"/>
          </a:xfrm>
          <a:prstGeom prst="leftBrace">
            <a:avLst>
              <a:gd name="adj1" fmla="val 63095"/>
              <a:gd name="adj2" fmla="val 22435"/>
            </a:avLst>
          </a:prstGeom>
          <a:noFill/>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hangingPunct="0"/>
            <a:endParaRPr kumimoji="1" lang="en-US" sz="2400">
              <a:solidFill>
                <a:srgbClr val="000000"/>
              </a:solidFill>
              <a:latin typeface="Tw Cen MT"/>
            </a:endParaRPr>
          </a:p>
        </p:txBody>
      </p:sp>
      <p:sp>
        <p:nvSpPr>
          <p:cNvPr id="35" name="TextBox 34"/>
          <p:cNvSpPr txBox="1"/>
          <p:nvPr/>
        </p:nvSpPr>
        <p:spPr>
          <a:xfrm>
            <a:off x="7696200" y="4057471"/>
            <a:ext cx="1371600" cy="1323439"/>
          </a:xfrm>
          <a:prstGeom prst="rect">
            <a:avLst/>
          </a:prstGeom>
          <a:noFill/>
        </p:spPr>
        <p:txBody>
          <a:bodyPr wrap="square" rtlCol="0">
            <a:spAutoFit/>
          </a:bodyPr>
          <a:lstStyle/>
          <a:p>
            <a:pPr algn="ctr" defTabSz="914400" eaLnBrk="0" hangingPunct="0"/>
            <a:r>
              <a:rPr kumimoji="1" lang="en-US" sz="2000" dirty="0" smtClean="0">
                <a:solidFill>
                  <a:srgbClr val="000000"/>
                </a:solidFill>
                <a:latin typeface="Times New Roman" pitchFamily="18" charset="0"/>
                <a:cs typeface="+mn-cs"/>
              </a:rPr>
              <a:t>Dependent IP on System Design</a:t>
            </a:r>
            <a:endParaRPr kumimoji="1" lang="en-US" sz="2000" dirty="0">
              <a:solidFill>
                <a:srgbClr val="000000"/>
              </a:solidFill>
              <a:latin typeface="Times New Roman" pitchFamily="18" charset="0"/>
              <a:cs typeface="+mn-cs"/>
            </a:endParaRPr>
          </a:p>
        </p:txBody>
      </p:sp>
      <p:sp>
        <p:nvSpPr>
          <p:cNvPr id="36" name="TextBox 35"/>
          <p:cNvSpPr txBox="1"/>
          <p:nvPr/>
        </p:nvSpPr>
        <p:spPr>
          <a:xfrm>
            <a:off x="7696200" y="2057400"/>
            <a:ext cx="1447800" cy="1200329"/>
          </a:xfrm>
          <a:prstGeom prst="rect">
            <a:avLst/>
          </a:prstGeom>
          <a:noFill/>
        </p:spPr>
        <p:txBody>
          <a:bodyPr wrap="square" rtlCol="0">
            <a:spAutoFit/>
          </a:bodyPr>
          <a:lstStyle/>
          <a:p>
            <a:pPr algn="ctr" defTabSz="914400" eaLnBrk="0" hangingPunct="0"/>
            <a:r>
              <a:rPr kumimoji="1" lang="en-US" sz="3600" dirty="0" smtClean="0">
                <a:solidFill>
                  <a:srgbClr val="00B050"/>
                </a:solidFill>
                <a:latin typeface="Times New Roman" pitchFamily="18" charset="0"/>
                <a:cs typeface="+mn-cs"/>
              </a:rPr>
              <a:t>FTO Plan</a:t>
            </a:r>
            <a:endParaRPr kumimoji="1" lang="en-US" sz="3600" dirty="0">
              <a:solidFill>
                <a:srgbClr val="00B050"/>
              </a:solidFill>
              <a:latin typeface="Times New Roman" pitchFamily="18" charset="0"/>
              <a:cs typeface="+mn-cs"/>
            </a:endParaRPr>
          </a:p>
        </p:txBody>
      </p:sp>
      <p:cxnSp>
        <p:nvCxnSpPr>
          <p:cNvPr id="38" name="Straight Arrow Connector 37"/>
          <p:cNvCxnSpPr/>
          <p:nvPr/>
        </p:nvCxnSpPr>
        <p:spPr>
          <a:xfrm rot="5400000">
            <a:off x="7848600" y="36576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1"/>
          </p:cNvCxnSpPr>
          <p:nvPr/>
        </p:nvCxnSpPr>
        <p:spPr>
          <a:xfrm rot="10800000">
            <a:off x="7086600" y="1981201"/>
            <a:ext cx="609600" cy="676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6" idx="1"/>
          </p:cNvCxnSpPr>
          <p:nvPr/>
        </p:nvCxnSpPr>
        <p:spPr>
          <a:xfrm rot="10800000" flipV="1">
            <a:off x="7086600" y="2657564"/>
            <a:ext cx="609600" cy="923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7" name="Picture 19" descr="ucirvine.gif"/>
          <p:cNvPicPr>
            <a:picLocks noChangeAspect="1"/>
          </p:cNvPicPr>
          <p:nvPr/>
        </p:nvPicPr>
        <p:blipFill>
          <a:blip r:embed="rId3" cstate="print"/>
          <a:srcRect/>
          <a:stretch>
            <a:fillRect/>
          </a:stretch>
        </p:blipFill>
        <p:spPr bwMode="auto">
          <a:xfrm>
            <a:off x="228600" y="3200400"/>
            <a:ext cx="1143000" cy="457200"/>
          </a:xfrm>
          <a:prstGeom prst="rect">
            <a:avLst/>
          </a:prstGeom>
          <a:noFill/>
          <a:ln w="9525">
            <a:noFill/>
            <a:miter lim="800000"/>
            <a:headEnd/>
            <a:tailEnd/>
          </a:ln>
        </p:spPr>
      </p:pic>
      <p:grpSp>
        <p:nvGrpSpPr>
          <p:cNvPr id="46" name="Group 45"/>
          <p:cNvGrpSpPr/>
          <p:nvPr/>
        </p:nvGrpSpPr>
        <p:grpSpPr>
          <a:xfrm>
            <a:off x="2514600" y="2305910"/>
            <a:ext cx="5760720" cy="2045825"/>
            <a:chOff x="2514600" y="2305910"/>
            <a:chExt cx="5760720" cy="2045825"/>
          </a:xfrm>
        </p:grpSpPr>
        <p:sp>
          <p:nvSpPr>
            <p:cNvPr id="32" name="TextBox 31"/>
            <p:cNvSpPr txBox="1"/>
            <p:nvPr/>
          </p:nvSpPr>
          <p:spPr>
            <a:xfrm>
              <a:off x="2567564" y="2305910"/>
              <a:ext cx="1040129" cy="391533"/>
            </a:xfrm>
            <a:prstGeom prst="rect">
              <a:avLst/>
            </a:prstGeom>
            <a:noFill/>
          </p:spPr>
          <p:txBody>
            <a:bodyPr wrap="square" lIns="82945" tIns="41473" rIns="82945" bIns="41473" rtlCol="0">
              <a:spAutoFit/>
            </a:bodyPr>
            <a:lstStyle/>
            <a:p>
              <a:pPr algn="ctr" defTabSz="914400" eaLnBrk="0" hangingPunct="0"/>
              <a:r>
                <a:rPr kumimoji="1" lang="en-US" sz="2000" dirty="0" smtClean="0">
                  <a:solidFill>
                    <a:srgbClr val="000000"/>
                  </a:solidFill>
                  <a:latin typeface="Times New Roman" pitchFamily="18" charset="0"/>
                  <a:cs typeface="+mn-cs"/>
                </a:rPr>
                <a:t>Control</a:t>
              </a:r>
              <a:endParaRPr kumimoji="1" lang="en-US" sz="2000" dirty="0">
                <a:solidFill>
                  <a:srgbClr val="000000"/>
                </a:solidFill>
                <a:latin typeface="Times New Roman" pitchFamily="18" charset="0"/>
                <a:cs typeface="+mn-cs"/>
              </a:endParaRPr>
            </a:p>
          </p:txBody>
        </p:sp>
        <p:sp>
          <p:nvSpPr>
            <p:cNvPr id="33" name="TextBox 32"/>
            <p:cNvSpPr txBox="1"/>
            <p:nvPr/>
          </p:nvSpPr>
          <p:spPr>
            <a:xfrm>
              <a:off x="2514600" y="3960202"/>
              <a:ext cx="1360170" cy="391533"/>
            </a:xfrm>
            <a:prstGeom prst="rect">
              <a:avLst/>
            </a:prstGeom>
            <a:noFill/>
          </p:spPr>
          <p:txBody>
            <a:bodyPr wrap="square" lIns="82945" tIns="41473" rIns="82945" bIns="41473" rtlCol="0">
              <a:spAutoFit/>
            </a:bodyPr>
            <a:lstStyle/>
            <a:p>
              <a:pPr algn="ctr" defTabSz="914400" eaLnBrk="0" hangingPunct="0"/>
              <a:r>
                <a:rPr kumimoji="1" lang="en-US" sz="2000" dirty="0" smtClean="0">
                  <a:solidFill>
                    <a:srgbClr val="000000"/>
                  </a:solidFill>
                  <a:latin typeface="Times New Roman" pitchFamily="18" charset="0"/>
                  <a:cs typeface="+mn-cs"/>
                </a:rPr>
                <a:t>RF Result</a:t>
              </a:r>
              <a:endParaRPr kumimoji="1" lang="en-US" sz="2000" dirty="0">
                <a:solidFill>
                  <a:srgbClr val="000000"/>
                </a:solidFill>
                <a:latin typeface="Times New Roman" pitchFamily="18" charset="0"/>
                <a:cs typeface="+mn-cs"/>
              </a:endParaRPr>
            </a:p>
          </p:txBody>
        </p:sp>
        <p:sp>
          <p:nvSpPr>
            <p:cNvPr id="39" name="TextBox 38"/>
            <p:cNvSpPr txBox="1"/>
            <p:nvPr/>
          </p:nvSpPr>
          <p:spPr>
            <a:xfrm>
              <a:off x="5474970" y="3960202"/>
              <a:ext cx="1360170" cy="391533"/>
            </a:xfrm>
            <a:prstGeom prst="rect">
              <a:avLst/>
            </a:prstGeom>
            <a:noFill/>
          </p:spPr>
          <p:txBody>
            <a:bodyPr wrap="square" lIns="82945" tIns="41473" rIns="82945" bIns="41473" rtlCol="0">
              <a:spAutoFit/>
            </a:bodyPr>
            <a:lstStyle/>
            <a:p>
              <a:pPr algn="ctr" defTabSz="914400" eaLnBrk="0" hangingPunct="0"/>
              <a:r>
                <a:rPr kumimoji="1" lang="en-US" sz="2000" dirty="0" smtClean="0">
                  <a:solidFill>
                    <a:srgbClr val="000000"/>
                  </a:solidFill>
                  <a:latin typeface="Times New Roman" pitchFamily="18" charset="0"/>
                  <a:cs typeface="+mn-cs"/>
                </a:rPr>
                <a:t>RF Signal</a:t>
              </a:r>
              <a:endParaRPr kumimoji="1" lang="en-US" sz="2000" dirty="0">
                <a:solidFill>
                  <a:srgbClr val="000000"/>
                </a:solidFill>
                <a:latin typeface="Times New Roman" pitchFamily="18" charset="0"/>
                <a:cs typeface="+mn-cs"/>
              </a:endParaRPr>
            </a:p>
          </p:txBody>
        </p:sp>
        <p:sp>
          <p:nvSpPr>
            <p:cNvPr id="41" name="TextBox 40"/>
            <p:cNvSpPr txBox="1"/>
            <p:nvPr/>
          </p:nvSpPr>
          <p:spPr>
            <a:xfrm>
              <a:off x="5474970" y="2320561"/>
              <a:ext cx="2800350" cy="391533"/>
            </a:xfrm>
            <a:prstGeom prst="rect">
              <a:avLst/>
            </a:prstGeom>
            <a:noFill/>
          </p:spPr>
          <p:txBody>
            <a:bodyPr wrap="square" lIns="82945" tIns="41473" rIns="82945" bIns="41473" rtlCol="0">
              <a:spAutoFit/>
            </a:bodyPr>
            <a:lstStyle/>
            <a:p>
              <a:pPr algn="ctr" defTabSz="914400" eaLnBrk="0" hangingPunct="0"/>
              <a:r>
                <a:rPr kumimoji="1" lang="en-US" sz="2000" dirty="0" smtClean="0">
                  <a:solidFill>
                    <a:srgbClr val="000000"/>
                  </a:solidFill>
                  <a:latin typeface="Times New Roman" pitchFamily="18" charset="0"/>
                  <a:cs typeface="+mn-cs"/>
                </a:rPr>
                <a:t>Two Decision Variables</a:t>
              </a:r>
              <a:endParaRPr kumimoji="1" lang="en-US" sz="2000" dirty="0">
                <a:solidFill>
                  <a:srgbClr val="000000"/>
                </a:solidFill>
                <a:latin typeface="Times New Roman" pitchFamily="18" charset="0"/>
                <a:cs typeface="+mn-cs"/>
              </a:endParaRPr>
            </a:p>
          </p:txBody>
        </p:sp>
      </p:grpSp>
      <p:sp>
        <p:nvSpPr>
          <p:cNvPr id="47" name="TextBox 46"/>
          <p:cNvSpPr txBox="1"/>
          <p:nvPr/>
        </p:nvSpPr>
        <p:spPr>
          <a:xfrm>
            <a:off x="5715000" y="4648200"/>
            <a:ext cx="1752600" cy="1015663"/>
          </a:xfrm>
          <a:prstGeom prst="rect">
            <a:avLst/>
          </a:prstGeom>
          <a:noFill/>
        </p:spPr>
        <p:txBody>
          <a:bodyPr wrap="square" rtlCol="0">
            <a:spAutoFit/>
          </a:bodyPr>
          <a:lstStyle/>
          <a:p>
            <a:pPr algn="ctr" defTabSz="914400" eaLnBrk="0" hangingPunct="0"/>
            <a:r>
              <a:rPr kumimoji="1" lang="en-US" sz="2000" dirty="0" smtClean="0">
                <a:solidFill>
                  <a:srgbClr val="000000"/>
                </a:solidFill>
                <a:latin typeface="Times New Roman" pitchFamily="18" charset="0"/>
                <a:cs typeface="+mn-cs"/>
              </a:rPr>
              <a:t>Independent Patent on Disposable Pad</a:t>
            </a:r>
            <a:endParaRPr kumimoji="1" lang="en-US" sz="2000" dirty="0">
              <a:solidFill>
                <a:srgbClr val="000000"/>
              </a:solidFill>
              <a:latin typeface="Times New Roman" pitchFamily="18" charset="0"/>
              <a:cs typeface="+mn-cs"/>
            </a:endParaRPr>
          </a:p>
        </p:txBody>
      </p:sp>
      <p:cxnSp>
        <p:nvCxnSpPr>
          <p:cNvPr id="49" name="Straight Arrow Connector 48"/>
          <p:cNvCxnSpPr/>
          <p:nvPr/>
        </p:nvCxnSpPr>
        <p:spPr>
          <a:xfrm rot="5400000">
            <a:off x="6248400" y="3581400"/>
            <a:ext cx="2362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590800" y="5562600"/>
            <a:ext cx="4495800" cy="1588"/>
          </a:xfrm>
          <a:prstGeom prst="straightConnector1">
            <a:avLst/>
          </a:prstGeom>
          <a:ln w="19050">
            <a:solidFill>
              <a:srgbClr val="00B050"/>
            </a:solidFill>
            <a:tailEnd type="oval"/>
          </a:ln>
        </p:spPr>
        <p:style>
          <a:lnRef idx="1">
            <a:schemeClr val="accent1"/>
          </a:lnRef>
          <a:fillRef idx="0">
            <a:schemeClr val="accent1"/>
          </a:fillRef>
          <a:effectRef idx="0">
            <a:schemeClr val="accent1"/>
          </a:effectRef>
          <a:fontRef idx="minor">
            <a:schemeClr val="tx1"/>
          </a:fontRef>
        </p:style>
      </p:cxnSp>
      <p:sp>
        <p:nvSpPr>
          <p:cNvPr id="44" name="Slide Number Placeholder 43"/>
          <p:cNvSpPr>
            <a:spLocks noGrp="1"/>
          </p:cNvSpPr>
          <p:nvPr>
            <p:ph type="sldNum" sz="quarter" idx="12"/>
          </p:nvPr>
        </p:nvSpPr>
        <p:spPr/>
        <p:txBody>
          <a:bodyPr/>
          <a:lstStyle/>
          <a:p>
            <a:fld id="{701DAA9B-B69D-4D34-83E6-D0DBDA712E92}" type="slidenum">
              <a:rPr lang="en-US" smtClean="0">
                <a:solidFill>
                  <a:srgbClr val="000000"/>
                </a:solidFill>
              </a:rPr>
              <a:pPr/>
              <a:t>36</a:t>
            </a:fld>
            <a:endParaRPr lang="en-US">
              <a:solidFill>
                <a:srgbClr val="000000"/>
              </a:solidFill>
            </a:endParaRPr>
          </a:p>
        </p:txBody>
      </p:sp>
      <p:sp>
        <p:nvSpPr>
          <p:cNvPr id="45" name="Date Placeholder 44"/>
          <p:cNvSpPr>
            <a:spLocks noGrp="1"/>
          </p:cNvSpPr>
          <p:nvPr>
            <p:ph type="dt" sz="half" idx="10"/>
          </p:nvPr>
        </p:nvSpPr>
        <p:spPr/>
        <p:txBody>
          <a:bodyPr/>
          <a:lstStyle/>
          <a:p>
            <a:r>
              <a:rPr lang="en-US" smtClean="0">
                <a:solidFill>
                  <a:srgbClr val="000000"/>
                </a:solidFill>
              </a:rPr>
              <a:t>12/4/2009</a:t>
            </a:r>
            <a:endParaRPr lang="en-US">
              <a:solidFill>
                <a:srgbClr val="000000"/>
              </a:solidFill>
            </a:endParaRPr>
          </a:p>
        </p:txBody>
      </p:sp>
    </p:spTree>
    <p:extLst>
      <p:ext uri="{BB962C8B-B14F-4D97-AF65-F5344CB8AC3E}">
        <p14:creationId xmlns:p14="http://schemas.microsoft.com/office/powerpoint/2010/main" val="1817535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1.66667E-6 2.96947E-6 L -0.07813 0.01133 " pathEditMode="relative" rAng="0" ptsTypes="AA">
                                      <p:cBhvr>
                                        <p:cTn id="9" dur="500" fill="hold"/>
                                        <p:tgtEl>
                                          <p:spTgt spid="3"/>
                                        </p:tgtEl>
                                        <p:attrNameLst>
                                          <p:attrName>ppt_x</p:attrName>
                                          <p:attrName>ppt_y</p:attrName>
                                        </p:attrNameLst>
                                      </p:cBhvr>
                                      <p:rCtr x="-3900" y="600"/>
                                    </p:animMotion>
                                  </p:childTnLst>
                                </p:cTn>
                              </p:par>
                              <p:par>
                                <p:cTn id="10" presetID="6" presetClass="emph" presetSubtype="0" fill="hold" nodeType="withEffect">
                                  <p:stCondLst>
                                    <p:cond delay="0"/>
                                  </p:stCondLst>
                                  <p:childTnLst>
                                    <p:animScale>
                                      <p:cBhvr>
                                        <p:cTn id="11" dur="500" fill="hold"/>
                                        <p:tgtEl>
                                          <p:spTgt spid="3"/>
                                        </p:tgtEl>
                                      </p:cBhvr>
                                      <p:by x="95000" y="95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000"/>
                                        <p:tgtEl>
                                          <p:spTgt spid="34"/>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par>
                                <p:cTn id="74" presetID="10" presetClass="entr" presetSubtype="0"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5" grpId="0" animBg="1"/>
      <p:bldP spid="26" grpId="0"/>
      <p:bldP spid="34" grpId="0" animBg="1"/>
      <p:bldP spid="35" grpId="0"/>
      <p:bldP spid="36"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03496" y="1510352"/>
          <a:ext cx="8915400" cy="4827610"/>
        </p:xfrm>
        <a:graphic>
          <a:graphicData uri="http://schemas.openxmlformats.org/drawingml/2006/table">
            <a:tbl>
              <a:tblPr firstRow="1" bandRow="1">
                <a:tableStyleId>{21E4AEA4-8DFA-4A89-87EB-49C32662AFE0}</a:tableStyleId>
              </a:tblPr>
              <a:tblGrid>
                <a:gridCol w="1844702"/>
                <a:gridCol w="898498"/>
                <a:gridCol w="1524000"/>
                <a:gridCol w="1295400"/>
                <a:gridCol w="838200"/>
                <a:gridCol w="838200"/>
                <a:gridCol w="838200"/>
                <a:gridCol w="838200"/>
              </a:tblGrid>
              <a:tr h="986994">
                <a:tc>
                  <a:txBody>
                    <a:bodyPr/>
                    <a:lstStyle/>
                    <a:p>
                      <a:pPr algn="ctr"/>
                      <a:r>
                        <a:rPr lang="en-US" sz="1800" b="0" dirty="0" smtClean="0"/>
                        <a:t>Method</a:t>
                      </a:r>
                      <a:endParaRPr lang="en-US" sz="1800" b="0" dirty="0"/>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olSlant"/>
                      <a:lightRig rig="flood" dir="t"/>
                    </a:cell3D>
                    <a:solidFill>
                      <a:schemeClr val="tx1">
                        <a:lumMod val="75000"/>
                        <a:lumOff val="25000"/>
                      </a:schemeClr>
                    </a:solidFill>
                  </a:tcPr>
                </a:tc>
                <a:tc>
                  <a:txBody>
                    <a:bodyPr/>
                    <a:lstStyle/>
                    <a:p>
                      <a:pPr algn="ctr"/>
                      <a:r>
                        <a:rPr lang="en-US" sz="1800" b="0" i="1" u="sng" dirty="0" smtClean="0"/>
                        <a:t>Risk</a:t>
                      </a:r>
                      <a:endParaRPr lang="en-US" sz="1800" b="0" i="1" u="sng" dirty="0"/>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olSlant"/>
                      <a:lightRig rig="flood" dir="t"/>
                    </a:cell3D>
                    <a:solidFill>
                      <a:srgbClr val="002060"/>
                    </a:solidFill>
                  </a:tcPr>
                </a:tc>
                <a:tc>
                  <a:txBody>
                    <a:bodyPr/>
                    <a:lstStyle/>
                    <a:p>
                      <a:pPr algn="ctr"/>
                      <a:r>
                        <a:rPr lang="en-US" sz="1800" b="0" i="1" u="sng" dirty="0" smtClean="0"/>
                        <a:t>Invasiveness</a:t>
                      </a:r>
                      <a:endParaRPr lang="en-US" sz="1800" b="0" i="1" u="sng" dirty="0"/>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olSlant"/>
                      <a:lightRig rig="flood" dir="t"/>
                    </a:cell3D>
                    <a:solidFill>
                      <a:srgbClr val="002060"/>
                    </a:solidFill>
                  </a:tcPr>
                </a:tc>
                <a:tc>
                  <a:txBody>
                    <a:bodyPr/>
                    <a:lstStyle/>
                    <a:p>
                      <a:pPr algn="ctr"/>
                      <a:r>
                        <a:rPr lang="en-US" sz="1800" b="0" i="1" u="sng" dirty="0" smtClean="0"/>
                        <a:t>Resolution</a:t>
                      </a:r>
                      <a:endParaRPr lang="en-US" sz="1800" b="0" i="1" u="sng" dirty="0"/>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olSlant"/>
                      <a:lightRig rig="flood" dir="t"/>
                    </a:cell3D>
                    <a:solidFill>
                      <a:srgbClr val="002060"/>
                    </a:solidFill>
                  </a:tcPr>
                </a:tc>
                <a:tc>
                  <a:txBody>
                    <a:bodyPr/>
                    <a:lstStyle/>
                    <a:p>
                      <a:pPr algn="ctr"/>
                      <a:r>
                        <a:rPr lang="en-US" sz="1600" b="0" dirty="0" smtClean="0"/>
                        <a:t>False pos.</a:t>
                      </a:r>
                      <a:endParaRPr lang="en-US" sz="1600" b="0" dirty="0"/>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olSlant"/>
                      <a:lightRig rig="flood" dir="t"/>
                    </a:cell3D>
                    <a:solidFill>
                      <a:srgbClr val="002060"/>
                    </a:solidFill>
                  </a:tcPr>
                </a:tc>
                <a:tc>
                  <a:txBody>
                    <a:bodyPr/>
                    <a:lstStyle/>
                    <a:p>
                      <a:pPr algn="ctr"/>
                      <a:r>
                        <a:rPr lang="en-US" sz="1800" b="0" i="1" u="sng" dirty="0" smtClean="0"/>
                        <a:t>False neg.</a:t>
                      </a: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olSlant"/>
                      <a:lightRig rig="flood" dir="t"/>
                    </a:cell3D>
                    <a:solidFill>
                      <a:srgbClr val="002060"/>
                    </a:solidFill>
                  </a:tcPr>
                </a:tc>
                <a:tc>
                  <a:txBody>
                    <a:bodyPr/>
                    <a:lstStyle/>
                    <a:p>
                      <a:pPr algn="ctr"/>
                      <a:r>
                        <a:rPr lang="en-US" sz="1800" b="0" i="1" u="sng" dirty="0" smtClean="0"/>
                        <a:t>Cost</a:t>
                      </a:r>
                      <a:endParaRPr lang="en-US" sz="1800" b="0" i="1" u="sng" dirty="0"/>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olSlant"/>
                      <a:lightRig rig="flood" dir="t"/>
                    </a:cell3D>
                    <a:solidFill>
                      <a:srgbClr val="002060"/>
                    </a:solidFill>
                  </a:tcPr>
                </a:tc>
                <a:tc>
                  <a:txBody>
                    <a:bodyPr/>
                    <a:lstStyle/>
                    <a:p>
                      <a:pPr algn="ctr"/>
                      <a:r>
                        <a:rPr lang="en-US" sz="1600" b="0" dirty="0" smtClean="0"/>
                        <a:t>Time</a:t>
                      </a:r>
                      <a:endParaRPr lang="en-US" sz="1600" b="0" dirty="0"/>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olSlant"/>
                      <a:lightRig rig="flood" dir="t"/>
                    </a:cell3D>
                    <a:solidFill>
                      <a:srgbClr val="002060"/>
                    </a:solidFill>
                  </a:tcPr>
                </a:tc>
              </a:tr>
              <a:tr h="960154">
                <a:tc>
                  <a:txBody>
                    <a:bodyPr/>
                    <a:lstStyle/>
                    <a:p>
                      <a:pPr algn="ctr"/>
                      <a:r>
                        <a:rPr lang="en-US" sz="1800" b="1" i="1" u="sng" dirty="0" smtClean="0">
                          <a:solidFill>
                            <a:schemeClr val="bg1"/>
                          </a:solidFill>
                        </a:rPr>
                        <a:t>MammOptics</a:t>
                      </a:r>
                      <a:endParaRPr lang="en-US" sz="1800" b="1" i="1" u="sng" dirty="0">
                        <a:solidFill>
                          <a:schemeClr val="bg1"/>
                        </a:solidFill>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rgbClr val="002060"/>
                    </a:solidFill>
                  </a:tcPr>
                </a:tc>
                <a:tc>
                  <a:txBody>
                    <a:bodyPr/>
                    <a:lstStyle/>
                    <a:p>
                      <a:pPr algn="ctr"/>
                      <a:r>
                        <a:rPr lang="en-US" sz="4400" b="1" i="0" u="none" dirty="0" smtClean="0">
                          <a:solidFill>
                            <a:srgbClr val="00B050"/>
                          </a:solidFill>
                          <a:latin typeface="Arial Rounded MT Bold" pitchFamily="34" charset="0"/>
                          <a:cs typeface="Times New Roman" pitchFamily="18" charset="0"/>
                          <a:sym typeface="Wingdings 2"/>
                        </a:rPr>
                        <a:t>+</a:t>
                      </a:r>
                      <a:endParaRPr lang="en-US" sz="4400" b="1" i="0" u="none" dirty="0">
                        <a:solidFill>
                          <a:srgbClr val="00B050"/>
                        </a:solidFill>
                        <a:latin typeface="Arial Rounded MT Bold" pitchFamily="34" charset="0"/>
                        <a:cs typeface="Times New Roman" pitchFamily="18"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algn="ctr"/>
                      <a:r>
                        <a:rPr lang="en-US" sz="4400" b="1" i="0" u="none" dirty="0" smtClean="0">
                          <a:solidFill>
                            <a:srgbClr val="00B050"/>
                          </a:solidFill>
                          <a:latin typeface="Arial Rounded MT Bold" pitchFamily="34" charset="0"/>
                          <a:cs typeface="Times New Roman" pitchFamily="18" charset="0"/>
                          <a:sym typeface="Wingdings 2"/>
                        </a:rPr>
                        <a:t>+</a:t>
                      </a:r>
                      <a:endParaRPr lang="en-US" sz="4400" b="1" i="0" u="none" dirty="0">
                        <a:solidFill>
                          <a:srgbClr val="00B050"/>
                        </a:solidFill>
                        <a:latin typeface="Arial Rounded MT Bold" pitchFamily="34" charset="0"/>
                        <a:cs typeface="Times New Roman" pitchFamily="18"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i="0" u="none" dirty="0" smtClean="0">
                          <a:solidFill>
                            <a:srgbClr val="00B050"/>
                          </a:solidFill>
                          <a:latin typeface="Arial Rounded MT Bold" pitchFamily="34" charset="0"/>
                          <a:cs typeface="Times New Roman" pitchFamily="18" charset="0"/>
                          <a:sym typeface="Wingdings 2"/>
                        </a:rPr>
                        <a:t>+</a:t>
                      </a:r>
                      <a:endParaRPr lang="en-US" sz="4400" b="1" i="0" u="none" dirty="0" smtClean="0">
                        <a:solidFill>
                          <a:srgbClr val="00B050"/>
                        </a:solidFill>
                        <a:latin typeface="Arial Rounded MT Bold" pitchFamily="34" charset="0"/>
                        <a:cs typeface="Times New Roman" pitchFamily="18"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dirty="0" smtClean="0">
                          <a:solidFill>
                            <a:srgbClr val="FFC000"/>
                          </a:solidFill>
                          <a:latin typeface="Arial Rounded MT Bold" pitchFamily="34" charset="0"/>
                          <a:sym typeface="Wingdings 2"/>
                        </a:rPr>
                        <a:t>+/-</a:t>
                      </a:r>
                      <a:endParaRPr lang="en-US" sz="4400" b="1" dirty="0" smtClean="0">
                        <a:solidFill>
                          <a:srgbClr val="FFC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i="0" u="none" dirty="0" smtClean="0">
                          <a:solidFill>
                            <a:srgbClr val="00B050"/>
                          </a:solidFill>
                          <a:latin typeface="Arial Rounded MT Bold" pitchFamily="34" charset="0"/>
                          <a:cs typeface="Times New Roman" pitchFamily="18" charset="0"/>
                          <a:sym typeface="Wingdings 2"/>
                        </a:rPr>
                        <a:t>+</a:t>
                      </a:r>
                      <a:endParaRPr lang="en-US" sz="4400" b="1" i="0" u="none" dirty="0" smtClean="0">
                        <a:solidFill>
                          <a:srgbClr val="00B050"/>
                        </a:solidFill>
                        <a:latin typeface="Arial Rounded MT Bold" pitchFamily="34" charset="0"/>
                        <a:cs typeface="Times New Roman" pitchFamily="18"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i="0" u="none" dirty="0" smtClean="0">
                          <a:solidFill>
                            <a:srgbClr val="00B050"/>
                          </a:solidFill>
                          <a:latin typeface="Arial Rounded MT Bold" pitchFamily="34" charset="0"/>
                          <a:cs typeface="Times New Roman" pitchFamily="18" charset="0"/>
                          <a:sym typeface="Wingdings 2"/>
                        </a:rPr>
                        <a:t>+</a:t>
                      </a:r>
                      <a:endParaRPr lang="en-US" sz="4400" b="1" i="0" u="none" dirty="0" smtClean="0">
                        <a:solidFill>
                          <a:srgbClr val="00B050"/>
                        </a:solidFill>
                        <a:latin typeface="Arial Rounded MT Bold" pitchFamily="34" charset="0"/>
                        <a:cs typeface="Times New Roman" pitchFamily="18"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algn="ctr"/>
                      <a:r>
                        <a:rPr lang="en-US" sz="4400" b="1" dirty="0" smtClean="0">
                          <a:solidFill>
                            <a:srgbClr val="FFC000"/>
                          </a:solidFill>
                          <a:latin typeface="Arial Rounded MT Bold" pitchFamily="34" charset="0"/>
                          <a:sym typeface="Wingdings 2"/>
                        </a:rPr>
                        <a:t>+/-</a:t>
                      </a:r>
                      <a:endParaRPr lang="en-US" sz="4400" b="1" dirty="0">
                        <a:solidFill>
                          <a:srgbClr val="FFC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r>
              <a:tr h="960154">
                <a:tc>
                  <a:txBody>
                    <a:bodyPr/>
                    <a:lstStyle/>
                    <a:p>
                      <a:pPr algn="ctr"/>
                      <a:r>
                        <a:rPr lang="en-US" sz="1800" b="0" dirty="0" smtClean="0"/>
                        <a:t>Mammography (Screening</a:t>
                      </a:r>
                      <a:r>
                        <a:rPr lang="en-US" sz="1800" b="0" baseline="0" dirty="0" smtClean="0"/>
                        <a:t>)</a:t>
                      </a:r>
                      <a:endParaRPr lang="en-US" sz="1800" b="0" dirty="0"/>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olSlant"/>
                      <a:lightRig rig="flood" dir="t"/>
                    </a:cell3D>
                    <a:solidFill>
                      <a:schemeClr val="bg1">
                        <a:lumMod val="95000"/>
                      </a:schemeClr>
                    </a:solidFill>
                  </a:tcPr>
                </a:tc>
                <a:tc>
                  <a:txBody>
                    <a:bodyPr/>
                    <a:lstStyle/>
                    <a:p>
                      <a:pPr algn="ctr"/>
                      <a:r>
                        <a:rPr lang="en-US" sz="5400" b="1" dirty="0" smtClean="0">
                          <a:solidFill>
                            <a:srgbClr val="FF0000"/>
                          </a:solidFill>
                          <a:latin typeface="Arial Rounded MT Bold" pitchFamily="34" charset="0"/>
                          <a:sym typeface="Wingdings 2"/>
                        </a:rPr>
                        <a:t>-</a:t>
                      </a:r>
                      <a:endParaRPr lang="en-US" sz="5400" b="1" dirty="0">
                        <a:solidFill>
                          <a:srgbClr val="FF0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400" b="1" dirty="0" smtClean="0">
                          <a:solidFill>
                            <a:srgbClr val="FF0000"/>
                          </a:solidFill>
                          <a:latin typeface="Arial Rounded MT Bold" pitchFamily="34" charset="0"/>
                          <a:sym typeface="Wingdings 2"/>
                        </a:rPr>
                        <a:t>-</a:t>
                      </a:r>
                      <a:endParaRPr lang="en-US" sz="5400" b="1" dirty="0" smtClean="0">
                        <a:solidFill>
                          <a:srgbClr val="FF0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dirty="0" smtClean="0">
                          <a:solidFill>
                            <a:srgbClr val="FFC000"/>
                          </a:solidFill>
                          <a:latin typeface="Arial Rounded MT Bold" pitchFamily="34" charset="0"/>
                          <a:sym typeface="Wingdings 2"/>
                        </a:rPr>
                        <a:t>+/-</a:t>
                      </a:r>
                      <a:endParaRPr lang="en-US" sz="4400" b="1" dirty="0" smtClean="0">
                        <a:solidFill>
                          <a:srgbClr val="FFC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dirty="0" smtClean="0">
                          <a:solidFill>
                            <a:srgbClr val="FFC000"/>
                          </a:solidFill>
                          <a:latin typeface="Arial Rounded MT Bold" pitchFamily="34" charset="0"/>
                          <a:sym typeface="Wingdings 2"/>
                        </a:rPr>
                        <a:t>+/-</a:t>
                      </a:r>
                      <a:endParaRPr lang="en-US" sz="4400" b="1" dirty="0" smtClean="0">
                        <a:solidFill>
                          <a:srgbClr val="FFC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dirty="0" smtClean="0">
                          <a:solidFill>
                            <a:srgbClr val="FFC000"/>
                          </a:solidFill>
                          <a:latin typeface="Arial Rounded MT Bold" pitchFamily="34" charset="0"/>
                          <a:sym typeface="Wingdings 2"/>
                        </a:rPr>
                        <a:t>+/-</a:t>
                      </a:r>
                      <a:endParaRPr lang="en-US" sz="4400" b="1" dirty="0" smtClean="0">
                        <a:solidFill>
                          <a:srgbClr val="FFC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dirty="0" smtClean="0">
                          <a:solidFill>
                            <a:srgbClr val="FFC000"/>
                          </a:solidFill>
                          <a:latin typeface="Arial Rounded MT Bold" pitchFamily="34" charset="0"/>
                          <a:sym typeface="Wingdings 2"/>
                        </a:rPr>
                        <a:t>+/-</a:t>
                      </a:r>
                      <a:endParaRPr lang="en-US" sz="4400" b="1" dirty="0" smtClean="0">
                        <a:solidFill>
                          <a:srgbClr val="FFC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i="0" u="none" dirty="0" smtClean="0">
                          <a:solidFill>
                            <a:srgbClr val="00B050"/>
                          </a:solidFill>
                          <a:latin typeface="Arial Rounded MT Bold" pitchFamily="34" charset="0"/>
                          <a:cs typeface="Times New Roman" pitchFamily="18" charset="0"/>
                          <a:sym typeface="Wingdings 2"/>
                        </a:rPr>
                        <a:t>+</a:t>
                      </a:r>
                      <a:endParaRPr lang="en-US" sz="4400" b="1" i="0" u="none" dirty="0" smtClean="0">
                        <a:solidFill>
                          <a:srgbClr val="00B050"/>
                        </a:solidFill>
                        <a:latin typeface="Arial Rounded MT Bold" pitchFamily="34" charset="0"/>
                        <a:cs typeface="Times New Roman" pitchFamily="18"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r>
              <a:tr h="960154">
                <a:tc>
                  <a:txBody>
                    <a:bodyPr/>
                    <a:lstStyle/>
                    <a:p>
                      <a:pPr algn="ctr"/>
                      <a:r>
                        <a:rPr lang="en-US" sz="1800" b="0" dirty="0" smtClean="0"/>
                        <a:t>MRI</a:t>
                      </a:r>
                      <a:endParaRPr lang="en-US" sz="1800" b="0" dirty="0"/>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olSlant"/>
                      <a:lightRig rig="flood" dir="t"/>
                    </a:cell3D>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dirty="0" smtClean="0">
                          <a:solidFill>
                            <a:srgbClr val="FFC000"/>
                          </a:solidFill>
                          <a:latin typeface="Arial Rounded MT Bold" pitchFamily="34" charset="0"/>
                          <a:sym typeface="Wingdings 2"/>
                        </a:rPr>
                        <a:t>+/-</a:t>
                      </a:r>
                      <a:endParaRPr lang="en-US" sz="4400" b="1" dirty="0" smtClean="0">
                        <a:solidFill>
                          <a:srgbClr val="FFC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algn="ctr"/>
                      <a:r>
                        <a:rPr lang="en-US" sz="4400" b="1" dirty="0" smtClean="0">
                          <a:solidFill>
                            <a:srgbClr val="FFC000"/>
                          </a:solidFill>
                          <a:latin typeface="Arial Rounded MT Bold" pitchFamily="34" charset="0"/>
                          <a:sym typeface="Wingdings 2"/>
                        </a:rPr>
                        <a:t>+/-</a:t>
                      </a:r>
                      <a:endParaRPr lang="en-US" sz="4400" b="1" dirty="0">
                        <a:solidFill>
                          <a:srgbClr val="FFC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i="0" u="none" dirty="0" smtClean="0">
                          <a:solidFill>
                            <a:srgbClr val="00B050"/>
                          </a:solidFill>
                          <a:latin typeface="Arial Rounded MT Bold" pitchFamily="34" charset="0"/>
                          <a:cs typeface="Times New Roman" pitchFamily="18" charset="0"/>
                          <a:sym typeface="Wingdings 2"/>
                        </a:rPr>
                        <a:t>+</a:t>
                      </a:r>
                      <a:endParaRPr lang="en-US" sz="4400" b="1" i="0" u="none" dirty="0" smtClean="0">
                        <a:solidFill>
                          <a:srgbClr val="00B050"/>
                        </a:solidFill>
                        <a:latin typeface="Arial Rounded MT Bold" pitchFamily="34" charset="0"/>
                        <a:cs typeface="Times New Roman" pitchFamily="18"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400" b="1" dirty="0" smtClean="0">
                          <a:solidFill>
                            <a:srgbClr val="FF0000"/>
                          </a:solidFill>
                          <a:latin typeface="Arial Rounded MT Bold" pitchFamily="34" charset="0"/>
                          <a:sym typeface="Wingdings 2"/>
                        </a:rPr>
                        <a:t>-</a:t>
                      </a:r>
                      <a:endParaRPr lang="en-US" sz="5400" b="1" dirty="0" smtClean="0">
                        <a:solidFill>
                          <a:srgbClr val="FF0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i="0" u="none" dirty="0" smtClean="0">
                          <a:solidFill>
                            <a:srgbClr val="00B050"/>
                          </a:solidFill>
                          <a:latin typeface="Arial Rounded MT Bold" pitchFamily="34" charset="0"/>
                          <a:cs typeface="Times New Roman" pitchFamily="18" charset="0"/>
                          <a:sym typeface="Wingdings 2"/>
                        </a:rPr>
                        <a:t>+</a:t>
                      </a:r>
                      <a:endParaRPr lang="en-US" sz="4400" b="1" i="0" u="none" dirty="0" smtClean="0">
                        <a:solidFill>
                          <a:srgbClr val="00B050"/>
                        </a:solidFill>
                        <a:latin typeface="Arial Rounded MT Bold" pitchFamily="34" charset="0"/>
                        <a:cs typeface="Times New Roman" pitchFamily="18"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400" b="1" dirty="0" smtClean="0">
                          <a:solidFill>
                            <a:srgbClr val="FF0000"/>
                          </a:solidFill>
                          <a:latin typeface="Arial Rounded MT Bold" pitchFamily="34" charset="0"/>
                          <a:sym typeface="Wingdings 2"/>
                        </a:rPr>
                        <a:t>-</a:t>
                      </a:r>
                      <a:endParaRPr lang="en-US" sz="5400" b="1" dirty="0" smtClean="0">
                        <a:solidFill>
                          <a:srgbClr val="FF0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400" b="1" dirty="0" smtClean="0">
                          <a:solidFill>
                            <a:srgbClr val="FF0000"/>
                          </a:solidFill>
                          <a:latin typeface="Arial Rounded MT Bold" pitchFamily="34" charset="0"/>
                          <a:sym typeface="Wingdings 2"/>
                        </a:rPr>
                        <a:t>-</a:t>
                      </a:r>
                      <a:endParaRPr lang="en-US" sz="5400" b="1" dirty="0" smtClean="0">
                        <a:solidFill>
                          <a:srgbClr val="FF0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r>
              <a:tr h="960154">
                <a:tc>
                  <a:txBody>
                    <a:bodyPr/>
                    <a:lstStyle/>
                    <a:p>
                      <a:pPr algn="ctr"/>
                      <a:r>
                        <a:rPr lang="en-US" sz="1800" b="0" dirty="0" smtClean="0"/>
                        <a:t>Ultra-Sound</a:t>
                      </a:r>
                      <a:endParaRPr lang="en-US" sz="1800" b="0" dirty="0"/>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olSlant"/>
                      <a:lightRig rig="flood" dir="t"/>
                    </a:cell3D>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i="0" u="none" dirty="0" smtClean="0">
                          <a:solidFill>
                            <a:srgbClr val="00B050"/>
                          </a:solidFill>
                          <a:latin typeface="Arial Rounded MT Bold" pitchFamily="34" charset="0"/>
                          <a:cs typeface="Times New Roman" pitchFamily="18" charset="0"/>
                          <a:sym typeface="Wingdings 2"/>
                        </a:rPr>
                        <a:t>+</a:t>
                      </a:r>
                      <a:endParaRPr lang="en-US" sz="4400" b="1" i="0" u="none" dirty="0" smtClean="0">
                        <a:solidFill>
                          <a:srgbClr val="00B050"/>
                        </a:solidFill>
                        <a:latin typeface="Arial Rounded MT Bold" pitchFamily="34" charset="0"/>
                        <a:cs typeface="Times New Roman" pitchFamily="18"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i="0" u="none" dirty="0" smtClean="0">
                          <a:solidFill>
                            <a:srgbClr val="00B050"/>
                          </a:solidFill>
                          <a:latin typeface="Arial Rounded MT Bold" pitchFamily="34" charset="0"/>
                          <a:cs typeface="Times New Roman" pitchFamily="18" charset="0"/>
                          <a:sym typeface="Wingdings 2"/>
                        </a:rPr>
                        <a:t>+</a:t>
                      </a:r>
                      <a:endParaRPr lang="en-US" sz="4400" b="1" i="0" u="none" dirty="0" smtClean="0">
                        <a:solidFill>
                          <a:srgbClr val="00B050"/>
                        </a:solidFill>
                        <a:latin typeface="Arial Rounded MT Bold" pitchFamily="34" charset="0"/>
                        <a:cs typeface="Times New Roman" pitchFamily="18"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400" b="1" dirty="0" smtClean="0">
                          <a:solidFill>
                            <a:srgbClr val="FF0000"/>
                          </a:solidFill>
                          <a:latin typeface="Arial Rounded MT Bold" pitchFamily="34" charset="0"/>
                          <a:sym typeface="Wingdings 2"/>
                        </a:rPr>
                        <a:t>-</a:t>
                      </a:r>
                      <a:endParaRPr lang="en-US" sz="5400" b="1" dirty="0" smtClean="0">
                        <a:solidFill>
                          <a:srgbClr val="FF0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400" b="1" dirty="0" smtClean="0">
                          <a:solidFill>
                            <a:srgbClr val="FF0000"/>
                          </a:solidFill>
                          <a:latin typeface="Arial Rounded MT Bold" pitchFamily="34" charset="0"/>
                          <a:sym typeface="Wingdings 2"/>
                        </a:rPr>
                        <a:t>-</a:t>
                      </a:r>
                      <a:endParaRPr lang="en-US" sz="5400" b="1" dirty="0" smtClean="0">
                        <a:solidFill>
                          <a:srgbClr val="FF0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400" b="1" dirty="0" smtClean="0">
                          <a:solidFill>
                            <a:srgbClr val="FF0000"/>
                          </a:solidFill>
                          <a:latin typeface="Arial Rounded MT Bold" pitchFamily="34" charset="0"/>
                          <a:sym typeface="Wingdings 2"/>
                        </a:rPr>
                        <a:t>-</a:t>
                      </a:r>
                      <a:endParaRPr lang="en-US" sz="5400" b="1" dirty="0" smtClean="0">
                        <a:solidFill>
                          <a:srgbClr val="FF0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i="0" u="none" dirty="0" smtClean="0">
                          <a:solidFill>
                            <a:srgbClr val="00B050"/>
                          </a:solidFill>
                          <a:latin typeface="Arial Rounded MT Bold" pitchFamily="34" charset="0"/>
                          <a:cs typeface="Times New Roman" pitchFamily="18" charset="0"/>
                          <a:sym typeface="Wingdings 2"/>
                        </a:rPr>
                        <a:t>+</a:t>
                      </a:r>
                      <a:endParaRPr lang="en-US" sz="4400" b="1" i="0" u="none" dirty="0" smtClean="0">
                        <a:solidFill>
                          <a:srgbClr val="00B050"/>
                        </a:solidFill>
                        <a:latin typeface="Arial Rounded MT Bold" pitchFamily="34" charset="0"/>
                        <a:cs typeface="Times New Roman" pitchFamily="18"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dirty="0" smtClean="0">
                          <a:solidFill>
                            <a:srgbClr val="FFC000"/>
                          </a:solidFill>
                          <a:latin typeface="Arial Rounded MT Bold" pitchFamily="34" charset="0"/>
                          <a:sym typeface="Wingdings 2"/>
                        </a:rPr>
                        <a:t>+/-</a:t>
                      </a:r>
                      <a:endParaRPr lang="en-US" sz="4400" b="1" dirty="0" smtClean="0">
                        <a:solidFill>
                          <a:srgbClr val="FFC000"/>
                        </a:solidFill>
                        <a:latin typeface="Arial Rounded MT Bold" pitchFamily="34" charset="0"/>
                      </a:endParaRPr>
                    </a:p>
                  </a:txBody>
                  <a:tcPr marL="82944" marR="82944" marT="41476" marB="41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4"/>
                    </a:solidFill>
                  </a:tcPr>
                </a:tc>
              </a:tr>
            </a:tbl>
          </a:graphicData>
        </a:graphic>
      </p:graphicFrame>
      <p:sp>
        <p:nvSpPr>
          <p:cNvPr id="37" name="Title 1"/>
          <p:cNvSpPr txBox="1">
            <a:spLocks/>
          </p:cNvSpPr>
          <p:nvPr/>
        </p:nvSpPr>
        <p:spPr>
          <a:xfrm>
            <a:off x="301752" y="228600"/>
            <a:ext cx="8534400" cy="758952"/>
          </a:xfrm>
          <a:prstGeom prst="rect">
            <a:avLst/>
          </a:prstGeom>
        </p:spPr>
        <p:txBody>
          <a:bodyPr vert="horz" anchor="b">
            <a:normAutofit/>
          </a:bodyPr>
          <a:lstStyle/>
          <a:p>
            <a:pPr algn="ctr" defTabSz="914400" fontAlgn="auto">
              <a:spcAft>
                <a:spcPts val="0"/>
              </a:spcAft>
              <a:defRPr/>
            </a:pPr>
            <a:r>
              <a:rPr kumimoji="1" lang="en-US" sz="3300" dirty="0" smtClean="0">
                <a:solidFill>
                  <a:srgbClr val="D9D9D9">
                    <a:shade val="75000"/>
                  </a:srgbClr>
                </a:solidFill>
                <a:latin typeface="Tw Cen MT"/>
                <a:cs typeface="+mn-cs"/>
              </a:rPr>
              <a:t>Technology Comparison</a:t>
            </a:r>
            <a:endParaRPr lang="en-US" sz="3300" dirty="0">
              <a:solidFill>
                <a:srgbClr val="D9D9D9">
                  <a:shade val="75000"/>
                </a:srgbClr>
              </a:solidFill>
              <a:latin typeface="Tw Cen MT"/>
              <a:cs typeface="+mn-cs"/>
            </a:endParaRPr>
          </a:p>
        </p:txBody>
      </p:sp>
      <p:sp>
        <p:nvSpPr>
          <p:cNvPr id="4" name="Slide Number Placeholder 3"/>
          <p:cNvSpPr>
            <a:spLocks noGrp="1"/>
          </p:cNvSpPr>
          <p:nvPr>
            <p:ph type="sldNum" idx="12"/>
          </p:nvPr>
        </p:nvSpPr>
        <p:spPr/>
        <p:txBody>
          <a:bodyPr/>
          <a:lstStyle/>
          <a:p>
            <a:fld id="{0C8A1D60-FC52-44FC-A9E2-97A544F0C48B}" type="slidenum">
              <a:rPr lang="en-US" smtClean="0">
                <a:solidFill>
                  <a:srgbClr val="000000"/>
                </a:solidFill>
              </a:rPr>
              <a:pPr/>
              <a:t>37</a:t>
            </a:fld>
            <a:endParaRPr lang="en-US">
              <a:solidFill>
                <a:srgbClr val="000000"/>
              </a:solidFill>
            </a:endParaRPr>
          </a:p>
        </p:txBody>
      </p:sp>
      <p:sp>
        <p:nvSpPr>
          <p:cNvPr id="6" name="Date Placeholder 5"/>
          <p:cNvSpPr>
            <a:spLocks noGrp="1"/>
          </p:cNvSpPr>
          <p:nvPr>
            <p:ph type="dt" idx="10"/>
          </p:nvPr>
        </p:nvSpPr>
        <p:spPr/>
        <p:txBody>
          <a:bodyPr/>
          <a:lstStyle/>
          <a:p>
            <a:r>
              <a:rPr lang="en-US" smtClean="0">
                <a:solidFill>
                  <a:srgbClr val="000000"/>
                </a:solidFill>
              </a:rPr>
              <a:t>12/4/2009</a:t>
            </a:r>
            <a:endParaRPr lang="en-US">
              <a:solidFill>
                <a:srgbClr val="000000"/>
              </a:solidFill>
            </a:endParaRPr>
          </a:p>
        </p:txBody>
      </p:sp>
    </p:spTree>
    <p:extLst>
      <p:ext uri="{BB962C8B-B14F-4D97-AF65-F5344CB8AC3E}">
        <p14:creationId xmlns:p14="http://schemas.microsoft.com/office/powerpoint/2010/main" val="302562308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smtClean="0"/>
              <a:t>Clinical Trial Stages</a:t>
            </a:r>
          </a:p>
        </p:txBody>
      </p:sp>
      <p:sp>
        <p:nvSpPr>
          <p:cNvPr id="8" name="Down Arrow Callout 7"/>
          <p:cNvSpPr/>
          <p:nvPr/>
        </p:nvSpPr>
        <p:spPr>
          <a:xfrm>
            <a:off x="762000" y="1524000"/>
            <a:ext cx="2286000" cy="3048000"/>
          </a:xfrm>
          <a:prstGeom prst="downArrowCallou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r>
              <a:rPr kumimoji="1" lang="en-US" sz="3200" dirty="0">
                <a:solidFill>
                  <a:srgbClr val="FFFFFF"/>
                </a:solidFill>
                <a:latin typeface="Tw Cen MT"/>
              </a:rPr>
              <a:t>Stage 1</a:t>
            </a:r>
          </a:p>
          <a:p>
            <a:pPr algn="ctr" defTabSz="914400" eaLnBrk="0" fontAlgn="auto" hangingPunct="0">
              <a:spcBef>
                <a:spcPts val="0"/>
              </a:spcBef>
              <a:spcAft>
                <a:spcPts val="0"/>
              </a:spcAft>
              <a:defRPr/>
            </a:pPr>
            <a:r>
              <a:rPr kumimoji="1" lang="en-US" sz="3200" dirty="0">
                <a:solidFill>
                  <a:srgbClr val="FFFFFF"/>
                </a:solidFill>
                <a:latin typeface="Tw Cen MT"/>
              </a:rPr>
              <a:t>Pilot Trials</a:t>
            </a:r>
          </a:p>
        </p:txBody>
      </p:sp>
      <p:sp>
        <p:nvSpPr>
          <p:cNvPr id="18436" name="TextBox 8"/>
          <p:cNvSpPr txBox="1">
            <a:spLocks noChangeArrowheads="1"/>
          </p:cNvSpPr>
          <p:nvPr/>
        </p:nvSpPr>
        <p:spPr bwMode="auto">
          <a:xfrm>
            <a:off x="3276600" y="1413808"/>
            <a:ext cx="5410200" cy="2000548"/>
          </a:xfrm>
          <a:prstGeom prst="rect">
            <a:avLst/>
          </a:prstGeom>
          <a:noFill/>
          <a:ln w="9525">
            <a:noFill/>
            <a:miter lim="800000"/>
            <a:headEnd/>
            <a:tailEnd/>
          </a:ln>
        </p:spPr>
        <p:txBody>
          <a:bodyPr>
            <a:spAutoFit/>
          </a:bodyPr>
          <a:lstStyle/>
          <a:p>
            <a:pPr algn="ctr" defTabSz="914400" eaLnBrk="0" hangingPunct="0">
              <a:buFont typeface="Arial" charset="0"/>
              <a:buChar char="•"/>
            </a:pPr>
            <a:r>
              <a:rPr kumimoji="1" lang="en-US" sz="2400" dirty="0" smtClean="0">
                <a:solidFill>
                  <a:srgbClr val="000000"/>
                </a:solidFill>
                <a:latin typeface="Times New Roman" pitchFamily="18" charset="0"/>
                <a:cs typeface="+mn-cs"/>
              </a:rPr>
              <a:t> Performed </a:t>
            </a:r>
            <a:r>
              <a:rPr kumimoji="1" lang="en-US" sz="2800" u="sng" dirty="0" smtClean="0">
                <a:solidFill>
                  <a:srgbClr val="434342">
                    <a:lumMod val="90000"/>
                    <a:lumOff val="10000"/>
                  </a:srgbClr>
                </a:solidFill>
                <a:latin typeface="Times New Roman" pitchFamily="18" charset="0"/>
                <a:cs typeface="+mn-cs"/>
              </a:rPr>
              <a:t>Outside US</a:t>
            </a:r>
            <a:endParaRPr kumimoji="1" lang="en-US" sz="2800" u="sng" dirty="0">
              <a:solidFill>
                <a:srgbClr val="434342">
                  <a:lumMod val="90000"/>
                  <a:lumOff val="10000"/>
                </a:srgbClr>
              </a:solidFill>
              <a:latin typeface="Times New Roman" pitchFamily="18" charset="0"/>
              <a:cs typeface="+mn-cs"/>
            </a:endParaRPr>
          </a:p>
          <a:p>
            <a:pPr algn="ctr" defTabSz="914400" eaLnBrk="0" hangingPunct="0">
              <a:buFont typeface="Arial" charset="0"/>
              <a:buChar char="•"/>
            </a:pPr>
            <a:r>
              <a:rPr kumimoji="1" lang="en-US" sz="2400" dirty="0" smtClean="0">
                <a:solidFill>
                  <a:srgbClr val="000000"/>
                </a:solidFill>
                <a:latin typeface="Times New Roman" pitchFamily="18" charset="0"/>
                <a:cs typeface="+mn-cs"/>
              </a:rPr>
              <a:t> 50 </a:t>
            </a:r>
            <a:r>
              <a:rPr kumimoji="1" lang="en-US" sz="2400" dirty="0">
                <a:solidFill>
                  <a:srgbClr val="000000"/>
                </a:solidFill>
                <a:latin typeface="Times New Roman" pitchFamily="18" charset="0"/>
                <a:cs typeface="+mn-cs"/>
              </a:rPr>
              <a:t>patients</a:t>
            </a:r>
          </a:p>
          <a:p>
            <a:pPr algn="ctr" defTabSz="914400" eaLnBrk="0" hangingPunct="0">
              <a:buFont typeface="Arial" charset="0"/>
              <a:buChar char="•"/>
            </a:pPr>
            <a:r>
              <a:rPr kumimoji="1" lang="en-US" sz="2400" dirty="0" smtClean="0">
                <a:solidFill>
                  <a:srgbClr val="000000"/>
                </a:solidFill>
                <a:latin typeface="Times New Roman" pitchFamily="18" charset="0"/>
                <a:cs typeface="+mn-cs"/>
              </a:rPr>
              <a:t> Total cost: </a:t>
            </a:r>
            <a:r>
              <a:rPr kumimoji="1" lang="en-US" sz="2400" b="1" u="sng" dirty="0" smtClean="0">
                <a:solidFill>
                  <a:srgbClr val="000000"/>
                </a:solidFill>
                <a:latin typeface="Times New Roman" pitchFamily="18" charset="0"/>
                <a:cs typeface="+mn-cs"/>
              </a:rPr>
              <a:t>$1.7M</a:t>
            </a:r>
            <a:endParaRPr kumimoji="1" lang="en-US" sz="2400" b="1" u="sng" dirty="0">
              <a:solidFill>
                <a:srgbClr val="000000"/>
              </a:solidFill>
              <a:latin typeface="Times New Roman" pitchFamily="18" charset="0"/>
              <a:cs typeface="+mn-cs"/>
            </a:endParaRPr>
          </a:p>
          <a:p>
            <a:pPr algn="ctr" defTabSz="914400" eaLnBrk="0" hangingPunct="0">
              <a:buFont typeface="Arial" charset="0"/>
              <a:buChar char="•"/>
            </a:pPr>
            <a:r>
              <a:rPr kumimoji="1" lang="en-US" sz="2400" dirty="0" smtClean="0">
                <a:solidFill>
                  <a:srgbClr val="000000"/>
                </a:solidFill>
                <a:latin typeface="Times New Roman" pitchFamily="18" charset="0"/>
                <a:cs typeface="+mn-cs"/>
              </a:rPr>
              <a:t> Focus </a:t>
            </a:r>
            <a:r>
              <a:rPr kumimoji="1" lang="en-US" sz="2400" dirty="0">
                <a:solidFill>
                  <a:srgbClr val="000000"/>
                </a:solidFill>
                <a:latin typeface="Times New Roman" pitchFamily="18" charset="0"/>
                <a:cs typeface="+mn-cs"/>
              </a:rPr>
              <a:t>on feasibility / comparisons to Mammography</a:t>
            </a:r>
          </a:p>
        </p:txBody>
      </p:sp>
      <p:grpSp>
        <p:nvGrpSpPr>
          <p:cNvPr id="2" name="Group 10"/>
          <p:cNvGrpSpPr>
            <a:grpSpLocks/>
          </p:cNvGrpSpPr>
          <p:nvPr/>
        </p:nvGrpSpPr>
        <p:grpSpPr bwMode="auto">
          <a:xfrm>
            <a:off x="685800" y="4343400"/>
            <a:ext cx="8001000" cy="1676400"/>
            <a:chOff x="685800" y="4343400"/>
            <a:chExt cx="8001000" cy="1676400"/>
          </a:xfrm>
        </p:grpSpPr>
        <p:sp>
          <p:nvSpPr>
            <p:cNvPr id="12" name="Right Arrow 11"/>
            <p:cNvSpPr/>
            <p:nvPr/>
          </p:nvSpPr>
          <p:spPr>
            <a:xfrm>
              <a:off x="685800" y="4343400"/>
              <a:ext cx="8001000" cy="167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13" name="Rectangle 12"/>
            <p:cNvSpPr/>
            <p:nvPr/>
          </p:nvSpPr>
          <p:spPr>
            <a:xfrm>
              <a:off x="6858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14" name="Rectangle 13"/>
            <p:cNvSpPr/>
            <p:nvPr/>
          </p:nvSpPr>
          <p:spPr>
            <a:xfrm>
              <a:off x="28956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15" name="Rectangle 14"/>
            <p:cNvSpPr/>
            <p:nvPr/>
          </p:nvSpPr>
          <p:spPr>
            <a:xfrm>
              <a:off x="51054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16" name="Rectangle 15"/>
            <p:cNvSpPr/>
            <p:nvPr/>
          </p:nvSpPr>
          <p:spPr>
            <a:xfrm>
              <a:off x="73152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grpSp>
      <p:sp>
        <p:nvSpPr>
          <p:cNvPr id="17" name="Rectangle 16"/>
          <p:cNvSpPr/>
          <p:nvPr/>
        </p:nvSpPr>
        <p:spPr>
          <a:xfrm>
            <a:off x="838200" y="4764088"/>
            <a:ext cx="2057400" cy="838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r>
              <a:rPr kumimoji="1" lang="en-US" sz="2400" dirty="0">
                <a:solidFill>
                  <a:srgbClr val="FFFFFF"/>
                </a:solidFill>
                <a:latin typeface="Tw Cen MT"/>
              </a:rPr>
              <a:t>12 Months</a:t>
            </a:r>
          </a:p>
        </p:txBody>
      </p:sp>
      <p:sp>
        <p:nvSpPr>
          <p:cNvPr id="18444" name="TextBox 17"/>
          <p:cNvSpPr txBox="1">
            <a:spLocks noChangeArrowheads="1"/>
          </p:cNvSpPr>
          <p:nvPr/>
        </p:nvSpPr>
        <p:spPr bwMode="auto">
          <a:xfrm>
            <a:off x="1091685" y="5638800"/>
            <a:ext cx="1386918" cy="830997"/>
          </a:xfrm>
          <a:prstGeom prst="rect">
            <a:avLst/>
          </a:prstGeom>
          <a:noFill/>
          <a:ln w="9525">
            <a:noFill/>
            <a:miter lim="800000"/>
            <a:headEnd/>
            <a:tailEnd/>
          </a:ln>
        </p:spPr>
        <p:txBody>
          <a:bodyPr wrap="none">
            <a:spAutoFit/>
          </a:bodyPr>
          <a:lstStyle/>
          <a:p>
            <a:pPr algn="ctr" defTabSz="914400" eaLnBrk="0" hangingPunct="0"/>
            <a:r>
              <a:rPr kumimoji="1" lang="en-US" sz="2400" dirty="0">
                <a:solidFill>
                  <a:srgbClr val="000000"/>
                </a:solidFill>
                <a:latin typeface="Times New Roman" pitchFamily="18" charset="0"/>
                <a:cs typeface="+mn-cs"/>
              </a:rPr>
              <a:t>Quarters</a:t>
            </a:r>
          </a:p>
          <a:p>
            <a:pPr algn="ctr" defTabSz="914400" eaLnBrk="0" hangingPunct="0"/>
            <a:r>
              <a:rPr kumimoji="1" lang="en-US" sz="2400" dirty="0" smtClean="0">
                <a:solidFill>
                  <a:srgbClr val="000000"/>
                </a:solidFill>
                <a:latin typeface="Times New Roman" pitchFamily="18" charset="0"/>
                <a:cs typeface="+mn-cs"/>
              </a:rPr>
              <a:t>3-6</a:t>
            </a:r>
            <a:endParaRPr kumimoji="1" lang="en-US" sz="2400" dirty="0">
              <a:solidFill>
                <a:srgbClr val="000000"/>
              </a:solidFill>
              <a:latin typeface="Times New Roman" pitchFamily="18" charset="0"/>
              <a:cs typeface="+mn-cs"/>
            </a:endParaRPr>
          </a:p>
        </p:txBody>
      </p:sp>
      <p:sp>
        <p:nvSpPr>
          <p:cNvPr id="18" name="Slide Number Placeholder 17"/>
          <p:cNvSpPr>
            <a:spLocks noGrp="1"/>
          </p:cNvSpPr>
          <p:nvPr>
            <p:ph type="sldNum" sz="quarter" idx="12"/>
          </p:nvPr>
        </p:nvSpPr>
        <p:spPr/>
        <p:txBody>
          <a:bodyPr/>
          <a:lstStyle/>
          <a:p>
            <a:fld id="{701DAA9B-B69D-4D34-83E6-D0DBDA712E92}" type="slidenum">
              <a:rPr lang="en-US" smtClean="0">
                <a:solidFill>
                  <a:srgbClr val="000000"/>
                </a:solidFill>
              </a:rPr>
              <a:pPr/>
              <a:t>38</a:t>
            </a:fld>
            <a:endParaRPr lang="en-US">
              <a:solidFill>
                <a:srgbClr val="000000"/>
              </a:solidFill>
            </a:endParaRPr>
          </a:p>
        </p:txBody>
      </p:sp>
      <p:sp>
        <p:nvSpPr>
          <p:cNvPr id="19" name="Date Placeholder 18"/>
          <p:cNvSpPr>
            <a:spLocks noGrp="1"/>
          </p:cNvSpPr>
          <p:nvPr>
            <p:ph type="dt" sz="half" idx="10"/>
          </p:nvPr>
        </p:nvSpPr>
        <p:spPr/>
        <p:txBody>
          <a:bodyPr/>
          <a:lstStyle/>
          <a:p>
            <a:r>
              <a:rPr lang="en-US" smtClean="0">
                <a:solidFill>
                  <a:srgbClr val="000000"/>
                </a:solidFill>
              </a:rPr>
              <a:t>12/4/2009</a:t>
            </a:r>
            <a:endParaRPr lang="en-US">
              <a:solidFill>
                <a:srgbClr val="000000"/>
              </a:solidFill>
            </a:endParaRPr>
          </a:p>
        </p:txBody>
      </p:sp>
    </p:spTree>
    <p:extLst>
      <p:ext uri="{BB962C8B-B14F-4D97-AF65-F5344CB8AC3E}">
        <p14:creationId xmlns:p14="http://schemas.microsoft.com/office/powerpoint/2010/main" val="3086703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Clinical Trial Stages</a:t>
            </a:r>
          </a:p>
        </p:txBody>
      </p:sp>
      <p:sp>
        <p:nvSpPr>
          <p:cNvPr id="8" name="Down Arrow Callout 7"/>
          <p:cNvSpPr/>
          <p:nvPr/>
        </p:nvSpPr>
        <p:spPr>
          <a:xfrm>
            <a:off x="2971800" y="1524000"/>
            <a:ext cx="2286000" cy="3048000"/>
          </a:xfrm>
          <a:prstGeom prst="downArrowCallou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r>
              <a:rPr kumimoji="1" lang="en-US" sz="2800" dirty="0">
                <a:solidFill>
                  <a:srgbClr val="FFFFFF"/>
                </a:solidFill>
                <a:latin typeface="Tw Cen MT"/>
              </a:rPr>
              <a:t>Stage 2</a:t>
            </a:r>
          </a:p>
          <a:p>
            <a:pPr algn="ctr" defTabSz="914400" eaLnBrk="0" fontAlgn="auto" hangingPunct="0">
              <a:spcBef>
                <a:spcPts val="0"/>
              </a:spcBef>
              <a:spcAft>
                <a:spcPts val="0"/>
              </a:spcAft>
              <a:defRPr/>
            </a:pPr>
            <a:r>
              <a:rPr kumimoji="1" lang="en-US" sz="2800" dirty="0">
                <a:solidFill>
                  <a:srgbClr val="FFFFFF"/>
                </a:solidFill>
                <a:latin typeface="Tw Cen MT"/>
              </a:rPr>
              <a:t>CE Mark Trials</a:t>
            </a:r>
          </a:p>
        </p:txBody>
      </p:sp>
      <p:grpSp>
        <p:nvGrpSpPr>
          <p:cNvPr id="2" name="Group 10"/>
          <p:cNvGrpSpPr>
            <a:grpSpLocks/>
          </p:cNvGrpSpPr>
          <p:nvPr/>
        </p:nvGrpSpPr>
        <p:grpSpPr bwMode="auto">
          <a:xfrm>
            <a:off x="685800" y="4343400"/>
            <a:ext cx="8001000" cy="1676400"/>
            <a:chOff x="685800" y="4343400"/>
            <a:chExt cx="8001000" cy="1676400"/>
          </a:xfrm>
        </p:grpSpPr>
        <p:sp>
          <p:nvSpPr>
            <p:cNvPr id="4" name="Right Arrow 3"/>
            <p:cNvSpPr/>
            <p:nvPr/>
          </p:nvSpPr>
          <p:spPr>
            <a:xfrm>
              <a:off x="685800" y="4343400"/>
              <a:ext cx="8001000" cy="167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5" name="Rectangle 4"/>
            <p:cNvSpPr/>
            <p:nvPr/>
          </p:nvSpPr>
          <p:spPr>
            <a:xfrm>
              <a:off x="6858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6" name="Rectangle 5"/>
            <p:cNvSpPr/>
            <p:nvPr/>
          </p:nvSpPr>
          <p:spPr>
            <a:xfrm>
              <a:off x="28956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7" name="Rectangle 6"/>
            <p:cNvSpPr/>
            <p:nvPr/>
          </p:nvSpPr>
          <p:spPr>
            <a:xfrm>
              <a:off x="51054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9" name="Rectangle 8"/>
            <p:cNvSpPr/>
            <p:nvPr/>
          </p:nvSpPr>
          <p:spPr>
            <a:xfrm>
              <a:off x="73152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grpSp>
      <p:sp>
        <p:nvSpPr>
          <p:cNvPr id="12" name="Rectangle 11"/>
          <p:cNvSpPr/>
          <p:nvPr/>
        </p:nvSpPr>
        <p:spPr>
          <a:xfrm>
            <a:off x="838200" y="4764088"/>
            <a:ext cx="2057400" cy="838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r>
              <a:rPr kumimoji="1" lang="en-US" sz="2400" dirty="0">
                <a:solidFill>
                  <a:srgbClr val="FFFFFF"/>
                </a:solidFill>
                <a:latin typeface="Tw Cen MT"/>
              </a:rPr>
              <a:t>12 Months</a:t>
            </a:r>
          </a:p>
        </p:txBody>
      </p:sp>
      <p:sp>
        <p:nvSpPr>
          <p:cNvPr id="13" name="Rectangle 12"/>
          <p:cNvSpPr/>
          <p:nvPr/>
        </p:nvSpPr>
        <p:spPr>
          <a:xfrm>
            <a:off x="3048000" y="4764088"/>
            <a:ext cx="2057400" cy="838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r>
              <a:rPr kumimoji="1" lang="en-US" sz="2400" dirty="0">
                <a:solidFill>
                  <a:srgbClr val="FFFFFF"/>
                </a:solidFill>
                <a:latin typeface="Tw Cen MT"/>
              </a:rPr>
              <a:t>15 Months</a:t>
            </a:r>
          </a:p>
        </p:txBody>
      </p:sp>
      <p:sp>
        <p:nvSpPr>
          <p:cNvPr id="19468" name="TextBox 13"/>
          <p:cNvSpPr txBox="1">
            <a:spLocks noChangeArrowheads="1"/>
          </p:cNvSpPr>
          <p:nvPr/>
        </p:nvSpPr>
        <p:spPr bwMode="auto">
          <a:xfrm>
            <a:off x="1091685" y="5638800"/>
            <a:ext cx="1386918" cy="830997"/>
          </a:xfrm>
          <a:prstGeom prst="rect">
            <a:avLst/>
          </a:prstGeom>
          <a:noFill/>
          <a:ln w="9525">
            <a:noFill/>
            <a:miter lim="800000"/>
            <a:headEnd/>
            <a:tailEnd/>
          </a:ln>
        </p:spPr>
        <p:txBody>
          <a:bodyPr wrap="none">
            <a:spAutoFit/>
          </a:bodyPr>
          <a:lstStyle/>
          <a:p>
            <a:pPr algn="ctr" defTabSz="914400" eaLnBrk="0" hangingPunct="0"/>
            <a:r>
              <a:rPr kumimoji="1" lang="en-US" sz="2400" dirty="0">
                <a:solidFill>
                  <a:srgbClr val="000000"/>
                </a:solidFill>
                <a:latin typeface="Times New Roman" pitchFamily="18" charset="0"/>
                <a:cs typeface="+mn-cs"/>
              </a:rPr>
              <a:t>Quarters</a:t>
            </a:r>
          </a:p>
          <a:p>
            <a:pPr algn="ctr" defTabSz="914400" eaLnBrk="0" hangingPunct="0"/>
            <a:r>
              <a:rPr kumimoji="1" lang="en-US" sz="2400" dirty="0" smtClean="0">
                <a:solidFill>
                  <a:srgbClr val="000000"/>
                </a:solidFill>
                <a:latin typeface="Times New Roman" pitchFamily="18" charset="0"/>
                <a:cs typeface="+mn-cs"/>
              </a:rPr>
              <a:t>3-6</a:t>
            </a:r>
            <a:endParaRPr kumimoji="1" lang="en-US" sz="2400" dirty="0">
              <a:solidFill>
                <a:srgbClr val="000000"/>
              </a:solidFill>
              <a:latin typeface="Times New Roman" pitchFamily="18" charset="0"/>
              <a:cs typeface="+mn-cs"/>
            </a:endParaRPr>
          </a:p>
        </p:txBody>
      </p:sp>
      <p:sp>
        <p:nvSpPr>
          <p:cNvPr id="19469" name="TextBox 14"/>
          <p:cNvSpPr txBox="1">
            <a:spLocks noChangeArrowheads="1"/>
          </p:cNvSpPr>
          <p:nvPr/>
        </p:nvSpPr>
        <p:spPr bwMode="auto">
          <a:xfrm>
            <a:off x="3377685" y="5638800"/>
            <a:ext cx="1386918" cy="830997"/>
          </a:xfrm>
          <a:prstGeom prst="rect">
            <a:avLst/>
          </a:prstGeom>
          <a:noFill/>
          <a:ln w="9525">
            <a:noFill/>
            <a:miter lim="800000"/>
            <a:headEnd/>
            <a:tailEnd/>
          </a:ln>
        </p:spPr>
        <p:txBody>
          <a:bodyPr wrap="none">
            <a:spAutoFit/>
          </a:bodyPr>
          <a:lstStyle/>
          <a:p>
            <a:pPr algn="ctr" defTabSz="914400" eaLnBrk="0" hangingPunct="0"/>
            <a:r>
              <a:rPr kumimoji="1" lang="en-US" sz="2400" dirty="0">
                <a:solidFill>
                  <a:srgbClr val="000000"/>
                </a:solidFill>
                <a:latin typeface="Times New Roman" pitchFamily="18" charset="0"/>
                <a:cs typeface="+mn-cs"/>
              </a:rPr>
              <a:t>Quarters</a:t>
            </a:r>
          </a:p>
          <a:p>
            <a:pPr algn="ctr" defTabSz="914400" eaLnBrk="0" hangingPunct="0"/>
            <a:r>
              <a:rPr kumimoji="1" lang="en-US" sz="2400" dirty="0">
                <a:solidFill>
                  <a:srgbClr val="000000"/>
                </a:solidFill>
                <a:latin typeface="Times New Roman" pitchFamily="18" charset="0"/>
                <a:cs typeface="+mn-cs"/>
              </a:rPr>
              <a:t>8-12</a:t>
            </a:r>
          </a:p>
        </p:txBody>
      </p:sp>
      <p:sp>
        <p:nvSpPr>
          <p:cNvPr id="19471" name="TextBox 17"/>
          <p:cNvSpPr txBox="1">
            <a:spLocks noChangeArrowheads="1"/>
          </p:cNvSpPr>
          <p:nvPr/>
        </p:nvSpPr>
        <p:spPr bwMode="auto">
          <a:xfrm>
            <a:off x="5462588" y="1566208"/>
            <a:ext cx="3452812" cy="1938992"/>
          </a:xfrm>
          <a:prstGeom prst="rect">
            <a:avLst/>
          </a:prstGeom>
          <a:noFill/>
          <a:ln w="9525">
            <a:noFill/>
            <a:miter lim="800000"/>
            <a:headEnd/>
            <a:tailEnd/>
          </a:ln>
        </p:spPr>
        <p:txBody>
          <a:bodyPr wrap="square">
            <a:spAutoFit/>
          </a:bodyPr>
          <a:lstStyle/>
          <a:p>
            <a:pPr algn="ctr" defTabSz="914400" eaLnBrk="0" hangingPunct="0">
              <a:buFont typeface="Arial" pitchFamily="34" charset="0"/>
              <a:buChar char="•"/>
            </a:pPr>
            <a:r>
              <a:rPr kumimoji="1" lang="en-US" sz="2400" dirty="0" smtClean="0">
                <a:solidFill>
                  <a:srgbClr val="000000"/>
                </a:solidFill>
                <a:latin typeface="Times New Roman" pitchFamily="18" charset="0"/>
                <a:cs typeface="+mn-cs"/>
              </a:rPr>
              <a:t> Focus </a:t>
            </a:r>
            <a:r>
              <a:rPr kumimoji="1" lang="en-US" sz="2400" dirty="0">
                <a:solidFill>
                  <a:srgbClr val="000000"/>
                </a:solidFill>
                <a:latin typeface="Times New Roman" pitchFamily="18" charset="0"/>
                <a:cs typeface="+mn-cs"/>
              </a:rPr>
              <a:t>on </a:t>
            </a:r>
            <a:r>
              <a:rPr kumimoji="1" lang="en-US" sz="2400" dirty="0" smtClean="0">
                <a:solidFill>
                  <a:srgbClr val="000000"/>
                </a:solidFill>
                <a:latin typeface="Times New Roman" pitchFamily="18" charset="0"/>
                <a:cs typeface="+mn-cs"/>
              </a:rPr>
              <a:t>statistical non-inferiority </a:t>
            </a:r>
            <a:r>
              <a:rPr kumimoji="1" lang="en-US" sz="2400" dirty="0">
                <a:solidFill>
                  <a:srgbClr val="000000"/>
                </a:solidFill>
                <a:latin typeface="Times New Roman" pitchFamily="18" charset="0"/>
                <a:cs typeface="+mn-cs"/>
              </a:rPr>
              <a:t>clinical </a:t>
            </a:r>
            <a:r>
              <a:rPr kumimoji="1" lang="en-US" sz="2400" dirty="0" smtClean="0">
                <a:solidFill>
                  <a:srgbClr val="000000"/>
                </a:solidFill>
                <a:latin typeface="Times New Roman" pitchFamily="18" charset="0"/>
                <a:cs typeface="+mn-cs"/>
              </a:rPr>
              <a:t>results</a:t>
            </a:r>
          </a:p>
          <a:p>
            <a:pPr algn="ctr" defTabSz="914400" eaLnBrk="0" hangingPunct="0">
              <a:buFont typeface="Arial" charset="0"/>
              <a:buChar char="•"/>
            </a:pPr>
            <a:r>
              <a:rPr kumimoji="1" lang="en-US" sz="2400" dirty="0" smtClean="0">
                <a:solidFill>
                  <a:srgbClr val="000000"/>
                </a:solidFill>
                <a:latin typeface="Times New Roman" pitchFamily="18" charset="0"/>
                <a:cs typeface="+mn-cs"/>
              </a:rPr>
              <a:t> Path can be compared to proxy (Genomic)</a:t>
            </a:r>
            <a:endParaRPr kumimoji="1" lang="en-US" sz="2400" dirty="0">
              <a:solidFill>
                <a:srgbClr val="000000"/>
              </a:solidFill>
              <a:latin typeface="Times New Roman" pitchFamily="18" charset="0"/>
              <a:cs typeface="+mn-cs"/>
            </a:endParaRPr>
          </a:p>
        </p:txBody>
      </p:sp>
      <p:sp>
        <p:nvSpPr>
          <p:cNvPr id="19472" name="TextBox 18"/>
          <p:cNvSpPr txBox="1">
            <a:spLocks noChangeArrowheads="1"/>
          </p:cNvSpPr>
          <p:nvPr/>
        </p:nvSpPr>
        <p:spPr bwMode="auto">
          <a:xfrm>
            <a:off x="228600" y="1524000"/>
            <a:ext cx="2995612" cy="1908215"/>
          </a:xfrm>
          <a:prstGeom prst="rect">
            <a:avLst/>
          </a:prstGeom>
          <a:noFill/>
          <a:ln w="9525">
            <a:noFill/>
            <a:miter lim="800000"/>
            <a:headEnd/>
            <a:tailEnd/>
          </a:ln>
        </p:spPr>
        <p:txBody>
          <a:bodyPr wrap="square">
            <a:spAutoFit/>
          </a:bodyPr>
          <a:lstStyle/>
          <a:p>
            <a:pPr algn="ctr" defTabSz="914400" eaLnBrk="0" hangingPunct="0">
              <a:buFont typeface="Arial" charset="0"/>
              <a:buChar char="•"/>
            </a:pPr>
            <a:r>
              <a:rPr kumimoji="1" lang="en-US" sz="2400" dirty="0" smtClean="0">
                <a:solidFill>
                  <a:srgbClr val="000000"/>
                </a:solidFill>
                <a:latin typeface="Times New Roman" pitchFamily="18" charset="0"/>
                <a:cs typeface="+mn-cs"/>
              </a:rPr>
              <a:t> Performed </a:t>
            </a:r>
            <a:r>
              <a:rPr kumimoji="1" lang="en-US" sz="2400" dirty="0">
                <a:solidFill>
                  <a:srgbClr val="000000"/>
                </a:solidFill>
                <a:latin typeface="Times New Roman" pitchFamily="18" charset="0"/>
                <a:cs typeface="+mn-cs"/>
              </a:rPr>
              <a:t>in </a:t>
            </a:r>
            <a:r>
              <a:rPr kumimoji="1" lang="en-US" sz="2800" u="sng" dirty="0">
                <a:solidFill>
                  <a:srgbClr val="434342">
                    <a:lumMod val="90000"/>
                    <a:lumOff val="10000"/>
                  </a:srgbClr>
                </a:solidFill>
                <a:latin typeface="Times New Roman" pitchFamily="18" charset="0"/>
                <a:cs typeface="+mn-cs"/>
              </a:rPr>
              <a:t>Europe</a:t>
            </a:r>
          </a:p>
          <a:p>
            <a:pPr algn="ctr" defTabSz="914400" eaLnBrk="0" hangingPunct="0">
              <a:buFont typeface="Arial" charset="0"/>
              <a:buChar char="•"/>
            </a:pPr>
            <a:r>
              <a:rPr kumimoji="1" lang="en-US" sz="2400" dirty="0" smtClean="0">
                <a:solidFill>
                  <a:srgbClr val="000000"/>
                </a:solidFill>
                <a:latin typeface="Times New Roman" pitchFamily="18" charset="0"/>
                <a:cs typeface="+mn-cs"/>
              </a:rPr>
              <a:t> 200 patients</a:t>
            </a:r>
          </a:p>
          <a:p>
            <a:pPr algn="ctr" defTabSz="914400" eaLnBrk="0" hangingPunct="0">
              <a:buFont typeface="Arial" charset="0"/>
              <a:buChar char="•"/>
            </a:pPr>
            <a:r>
              <a:rPr kumimoji="1" lang="en-US" sz="2400" dirty="0" smtClean="0">
                <a:solidFill>
                  <a:srgbClr val="000000"/>
                </a:solidFill>
                <a:latin typeface="Times New Roman" pitchFamily="18" charset="0"/>
                <a:cs typeface="+mn-cs"/>
              </a:rPr>
              <a:t>Total cost: </a:t>
            </a:r>
            <a:r>
              <a:rPr kumimoji="1" lang="en-US" sz="2400" b="1" u="sng" dirty="0" smtClean="0">
                <a:solidFill>
                  <a:srgbClr val="000000"/>
                </a:solidFill>
                <a:latin typeface="Times New Roman" pitchFamily="18" charset="0"/>
                <a:cs typeface="+mn-cs"/>
              </a:rPr>
              <a:t>$5M</a:t>
            </a:r>
            <a:endParaRPr kumimoji="1" lang="en-US" sz="2400" dirty="0">
              <a:solidFill>
                <a:srgbClr val="000000"/>
              </a:solidFill>
              <a:latin typeface="Times New Roman" pitchFamily="18" charset="0"/>
              <a:cs typeface="+mn-cs"/>
            </a:endParaRPr>
          </a:p>
          <a:p>
            <a:pPr algn="ctr" defTabSz="914400" eaLnBrk="0" hangingPunct="0"/>
            <a:endParaRPr kumimoji="1" lang="en-US" sz="2400" dirty="0">
              <a:solidFill>
                <a:srgbClr val="000000"/>
              </a:solidFill>
              <a:latin typeface="Times New Roman" pitchFamily="18" charset="0"/>
              <a:cs typeface="+mn-cs"/>
            </a:endParaRPr>
          </a:p>
        </p:txBody>
      </p:sp>
      <p:sp>
        <p:nvSpPr>
          <p:cNvPr id="16" name="Slide Number Placeholder 15"/>
          <p:cNvSpPr>
            <a:spLocks noGrp="1"/>
          </p:cNvSpPr>
          <p:nvPr>
            <p:ph type="sldNum" sz="quarter" idx="12"/>
          </p:nvPr>
        </p:nvSpPr>
        <p:spPr/>
        <p:txBody>
          <a:bodyPr/>
          <a:lstStyle/>
          <a:p>
            <a:fld id="{701DAA9B-B69D-4D34-83E6-D0DBDA712E92}" type="slidenum">
              <a:rPr lang="en-US" smtClean="0">
                <a:solidFill>
                  <a:srgbClr val="000000"/>
                </a:solidFill>
              </a:rPr>
              <a:pPr/>
              <a:t>39</a:t>
            </a:fld>
            <a:endParaRPr lang="en-US">
              <a:solidFill>
                <a:srgbClr val="000000"/>
              </a:solidFill>
            </a:endParaRPr>
          </a:p>
        </p:txBody>
      </p:sp>
      <p:sp>
        <p:nvSpPr>
          <p:cNvPr id="17" name="Date Placeholder 16"/>
          <p:cNvSpPr>
            <a:spLocks noGrp="1"/>
          </p:cNvSpPr>
          <p:nvPr>
            <p:ph type="dt" sz="half" idx="10"/>
          </p:nvPr>
        </p:nvSpPr>
        <p:spPr/>
        <p:txBody>
          <a:bodyPr/>
          <a:lstStyle/>
          <a:p>
            <a:r>
              <a:rPr lang="en-US" smtClean="0">
                <a:solidFill>
                  <a:srgbClr val="000000"/>
                </a:solidFill>
              </a:rPr>
              <a:t>12/4/2009</a:t>
            </a:r>
            <a:endParaRPr lang="en-US">
              <a:solidFill>
                <a:srgbClr val="000000"/>
              </a:solidFill>
            </a:endParaRPr>
          </a:p>
        </p:txBody>
      </p:sp>
    </p:spTree>
    <p:extLst>
      <p:ext uri="{BB962C8B-B14F-4D97-AF65-F5344CB8AC3E}">
        <p14:creationId xmlns:p14="http://schemas.microsoft.com/office/powerpoint/2010/main" val="2555278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p:cNvSpPr/>
          <p:nvPr/>
        </p:nvSpPr>
        <p:spPr>
          <a:xfrm>
            <a:off x="0" y="1066800"/>
            <a:ext cx="9144000" cy="5242560"/>
          </a:xfrm>
          <a:prstGeom prst="rect">
            <a:avLst/>
          </a:prstGeom>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24" name="Line 4"/>
          <p:cNvSpPr>
            <a:spLocks noChangeShapeType="1"/>
          </p:cNvSpPr>
          <p:nvPr/>
        </p:nvSpPr>
        <p:spPr bwMode="auto">
          <a:xfrm>
            <a:off x="1979613" y="1544638"/>
            <a:ext cx="1587" cy="5160962"/>
          </a:xfrm>
          <a:prstGeom prst="line">
            <a:avLst/>
          </a:prstGeom>
          <a:noFill/>
          <a:ln w="19050">
            <a:solidFill>
              <a:schemeClr val="bg2"/>
            </a:solidFill>
            <a:round/>
            <a:headEnd/>
            <a:tailEnd/>
          </a:ln>
        </p:spPr>
        <p:txBody>
          <a:bodyPr>
            <a:spAutoFit/>
          </a:bodyPr>
          <a:lstStyle/>
          <a:p>
            <a:endParaRPr lang="en-US" dirty="0"/>
          </a:p>
        </p:txBody>
      </p:sp>
      <p:sp>
        <p:nvSpPr>
          <p:cNvPr id="5125" name="Line 5"/>
          <p:cNvSpPr>
            <a:spLocks noChangeShapeType="1"/>
          </p:cNvSpPr>
          <p:nvPr/>
        </p:nvSpPr>
        <p:spPr bwMode="auto">
          <a:xfrm>
            <a:off x="1676401" y="1533525"/>
            <a:ext cx="0" cy="4775835"/>
          </a:xfrm>
          <a:prstGeom prst="line">
            <a:avLst/>
          </a:prstGeom>
          <a:noFill/>
          <a:ln w="0">
            <a:solidFill>
              <a:srgbClr val="C0C0C0"/>
            </a:solidFill>
            <a:round/>
            <a:headEnd/>
            <a:tailEnd/>
          </a:ln>
        </p:spPr>
        <p:txBody>
          <a:bodyPr/>
          <a:lstStyle/>
          <a:p>
            <a:endParaRPr lang="en-US" dirty="0"/>
          </a:p>
        </p:txBody>
      </p:sp>
      <p:sp>
        <p:nvSpPr>
          <p:cNvPr id="5126" name="Line 6"/>
          <p:cNvSpPr>
            <a:spLocks noChangeShapeType="1"/>
          </p:cNvSpPr>
          <p:nvPr/>
        </p:nvSpPr>
        <p:spPr bwMode="auto">
          <a:xfrm>
            <a:off x="2284413" y="1538288"/>
            <a:ext cx="1587" cy="4771072"/>
          </a:xfrm>
          <a:prstGeom prst="line">
            <a:avLst/>
          </a:prstGeom>
          <a:noFill/>
          <a:ln w="0">
            <a:solidFill>
              <a:srgbClr val="C0C0C0"/>
            </a:solidFill>
            <a:round/>
            <a:headEnd/>
            <a:tailEnd/>
          </a:ln>
        </p:spPr>
        <p:txBody>
          <a:bodyPr/>
          <a:lstStyle/>
          <a:p>
            <a:endParaRPr lang="en-US" dirty="0"/>
          </a:p>
        </p:txBody>
      </p:sp>
      <p:sp>
        <p:nvSpPr>
          <p:cNvPr id="5127" name="Line 7"/>
          <p:cNvSpPr>
            <a:spLocks noChangeShapeType="1"/>
          </p:cNvSpPr>
          <p:nvPr/>
        </p:nvSpPr>
        <p:spPr bwMode="auto">
          <a:xfrm>
            <a:off x="1066801" y="1533525"/>
            <a:ext cx="0" cy="4775835"/>
          </a:xfrm>
          <a:prstGeom prst="line">
            <a:avLst/>
          </a:prstGeom>
          <a:noFill/>
          <a:ln w="0">
            <a:solidFill>
              <a:srgbClr val="C0C0C0"/>
            </a:solidFill>
            <a:round/>
            <a:headEnd/>
            <a:tailEnd/>
          </a:ln>
        </p:spPr>
        <p:txBody>
          <a:bodyPr/>
          <a:lstStyle/>
          <a:p>
            <a:endParaRPr lang="en-US" dirty="0"/>
          </a:p>
        </p:txBody>
      </p:sp>
      <p:sp>
        <p:nvSpPr>
          <p:cNvPr id="5128" name="Line 8"/>
          <p:cNvSpPr>
            <a:spLocks noChangeShapeType="1"/>
          </p:cNvSpPr>
          <p:nvPr/>
        </p:nvSpPr>
        <p:spPr bwMode="auto">
          <a:xfrm>
            <a:off x="2894012" y="1533525"/>
            <a:ext cx="1588" cy="4775835"/>
          </a:xfrm>
          <a:prstGeom prst="line">
            <a:avLst/>
          </a:prstGeom>
          <a:noFill/>
          <a:ln w="0">
            <a:solidFill>
              <a:srgbClr val="C0C0C0"/>
            </a:solidFill>
            <a:round/>
            <a:headEnd/>
            <a:tailEnd/>
          </a:ln>
        </p:spPr>
        <p:txBody>
          <a:bodyPr/>
          <a:lstStyle/>
          <a:p>
            <a:endParaRPr lang="en-US" dirty="0"/>
          </a:p>
        </p:txBody>
      </p:sp>
      <p:sp>
        <p:nvSpPr>
          <p:cNvPr id="5129" name="Line 9"/>
          <p:cNvSpPr>
            <a:spLocks noChangeShapeType="1"/>
          </p:cNvSpPr>
          <p:nvPr/>
        </p:nvSpPr>
        <p:spPr bwMode="auto">
          <a:xfrm>
            <a:off x="3503612" y="1539875"/>
            <a:ext cx="0" cy="4769485"/>
          </a:xfrm>
          <a:prstGeom prst="line">
            <a:avLst/>
          </a:prstGeom>
          <a:noFill/>
          <a:ln w="0">
            <a:solidFill>
              <a:srgbClr val="C0C0C0"/>
            </a:solidFill>
            <a:round/>
            <a:headEnd/>
            <a:tailEnd/>
          </a:ln>
        </p:spPr>
        <p:txBody>
          <a:bodyPr/>
          <a:lstStyle/>
          <a:p>
            <a:endParaRPr lang="en-US" dirty="0"/>
          </a:p>
        </p:txBody>
      </p:sp>
      <p:sp>
        <p:nvSpPr>
          <p:cNvPr id="5130" name="Line 10"/>
          <p:cNvSpPr>
            <a:spLocks noChangeShapeType="1"/>
          </p:cNvSpPr>
          <p:nvPr/>
        </p:nvSpPr>
        <p:spPr bwMode="auto">
          <a:xfrm>
            <a:off x="4113212" y="1528763"/>
            <a:ext cx="1588" cy="4780597"/>
          </a:xfrm>
          <a:prstGeom prst="line">
            <a:avLst/>
          </a:prstGeom>
          <a:noFill/>
          <a:ln w="0">
            <a:solidFill>
              <a:srgbClr val="C0C0C0"/>
            </a:solidFill>
            <a:round/>
            <a:headEnd/>
            <a:tailEnd/>
          </a:ln>
        </p:spPr>
        <p:txBody>
          <a:bodyPr/>
          <a:lstStyle/>
          <a:p>
            <a:endParaRPr lang="en-US" dirty="0"/>
          </a:p>
        </p:txBody>
      </p:sp>
      <p:sp>
        <p:nvSpPr>
          <p:cNvPr id="5131" name="Line 11"/>
          <p:cNvSpPr>
            <a:spLocks noChangeShapeType="1"/>
          </p:cNvSpPr>
          <p:nvPr/>
        </p:nvSpPr>
        <p:spPr bwMode="auto">
          <a:xfrm>
            <a:off x="2589213" y="1855789"/>
            <a:ext cx="1587" cy="4453572"/>
          </a:xfrm>
          <a:prstGeom prst="line">
            <a:avLst/>
          </a:prstGeom>
          <a:noFill/>
          <a:ln w="0">
            <a:solidFill>
              <a:srgbClr val="C0C0C0"/>
            </a:solidFill>
            <a:round/>
            <a:headEnd/>
            <a:tailEnd/>
          </a:ln>
        </p:spPr>
        <p:txBody>
          <a:bodyPr/>
          <a:lstStyle/>
          <a:p>
            <a:endParaRPr lang="en-US" dirty="0"/>
          </a:p>
        </p:txBody>
      </p:sp>
      <p:sp>
        <p:nvSpPr>
          <p:cNvPr id="5132" name="Line 12"/>
          <p:cNvSpPr>
            <a:spLocks noChangeShapeType="1"/>
          </p:cNvSpPr>
          <p:nvPr/>
        </p:nvSpPr>
        <p:spPr bwMode="auto">
          <a:xfrm>
            <a:off x="3808412" y="1846263"/>
            <a:ext cx="1588" cy="4463097"/>
          </a:xfrm>
          <a:prstGeom prst="line">
            <a:avLst/>
          </a:prstGeom>
          <a:noFill/>
          <a:ln w="0">
            <a:solidFill>
              <a:srgbClr val="C0C0C0"/>
            </a:solidFill>
            <a:round/>
            <a:headEnd/>
            <a:tailEnd/>
          </a:ln>
        </p:spPr>
        <p:txBody>
          <a:bodyPr/>
          <a:lstStyle/>
          <a:p>
            <a:endParaRPr lang="en-US" dirty="0"/>
          </a:p>
        </p:txBody>
      </p:sp>
      <p:sp>
        <p:nvSpPr>
          <p:cNvPr id="5133" name="Line 13"/>
          <p:cNvSpPr>
            <a:spLocks noChangeShapeType="1"/>
          </p:cNvSpPr>
          <p:nvPr/>
        </p:nvSpPr>
        <p:spPr bwMode="auto">
          <a:xfrm>
            <a:off x="1371601" y="1841501"/>
            <a:ext cx="0" cy="4467860"/>
          </a:xfrm>
          <a:prstGeom prst="line">
            <a:avLst/>
          </a:prstGeom>
          <a:noFill/>
          <a:ln w="0">
            <a:solidFill>
              <a:srgbClr val="C0C0C0"/>
            </a:solidFill>
            <a:round/>
            <a:headEnd/>
            <a:tailEnd/>
          </a:ln>
        </p:spPr>
        <p:txBody>
          <a:bodyPr/>
          <a:lstStyle/>
          <a:p>
            <a:endParaRPr lang="en-US" dirty="0"/>
          </a:p>
        </p:txBody>
      </p:sp>
      <p:grpSp>
        <p:nvGrpSpPr>
          <p:cNvPr id="2" name="Group 17"/>
          <p:cNvGrpSpPr>
            <a:grpSpLocks/>
          </p:cNvGrpSpPr>
          <p:nvPr/>
        </p:nvGrpSpPr>
        <p:grpSpPr bwMode="auto">
          <a:xfrm>
            <a:off x="817563" y="1879600"/>
            <a:ext cx="42862" cy="1335088"/>
            <a:chOff x="515" y="875"/>
            <a:chExt cx="27" cy="1164"/>
          </a:xfrm>
        </p:grpSpPr>
        <p:sp>
          <p:nvSpPr>
            <p:cNvPr id="5138" name="Line 18"/>
            <p:cNvSpPr>
              <a:spLocks noChangeShapeType="1"/>
            </p:cNvSpPr>
            <p:nvPr/>
          </p:nvSpPr>
          <p:spPr bwMode="auto">
            <a:xfrm>
              <a:off x="515" y="875"/>
              <a:ext cx="27" cy="0"/>
            </a:xfrm>
            <a:prstGeom prst="line">
              <a:avLst/>
            </a:prstGeom>
            <a:noFill/>
            <a:ln w="3175">
              <a:solidFill>
                <a:schemeClr val="bg2"/>
              </a:solidFill>
              <a:round/>
              <a:headEnd/>
              <a:tailEnd/>
            </a:ln>
          </p:spPr>
          <p:txBody>
            <a:bodyPr>
              <a:spAutoFit/>
            </a:bodyPr>
            <a:lstStyle/>
            <a:p>
              <a:endParaRPr lang="en-US" dirty="0"/>
            </a:p>
          </p:txBody>
        </p:sp>
        <p:sp>
          <p:nvSpPr>
            <p:cNvPr id="5139" name="Line 19"/>
            <p:cNvSpPr>
              <a:spLocks noChangeShapeType="1"/>
            </p:cNvSpPr>
            <p:nvPr/>
          </p:nvSpPr>
          <p:spPr bwMode="auto">
            <a:xfrm>
              <a:off x="515" y="2039"/>
              <a:ext cx="27" cy="0"/>
            </a:xfrm>
            <a:prstGeom prst="line">
              <a:avLst/>
            </a:prstGeom>
            <a:noFill/>
            <a:ln w="3175">
              <a:solidFill>
                <a:schemeClr val="bg2"/>
              </a:solidFill>
              <a:round/>
              <a:headEnd/>
              <a:tailEnd/>
            </a:ln>
          </p:spPr>
          <p:txBody>
            <a:bodyPr>
              <a:spAutoFit/>
            </a:bodyPr>
            <a:lstStyle/>
            <a:p>
              <a:endParaRPr lang="en-US" dirty="0"/>
            </a:p>
          </p:txBody>
        </p:sp>
        <p:sp>
          <p:nvSpPr>
            <p:cNvPr id="5140" name="Line 20"/>
            <p:cNvSpPr>
              <a:spLocks noChangeShapeType="1"/>
            </p:cNvSpPr>
            <p:nvPr/>
          </p:nvSpPr>
          <p:spPr bwMode="auto">
            <a:xfrm>
              <a:off x="515" y="1166"/>
              <a:ext cx="27" cy="0"/>
            </a:xfrm>
            <a:prstGeom prst="line">
              <a:avLst/>
            </a:prstGeom>
            <a:noFill/>
            <a:ln w="3175">
              <a:solidFill>
                <a:schemeClr val="bg2"/>
              </a:solidFill>
              <a:round/>
              <a:headEnd/>
              <a:tailEnd/>
            </a:ln>
          </p:spPr>
          <p:txBody>
            <a:bodyPr>
              <a:spAutoFit/>
            </a:bodyPr>
            <a:lstStyle/>
            <a:p>
              <a:endParaRPr lang="en-US" dirty="0"/>
            </a:p>
          </p:txBody>
        </p:sp>
        <p:sp>
          <p:nvSpPr>
            <p:cNvPr id="5141" name="Line 21"/>
            <p:cNvSpPr>
              <a:spLocks noChangeShapeType="1"/>
            </p:cNvSpPr>
            <p:nvPr/>
          </p:nvSpPr>
          <p:spPr bwMode="auto">
            <a:xfrm>
              <a:off x="515" y="1457"/>
              <a:ext cx="27" cy="0"/>
            </a:xfrm>
            <a:prstGeom prst="line">
              <a:avLst/>
            </a:prstGeom>
            <a:noFill/>
            <a:ln w="3175">
              <a:solidFill>
                <a:schemeClr val="bg2"/>
              </a:solidFill>
              <a:round/>
              <a:headEnd/>
              <a:tailEnd/>
            </a:ln>
          </p:spPr>
          <p:txBody>
            <a:bodyPr>
              <a:spAutoFit/>
            </a:bodyPr>
            <a:lstStyle/>
            <a:p>
              <a:endParaRPr lang="en-US" dirty="0"/>
            </a:p>
          </p:txBody>
        </p:sp>
        <p:sp>
          <p:nvSpPr>
            <p:cNvPr id="5142" name="Line 22"/>
            <p:cNvSpPr>
              <a:spLocks noChangeShapeType="1"/>
            </p:cNvSpPr>
            <p:nvPr/>
          </p:nvSpPr>
          <p:spPr bwMode="auto">
            <a:xfrm>
              <a:off x="515" y="1748"/>
              <a:ext cx="27" cy="0"/>
            </a:xfrm>
            <a:prstGeom prst="line">
              <a:avLst/>
            </a:prstGeom>
            <a:noFill/>
            <a:ln w="3175">
              <a:solidFill>
                <a:schemeClr val="bg2"/>
              </a:solidFill>
              <a:round/>
              <a:headEnd/>
              <a:tailEnd/>
            </a:ln>
          </p:spPr>
          <p:txBody>
            <a:bodyPr>
              <a:spAutoFit/>
            </a:bodyPr>
            <a:lstStyle/>
            <a:p>
              <a:endParaRPr lang="en-US" dirty="0"/>
            </a:p>
          </p:txBody>
        </p:sp>
      </p:grpSp>
      <p:sp>
        <p:nvSpPr>
          <p:cNvPr id="5143" name="Rectangle 23"/>
          <p:cNvSpPr>
            <a:spLocks noGrp="1"/>
          </p:cNvSpPr>
          <p:nvPr>
            <p:ph type="title" idx="4294967295"/>
          </p:nvPr>
        </p:nvSpPr>
        <p:spPr>
          <a:xfrm>
            <a:off x="-4556" y="5080"/>
            <a:ext cx="9144000" cy="914400"/>
          </a:xfrm>
        </p:spPr>
        <p:txBody>
          <a:bodyPr>
            <a:normAutofit/>
          </a:bodyPr>
          <a:lstStyle/>
          <a:p>
            <a:pPr algn="ctr"/>
            <a:r>
              <a:rPr lang="en-US" dirty="0" smtClean="0">
                <a:latin typeface="Source Sans Pro"/>
                <a:cs typeface="Source Sans Pro"/>
              </a:rPr>
              <a:t>Example: How We Get There: Milestones</a:t>
            </a:r>
            <a:endParaRPr lang="en-US" dirty="0">
              <a:latin typeface="Source Sans Pro"/>
              <a:cs typeface="Source Sans Pro"/>
            </a:endParaRPr>
          </a:p>
        </p:txBody>
      </p:sp>
      <p:sp>
        <p:nvSpPr>
          <p:cNvPr id="5144" name="Rectangle 26"/>
          <p:cNvSpPr>
            <a:spLocks noChangeArrowheads="1"/>
          </p:cNvSpPr>
          <p:nvPr/>
        </p:nvSpPr>
        <p:spPr bwMode="auto">
          <a:xfrm>
            <a:off x="1219200" y="1219200"/>
            <a:ext cx="429605" cy="230832"/>
          </a:xfrm>
          <a:prstGeom prst="rect">
            <a:avLst/>
          </a:prstGeom>
          <a:noFill/>
          <a:ln w="9525">
            <a:noFill/>
            <a:miter lim="800000"/>
            <a:headEnd/>
            <a:tailEnd/>
          </a:ln>
        </p:spPr>
        <p:txBody>
          <a:bodyPr wrap="none" lIns="0" tIns="0" rIns="0" bIns="0">
            <a:spAutoFit/>
          </a:bodyPr>
          <a:lstStyle/>
          <a:p>
            <a:pPr>
              <a:spcBef>
                <a:spcPct val="50000"/>
              </a:spcBef>
            </a:pPr>
            <a:r>
              <a:rPr lang="en-US" sz="1500" b="1" dirty="0" smtClean="0">
                <a:solidFill>
                  <a:srgbClr val="000000"/>
                </a:solidFill>
              </a:rPr>
              <a:t>2015</a:t>
            </a:r>
            <a:endParaRPr lang="en-US" sz="1400" dirty="0"/>
          </a:p>
        </p:txBody>
      </p:sp>
      <p:sp>
        <p:nvSpPr>
          <p:cNvPr id="5147" name="Line 29"/>
          <p:cNvSpPr>
            <a:spLocks noChangeShapeType="1"/>
          </p:cNvSpPr>
          <p:nvPr/>
        </p:nvSpPr>
        <p:spPr bwMode="auto">
          <a:xfrm>
            <a:off x="762000" y="1535113"/>
            <a:ext cx="1588" cy="5153025"/>
          </a:xfrm>
          <a:prstGeom prst="line">
            <a:avLst/>
          </a:prstGeom>
          <a:noFill/>
          <a:ln w="19050">
            <a:solidFill>
              <a:schemeClr val="bg2"/>
            </a:solidFill>
            <a:round/>
            <a:headEnd/>
            <a:tailEnd/>
          </a:ln>
        </p:spPr>
        <p:txBody>
          <a:bodyPr>
            <a:spAutoFit/>
          </a:bodyPr>
          <a:lstStyle/>
          <a:p>
            <a:endParaRPr lang="en-US" dirty="0"/>
          </a:p>
        </p:txBody>
      </p:sp>
      <p:sp>
        <p:nvSpPr>
          <p:cNvPr id="5148" name="Line 30"/>
          <p:cNvSpPr>
            <a:spLocks noChangeShapeType="1"/>
          </p:cNvSpPr>
          <p:nvPr/>
        </p:nvSpPr>
        <p:spPr bwMode="auto">
          <a:xfrm>
            <a:off x="4418012" y="1716088"/>
            <a:ext cx="1588" cy="5141912"/>
          </a:xfrm>
          <a:prstGeom prst="line">
            <a:avLst/>
          </a:prstGeom>
          <a:noFill/>
          <a:ln w="19050">
            <a:solidFill>
              <a:schemeClr val="bg2"/>
            </a:solidFill>
            <a:round/>
            <a:headEnd/>
            <a:tailEnd/>
          </a:ln>
        </p:spPr>
        <p:txBody>
          <a:bodyPr>
            <a:spAutoFit/>
          </a:bodyPr>
          <a:lstStyle/>
          <a:p>
            <a:endParaRPr lang="en-US" dirty="0"/>
          </a:p>
        </p:txBody>
      </p:sp>
      <p:sp>
        <p:nvSpPr>
          <p:cNvPr id="5149" name="Line 31"/>
          <p:cNvSpPr>
            <a:spLocks noChangeShapeType="1"/>
          </p:cNvSpPr>
          <p:nvPr/>
        </p:nvSpPr>
        <p:spPr bwMode="auto">
          <a:xfrm>
            <a:off x="3198812" y="1535113"/>
            <a:ext cx="1588" cy="5160962"/>
          </a:xfrm>
          <a:prstGeom prst="line">
            <a:avLst/>
          </a:prstGeom>
          <a:noFill/>
          <a:ln w="19050">
            <a:solidFill>
              <a:schemeClr val="bg2"/>
            </a:solidFill>
            <a:round/>
            <a:headEnd/>
            <a:tailEnd/>
          </a:ln>
        </p:spPr>
        <p:txBody>
          <a:bodyPr>
            <a:spAutoFit/>
          </a:bodyPr>
          <a:lstStyle/>
          <a:p>
            <a:endParaRPr lang="en-US" dirty="0"/>
          </a:p>
        </p:txBody>
      </p:sp>
      <p:sp>
        <p:nvSpPr>
          <p:cNvPr id="5152" name="Rectangle 34"/>
          <p:cNvSpPr>
            <a:spLocks noChangeArrowheads="1"/>
          </p:cNvSpPr>
          <p:nvPr/>
        </p:nvSpPr>
        <p:spPr bwMode="auto">
          <a:xfrm rot="-5400000">
            <a:off x="-203327" y="3927801"/>
            <a:ext cx="914400" cy="221599"/>
          </a:xfrm>
          <a:prstGeom prst="rect">
            <a:avLst/>
          </a:prstGeom>
          <a:noFill/>
          <a:ln w="9525">
            <a:noFill/>
            <a:miter lim="800000"/>
            <a:headEnd/>
            <a:tailEnd/>
          </a:ln>
        </p:spPr>
        <p:txBody>
          <a:bodyPr wrap="square" lIns="0" tIns="0" rIns="0" bIns="0">
            <a:spAutoFit/>
          </a:bodyPr>
          <a:lstStyle/>
          <a:p>
            <a:pPr algn="ctr">
              <a:lnSpc>
                <a:spcPct val="90000"/>
              </a:lnSpc>
              <a:spcBef>
                <a:spcPct val="50000"/>
              </a:spcBef>
            </a:pPr>
            <a:r>
              <a:rPr lang="en-US" sz="1600" b="1" dirty="0" smtClean="0">
                <a:solidFill>
                  <a:srgbClr val="00007E"/>
                </a:solidFill>
              </a:rPr>
              <a:t>Market</a:t>
            </a:r>
            <a:endParaRPr lang="en-US" sz="1600" b="1" dirty="0">
              <a:solidFill>
                <a:srgbClr val="00007E"/>
              </a:solidFill>
            </a:endParaRPr>
          </a:p>
        </p:txBody>
      </p:sp>
      <p:sp>
        <p:nvSpPr>
          <p:cNvPr id="5153" name="AutoShape 35"/>
          <p:cNvSpPr>
            <a:spLocks noChangeArrowheads="1"/>
          </p:cNvSpPr>
          <p:nvPr/>
        </p:nvSpPr>
        <p:spPr bwMode="auto">
          <a:xfrm>
            <a:off x="457200" y="2362200"/>
            <a:ext cx="914400" cy="53120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a:lnSpc>
                <a:spcPct val="90000"/>
              </a:lnSpc>
            </a:pPr>
            <a:r>
              <a:rPr lang="en-US" sz="1400" dirty="0" smtClean="0"/>
              <a:t>Proof of Concept</a:t>
            </a:r>
            <a:endParaRPr lang="en-US" sz="1400" dirty="0"/>
          </a:p>
        </p:txBody>
      </p:sp>
      <p:sp>
        <p:nvSpPr>
          <p:cNvPr id="5155" name="AutoShape 37"/>
          <p:cNvSpPr>
            <a:spLocks noChangeArrowheads="1"/>
          </p:cNvSpPr>
          <p:nvPr/>
        </p:nvSpPr>
        <p:spPr bwMode="auto">
          <a:xfrm>
            <a:off x="1371600" y="3993463"/>
            <a:ext cx="1219200" cy="31668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a:lnSpc>
                <a:spcPct val="90000"/>
              </a:lnSpc>
            </a:pPr>
            <a:r>
              <a:rPr lang="en-US" sz="1400" dirty="0" smtClean="0"/>
              <a:t>San Jose</a:t>
            </a:r>
            <a:endParaRPr lang="en-US" sz="1400" dirty="0"/>
          </a:p>
        </p:txBody>
      </p:sp>
      <p:sp>
        <p:nvSpPr>
          <p:cNvPr id="5175" name="Rectangle 59"/>
          <p:cNvSpPr>
            <a:spLocks noChangeArrowheads="1"/>
          </p:cNvSpPr>
          <p:nvPr/>
        </p:nvSpPr>
        <p:spPr bwMode="auto">
          <a:xfrm>
            <a:off x="477588" y="1828800"/>
            <a:ext cx="894012" cy="228600"/>
          </a:xfrm>
          <a:prstGeom prst="rect">
            <a:avLst/>
          </a:prstGeom>
          <a:solidFill>
            <a:srgbClr val="00007E">
              <a:alpha val="75000"/>
            </a:srgbClr>
          </a:solidFill>
          <a:ln w="9525" algn="ctr">
            <a:noFill/>
            <a:miter lim="800000"/>
            <a:headEnd/>
            <a:tailEnd/>
          </a:ln>
        </p:spPr>
        <p:txBody>
          <a:bodyPr wrap="none" anchor="ctr"/>
          <a:lstStyle/>
          <a:p>
            <a:pPr algn="ctr">
              <a:spcBef>
                <a:spcPct val="50000"/>
              </a:spcBef>
            </a:pPr>
            <a:r>
              <a:rPr lang="en-US" sz="1400" dirty="0" smtClean="0">
                <a:solidFill>
                  <a:schemeClr val="bg1"/>
                </a:solidFill>
              </a:rPr>
              <a:t>Initialize</a:t>
            </a:r>
            <a:endParaRPr lang="en-US" sz="1400" b="1" dirty="0">
              <a:solidFill>
                <a:schemeClr val="bg1"/>
              </a:solidFill>
            </a:endParaRPr>
          </a:p>
        </p:txBody>
      </p:sp>
      <p:sp>
        <p:nvSpPr>
          <p:cNvPr id="5177" name="Rectangle 61"/>
          <p:cNvSpPr>
            <a:spLocks noChangeArrowheads="1"/>
          </p:cNvSpPr>
          <p:nvPr/>
        </p:nvSpPr>
        <p:spPr bwMode="auto">
          <a:xfrm rot="-5400000">
            <a:off x="-453700" y="2492701"/>
            <a:ext cx="1447800" cy="221599"/>
          </a:xfrm>
          <a:prstGeom prst="rect">
            <a:avLst/>
          </a:prstGeom>
          <a:noFill/>
          <a:ln w="9525">
            <a:noFill/>
            <a:miter lim="800000"/>
            <a:headEnd/>
            <a:tailEnd/>
          </a:ln>
        </p:spPr>
        <p:txBody>
          <a:bodyPr wrap="square" lIns="0" tIns="0" rIns="0" bIns="0">
            <a:spAutoFit/>
          </a:bodyPr>
          <a:lstStyle/>
          <a:p>
            <a:pPr algn="ctr">
              <a:lnSpc>
                <a:spcPct val="90000"/>
              </a:lnSpc>
              <a:spcBef>
                <a:spcPct val="50000"/>
              </a:spcBef>
            </a:pPr>
            <a:r>
              <a:rPr lang="en-US" sz="1600" b="1" dirty="0" smtClean="0">
                <a:solidFill>
                  <a:srgbClr val="00007E"/>
                </a:solidFill>
              </a:rPr>
              <a:t>Product</a:t>
            </a:r>
            <a:endParaRPr lang="en-US" sz="1600" b="1" dirty="0">
              <a:solidFill>
                <a:srgbClr val="00007E"/>
              </a:solidFill>
            </a:endParaRPr>
          </a:p>
        </p:txBody>
      </p:sp>
      <p:sp>
        <p:nvSpPr>
          <p:cNvPr id="5178" name="Rectangle 62"/>
          <p:cNvSpPr>
            <a:spLocks noChangeArrowheads="1"/>
          </p:cNvSpPr>
          <p:nvPr/>
        </p:nvSpPr>
        <p:spPr bwMode="auto">
          <a:xfrm rot="-5400000">
            <a:off x="-339271" y="5084577"/>
            <a:ext cx="1136650" cy="249299"/>
          </a:xfrm>
          <a:prstGeom prst="rect">
            <a:avLst/>
          </a:prstGeom>
          <a:noFill/>
          <a:ln w="9525">
            <a:noFill/>
            <a:miter lim="800000"/>
            <a:headEnd/>
            <a:tailEnd/>
          </a:ln>
        </p:spPr>
        <p:txBody>
          <a:bodyPr wrap="square" lIns="0" tIns="0" rIns="0" bIns="0">
            <a:spAutoFit/>
          </a:bodyPr>
          <a:lstStyle/>
          <a:p>
            <a:pPr algn="ctr">
              <a:lnSpc>
                <a:spcPct val="90000"/>
              </a:lnSpc>
              <a:spcBef>
                <a:spcPct val="50000"/>
              </a:spcBef>
            </a:pPr>
            <a:r>
              <a:rPr lang="en-US" dirty="0" smtClean="0">
                <a:solidFill>
                  <a:srgbClr val="00007E"/>
                </a:solidFill>
              </a:rPr>
              <a:t>Company</a:t>
            </a:r>
            <a:endParaRPr lang="en-US" dirty="0">
              <a:solidFill>
                <a:srgbClr val="00007E"/>
              </a:solidFill>
            </a:endParaRPr>
          </a:p>
        </p:txBody>
      </p:sp>
      <p:sp>
        <p:nvSpPr>
          <p:cNvPr id="5182" name="AutoShape 66"/>
          <p:cNvSpPr>
            <a:spLocks noChangeArrowheads="1"/>
          </p:cNvSpPr>
          <p:nvPr/>
        </p:nvSpPr>
        <p:spPr bwMode="auto">
          <a:xfrm>
            <a:off x="2590800" y="2362200"/>
            <a:ext cx="1219200" cy="53120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a:lnSpc>
                <a:spcPct val="90000"/>
              </a:lnSpc>
            </a:pPr>
            <a:r>
              <a:rPr lang="en-US" sz="1400" dirty="0" smtClean="0"/>
              <a:t>Beta Prototype</a:t>
            </a:r>
            <a:endParaRPr lang="en-US" sz="1400" baseline="30000" dirty="0"/>
          </a:p>
        </p:txBody>
      </p:sp>
      <p:sp>
        <p:nvSpPr>
          <p:cNvPr id="5183" name="Rectangle 67"/>
          <p:cNvSpPr>
            <a:spLocks noChangeArrowheads="1"/>
          </p:cNvSpPr>
          <p:nvPr/>
        </p:nvSpPr>
        <p:spPr bwMode="auto">
          <a:xfrm>
            <a:off x="851079" y="1524000"/>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a:solidFill>
                  <a:srgbClr val="000000"/>
                </a:solidFill>
              </a:rPr>
              <a:t>M</a:t>
            </a:r>
            <a:r>
              <a:rPr lang="en-US" sz="1000" dirty="0" smtClean="0">
                <a:solidFill>
                  <a:srgbClr val="000000"/>
                </a:solidFill>
              </a:rPr>
              <a:t>1</a:t>
            </a:r>
            <a:endParaRPr lang="en-US" sz="1000" dirty="0"/>
          </a:p>
        </p:txBody>
      </p:sp>
      <p:sp>
        <p:nvSpPr>
          <p:cNvPr id="5184" name="Rectangle 68"/>
          <p:cNvSpPr>
            <a:spLocks noChangeArrowheads="1"/>
          </p:cNvSpPr>
          <p:nvPr/>
        </p:nvSpPr>
        <p:spPr bwMode="auto">
          <a:xfrm>
            <a:off x="1143000" y="1524000"/>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a:solidFill>
                  <a:srgbClr val="000000"/>
                </a:solidFill>
              </a:rPr>
              <a:t>M</a:t>
            </a:r>
            <a:r>
              <a:rPr lang="en-US" sz="1000" dirty="0" smtClean="0">
                <a:solidFill>
                  <a:srgbClr val="000000"/>
                </a:solidFill>
              </a:rPr>
              <a:t>2</a:t>
            </a:r>
            <a:endParaRPr lang="en-US" sz="1000" dirty="0"/>
          </a:p>
        </p:txBody>
      </p:sp>
      <p:sp>
        <p:nvSpPr>
          <p:cNvPr id="5185" name="Rectangle 69"/>
          <p:cNvSpPr>
            <a:spLocks noChangeArrowheads="1"/>
          </p:cNvSpPr>
          <p:nvPr/>
        </p:nvSpPr>
        <p:spPr bwMode="auto">
          <a:xfrm>
            <a:off x="1460679" y="1524000"/>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a:solidFill>
                  <a:srgbClr val="000000"/>
                </a:solidFill>
              </a:rPr>
              <a:t>M</a:t>
            </a:r>
            <a:r>
              <a:rPr lang="en-US" sz="1000" dirty="0" smtClean="0">
                <a:solidFill>
                  <a:srgbClr val="000000"/>
                </a:solidFill>
              </a:rPr>
              <a:t>3</a:t>
            </a:r>
            <a:endParaRPr lang="en-US" sz="1000" dirty="0"/>
          </a:p>
        </p:txBody>
      </p:sp>
      <p:sp>
        <p:nvSpPr>
          <p:cNvPr id="5186" name="Rectangle 70"/>
          <p:cNvSpPr>
            <a:spLocks noChangeArrowheads="1"/>
          </p:cNvSpPr>
          <p:nvPr/>
        </p:nvSpPr>
        <p:spPr bwMode="auto">
          <a:xfrm>
            <a:off x="1752600" y="1524000"/>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a:solidFill>
                  <a:srgbClr val="000000"/>
                </a:solidFill>
              </a:rPr>
              <a:t>M</a:t>
            </a:r>
            <a:r>
              <a:rPr lang="en-US" sz="1000" dirty="0" smtClean="0">
                <a:solidFill>
                  <a:srgbClr val="000000"/>
                </a:solidFill>
              </a:rPr>
              <a:t>4</a:t>
            </a:r>
            <a:endParaRPr lang="en-US" sz="1000" dirty="0"/>
          </a:p>
        </p:txBody>
      </p:sp>
      <p:sp>
        <p:nvSpPr>
          <p:cNvPr id="5187" name="Rectangle 71"/>
          <p:cNvSpPr>
            <a:spLocks noChangeArrowheads="1"/>
          </p:cNvSpPr>
          <p:nvPr/>
        </p:nvSpPr>
        <p:spPr bwMode="auto">
          <a:xfrm>
            <a:off x="8068144" y="1219200"/>
            <a:ext cx="429605" cy="230832"/>
          </a:xfrm>
          <a:prstGeom prst="rect">
            <a:avLst/>
          </a:prstGeom>
          <a:noFill/>
          <a:ln w="9525">
            <a:noFill/>
            <a:miter lim="800000"/>
            <a:headEnd/>
            <a:tailEnd/>
          </a:ln>
        </p:spPr>
        <p:txBody>
          <a:bodyPr wrap="none" lIns="0" tIns="0" rIns="0" bIns="0">
            <a:spAutoFit/>
          </a:bodyPr>
          <a:lstStyle/>
          <a:p>
            <a:pPr>
              <a:spcBef>
                <a:spcPct val="50000"/>
              </a:spcBef>
            </a:pPr>
            <a:r>
              <a:rPr lang="en-US" sz="1500" b="1" dirty="0" smtClean="0">
                <a:solidFill>
                  <a:srgbClr val="000000"/>
                </a:solidFill>
              </a:rPr>
              <a:t>2017</a:t>
            </a:r>
            <a:endParaRPr lang="en-US" sz="1400" dirty="0"/>
          </a:p>
        </p:txBody>
      </p:sp>
      <p:sp>
        <p:nvSpPr>
          <p:cNvPr id="5188" name="Rectangle 72"/>
          <p:cNvSpPr>
            <a:spLocks noChangeArrowheads="1"/>
          </p:cNvSpPr>
          <p:nvPr/>
        </p:nvSpPr>
        <p:spPr bwMode="auto">
          <a:xfrm>
            <a:off x="2070279" y="1524000"/>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M5</a:t>
            </a:r>
            <a:endParaRPr lang="en-US" sz="1000" dirty="0"/>
          </a:p>
        </p:txBody>
      </p:sp>
      <p:sp>
        <p:nvSpPr>
          <p:cNvPr id="5189" name="Rectangle 73"/>
          <p:cNvSpPr>
            <a:spLocks noChangeArrowheads="1"/>
          </p:cNvSpPr>
          <p:nvPr/>
        </p:nvSpPr>
        <p:spPr bwMode="auto">
          <a:xfrm>
            <a:off x="2362200" y="1524000"/>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M6</a:t>
            </a:r>
            <a:endParaRPr lang="en-US" sz="1000" dirty="0"/>
          </a:p>
        </p:txBody>
      </p:sp>
      <p:sp>
        <p:nvSpPr>
          <p:cNvPr id="5190" name="Rectangle 74"/>
          <p:cNvSpPr>
            <a:spLocks noChangeArrowheads="1"/>
          </p:cNvSpPr>
          <p:nvPr/>
        </p:nvSpPr>
        <p:spPr bwMode="auto">
          <a:xfrm>
            <a:off x="2679879" y="1524000"/>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M7</a:t>
            </a:r>
            <a:endParaRPr lang="en-US" sz="1000" dirty="0"/>
          </a:p>
        </p:txBody>
      </p:sp>
      <p:sp>
        <p:nvSpPr>
          <p:cNvPr id="5191" name="Rectangle 75"/>
          <p:cNvSpPr>
            <a:spLocks noChangeArrowheads="1"/>
          </p:cNvSpPr>
          <p:nvPr/>
        </p:nvSpPr>
        <p:spPr bwMode="auto">
          <a:xfrm>
            <a:off x="2967216" y="1524000"/>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M8</a:t>
            </a:r>
            <a:endParaRPr lang="en-US" sz="1000" dirty="0"/>
          </a:p>
        </p:txBody>
      </p:sp>
      <p:sp>
        <p:nvSpPr>
          <p:cNvPr id="5192" name="Rectangle 76"/>
          <p:cNvSpPr>
            <a:spLocks noChangeArrowheads="1"/>
          </p:cNvSpPr>
          <p:nvPr/>
        </p:nvSpPr>
        <p:spPr bwMode="auto">
          <a:xfrm>
            <a:off x="8574873" y="1216968"/>
            <a:ext cx="429605" cy="230832"/>
          </a:xfrm>
          <a:prstGeom prst="rect">
            <a:avLst/>
          </a:prstGeom>
          <a:noFill/>
          <a:ln w="9525">
            <a:noFill/>
            <a:miter lim="800000"/>
            <a:headEnd/>
            <a:tailEnd/>
          </a:ln>
        </p:spPr>
        <p:txBody>
          <a:bodyPr wrap="none" lIns="0" tIns="0" rIns="0" bIns="0">
            <a:spAutoFit/>
          </a:bodyPr>
          <a:lstStyle/>
          <a:p>
            <a:pPr>
              <a:spcBef>
                <a:spcPct val="50000"/>
              </a:spcBef>
            </a:pPr>
            <a:r>
              <a:rPr lang="en-US" sz="1500" b="1" dirty="0" smtClean="0">
                <a:solidFill>
                  <a:srgbClr val="000000"/>
                </a:solidFill>
              </a:rPr>
              <a:t>2018</a:t>
            </a:r>
          </a:p>
        </p:txBody>
      </p:sp>
      <p:sp>
        <p:nvSpPr>
          <p:cNvPr id="5193" name="Rectangle 77"/>
          <p:cNvSpPr>
            <a:spLocks noChangeArrowheads="1"/>
          </p:cNvSpPr>
          <p:nvPr/>
        </p:nvSpPr>
        <p:spPr bwMode="auto">
          <a:xfrm>
            <a:off x="3276600" y="1524000"/>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M9</a:t>
            </a:r>
            <a:endParaRPr lang="en-US" sz="1000" dirty="0"/>
          </a:p>
        </p:txBody>
      </p:sp>
      <p:sp>
        <p:nvSpPr>
          <p:cNvPr id="5194" name="Rectangle 78"/>
          <p:cNvSpPr>
            <a:spLocks noChangeArrowheads="1"/>
          </p:cNvSpPr>
          <p:nvPr/>
        </p:nvSpPr>
        <p:spPr bwMode="auto">
          <a:xfrm>
            <a:off x="3581400" y="1524000"/>
            <a:ext cx="248466"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M10</a:t>
            </a:r>
            <a:endParaRPr lang="en-US" sz="1000" dirty="0"/>
          </a:p>
        </p:txBody>
      </p:sp>
      <p:sp>
        <p:nvSpPr>
          <p:cNvPr id="5195" name="Rectangle 79"/>
          <p:cNvSpPr>
            <a:spLocks noChangeArrowheads="1"/>
          </p:cNvSpPr>
          <p:nvPr/>
        </p:nvSpPr>
        <p:spPr bwMode="auto">
          <a:xfrm>
            <a:off x="3899079" y="1524000"/>
            <a:ext cx="248466"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M11</a:t>
            </a:r>
          </a:p>
        </p:txBody>
      </p:sp>
      <p:sp>
        <p:nvSpPr>
          <p:cNvPr id="5196" name="Rectangle 80"/>
          <p:cNvSpPr>
            <a:spLocks noChangeArrowheads="1"/>
          </p:cNvSpPr>
          <p:nvPr/>
        </p:nvSpPr>
        <p:spPr bwMode="auto">
          <a:xfrm>
            <a:off x="4191000" y="1524000"/>
            <a:ext cx="248466"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M12</a:t>
            </a:r>
            <a:endParaRPr lang="en-US" sz="1000" dirty="0"/>
          </a:p>
        </p:txBody>
      </p:sp>
      <p:sp>
        <p:nvSpPr>
          <p:cNvPr id="81" name="Line 5"/>
          <p:cNvSpPr>
            <a:spLocks noChangeShapeType="1"/>
          </p:cNvSpPr>
          <p:nvPr/>
        </p:nvSpPr>
        <p:spPr bwMode="auto">
          <a:xfrm>
            <a:off x="6551614" y="1533525"/>
            <a:ext cx="0" cy="4775835"/>
          </a:xfrm>
          <a:prstGeom prst="line">
            <a:avLst/>
          </a:prstGeom>
          <a:noFill/>
          <a:ln w="0">
            <a:solidFill>
              <a:srgbClr val="C0C0C0"/>
            </a:solidFill>
            <a:round/>
            <a:headEnd/>
            <a:tailEnd/>
          </a:ln>
        </p:spPr>
        <p:txBody>
          <a:bodyPr/>
          <a:lstStyle/>
          <a:p>
            <a:endParaRPr lang="en-US" dirty="0"/>
          </a:p>
        </p:txBody>
      </p:sp>
      <p:sp>
        <p:nvSpPr>
          <p:cNvPr id="82" name="Line 7"/>
          <p:cNvSpPr>
            <a:spLocks noChangeShapeType="1"/>
          </p:cNvSpPr>
          <p:nvPr/>
        </p:nvSpPr>
        <p:spPr bwMode="auto">
          <a:xfrm>
            <a:off x="5943601" y="1524000"/>
            <a:ext cx="0" cy="4785360"/>
          </a:xfrm>
          <a:prstGeom prst="line">
            <a:avLst/>
          </a:prstGeom>
          <a:noFill/>
          <a:ln w="0">
            <a:solidFill>
              <a:srgbClr val="C0C0C0"/>
            </a:solidFill>
            <a:round/>
            <a:headEnd/>
            <a:tailEnd/>
          </a:ln>
        </p:spPr>
        <p:txBody>
          <a:bodyPr/>
          <a:lstStyle/>
          <a:p>
            <a:endParaRPr lang="en-US" dirty="0"/>
          </a:p>
        </p:txBody>
      </p:sp>
      <p:sp>
        <p:nvSpPr>
          <p:cNvPr id="83" name="Line 13"/>
          <p:cNvSpPr>
            <a:spLocks noChangeShapeType="1"/>
          </p:cNvSpPr>
          <p:nvPr/>
        </p:nvSpPr>
        <p:spPr bwMode="auto">
          <a:xfrm>
            <a:off x="6246814" y="1841501"/>
            <a:ext cx="0" cy="4467860"/>
          </a:xfrm>
          <a:prstGeom prst="line">
            <a:avLst/>
          </a:prstGeom>
          <a:noFill/>
          <a:ln w="0">
            <a:solidFill>
              <a:srgbClr val="C0C0C0"/>
            </a:solidFill>
            <a:round/>
            <a:headEnd/>
            <a:tailEnd/>
          </a:ln>
        </p:spPr>
        <p:txBody>
          <a:bodyPr/>
          <a:lstStyle/>
          <a:p>
            <a:endParaRPr lang="en-US" dirty="0"/>
          </a:p>
        </p:txBody>
      </p:sp>
      <p:sp>
        <p:nvSpPr>
          <p:cNvPr id="93" name="Line 30"/>
          <p:cNvSpPr>
            <a:spLocks noChangeShapeType="1"/>
          </p:cNvSpPr>
          <p:nvPr/>
        </p:nvSpPr>
        <p:spPr bwMode="auto">
          <a:xfrm>
            <a:off x="6858000" y="1535113"/>
            <a:ext cx="1588" cy="5141912"/>
          </a:xfrm>
          <a:prstGeom prst="line">
            <a:avLst/>
          </a:prstGeom>
          <a:noFill/>
          <a:ln w="19050">
            <a:solidFill>
              <a:schemeClr val="bg2"/>
            </a:solidFill>
            <a:round/>
            <a:headEnd/>
            <a:tailEnd/>
          </a:ln>
        </p:spPr>
        <p:txBody>
          <a:bodyPr>
            <a:spAutoFit/>
          </a:bodyPr>
          <a:lstStyle/>
          <a:p>
            <a:endParaRPr lang="en-US" dirty="0"/>
          </a:p>
        </p:txBody>
      </p:sp>
      <p:sp>
        <p:nvSpPr>
          <p:cNvPr id="95" name="Line 5"/>
          <p:cNvSpPr>
            <a:spLocks noChangeShapeType="1"/>
          </p:cNvSpPr>
          <p:nvPr/>
        </p:nvSpPr>
        <p:spPr bwMode="auto">
          <a:xfrm>
            <a:off x="7772401" y="1533526"/>
            <a:ext cx="0" cy="4775834"/>
          </a:xfrm>
          <a:prstGeom prst="line">
            <a:avLst/>
          </a:prstGeom>
          <a:noFill/>
          <a:ln w="0">
            <a:solidFill>
              <a:srgbClr val="C0C0C0"/>
            </a:solidFill>
            <a:round/>
            <a:headEnd/>
            <a:tailEnd/>
          </a:ln>
        </p:spPr>
        <p:txBody>
          <a:bodyPr/>
          <a:lstStyle/>
          <a:p>
            <a:endParaRPr lang="en-US" dirty="0"/>
          </a:p>
        </p:txBody>
      </p:sp>
      <p:sp>
        <p:nvSpPr>
          <p:cNvPr id="96" name="Line 7"/>
          <p:cNvSpPr>
            <a:spLocks noChangeShapeType="1"/>
          </p:cNvSpPr>
          <p:nvPr/>
        </p:nvSpPr>
        <p:spPr bwMode="auto">
          <a:xfrm>
            <a:off x="7162801" y="1533525"/>
            <a:ext cx="0" cy="4775835"/>
          </a:xfrm>
          <a:prstGeom prst="line">
            <a:avLst/>
          </a:prstGeom>
          <a:noFill/>
          <a:ln w="0">
            <a:solidFill>
              <a:srgbClr val="C0C0C0"/>
            </a:solidFill>
            <a:round/>
            <a:headEnd/>
            <a:tailEnd/>
          </a:ln>
        </p:spPr>
        <p:txBody>
          <a:bodyPr/>
          <a:lstStyle/>
          <a:p>
            <a:endParaRPr lang="en-US" dirty="0"/>
          </a:p>
        </p:txBody>
      </p:sp>
      <p:sp>
        <p:nvSpPr>
          <p:cNvPr id="97" name="Line 13"/>
          <p:cNvSpPr>
            <a:spLocks noChangeShapeType="1"/>
          </p:cNvSpPr>
          <p:nvPr/>
        </p:nvSpPr>
        <p:spPr bwMode="auto">
          <a:xfrm>
            <a:off x="7467601" y="1841500"/>
            <a:ext cx="0" cy="4467859"/>
          </a:xfrm>
          <a:prstGeom prst="line">
            <a:avLst/>
          </a:prstGeom>
          <a:noFill/>
          <a:ln w="0">
            <a:solidFill>
              <a:srgbClr val="C0C0C0"/>
            </a:solidFill>
            <a:round/>
            <a:headEnd/>
            <a:tailEnd/>
          </a:ln>
        </p:spPr>
        <p:txBody>
          <a:bodyPr/>
          <a:lstStyle/>
          <a:p>
            <a:endParaRPr lang="en-US" dirty="0"/>
          </a:p>
        </p:txBody>
      </p:sp>
      <p:sp>
        <p:nvSpPr>
          <p:cNvPr id="101" name="Line 30"/>
          <p:cNvSpPr>
            <a:spLocks noChangeShapeType="1"/>
          </p:cNvSpPr>
          <p:nvPr/>
        </p:nvSpPr>
        <p:spPr bwMode="auto">
          <a:xfrm>
            <a:off x="8077200" y="1535113"/>
            <a:ext cx="1588" cy="5141912"/>
          </a:xfrm>
          <a:prstGeom prst="line">
            <a:avLst/>
          </a:prstGeom>
          <a:noFill/>
          <a:ln w="19050">
            <a:solidFill>
              <a:schemeClr val="bg2"/>
            </a:solidFill>
            <a:round/>
            <a:headEnd/>
            <a:tailEnd/>
          </a:ln>
        </p:spPr>
        <p:txBody>
          <a:bodyPr>
            <a:spAutoFit/>
          </a:bodyPr>
          <a:lstStyle/>
          <a:p>
            <a:endParaRPr lang="en-US" dirty="0"/>
          </a:p>
        </p:txBody>
      </p:sp>
      <p:sp>
        <p:nvSpPr>
          <p:cNvPr id="103" name="Rectangle 76"/>
          <p:cNvSpPr>
            <a:spLocks noChangeArrowheads="1"/>
          </p:cNvSpPr>
          <p:nvPr/>
        </p:nvSpPr>
        <p:spPr bwMode="auto">
          <a:xfrm>
            <a:off x="4889679" y="1219200"/>
            <a:ext cx="429605" cy="230832"/>
          </a:xfrm>
          <a:prstGeom prst="rect">
            <a:avLst/>
          </a:prstGeom>
          <a:noFill/>
          <a:ln w="9525">
            <a:noFill/>
            <a:miter lim="800000"/>
            <a:headEnd/>
            <a:tailEnd/>
          </a:ln>
        </p:spPr>
        <p:txBody>
          <a:bodyPr wrap="none" lIns="0" tIns="0" rIns="0" bIns="0">
            <a:spAutoFit/>
          </a:bodyPr>
          <a:lstStyle/>
          <a:p>
            <a:pPr>
              <a:spcBef>
                <a:spcPct val="50000"/>
              </a:spcBef>
            </a:pPr>
            <a:r>
              <a:rPr lang="en-US" sz="1500" b="1" dirty="0" smtClean="0">
                <a:solidFill>
                  <a:srgbClr val="000000"/>
                </a:solidFill>
              </a:rPr>
              <a:t>2016</a:t>
            </a:r>
            <a:endParaRPr lang="en-US" sz="1400" dirty="0"/>
          </a:p>
        </p:txBody>
      </p:sp>
      <p:grpSp>
        <p:nvGrpSpPr>
          <p:cNvPr id="3" name="Group 146"/>
          <p:cNvGrpSpPr/>
          <p:nvPr/>
        </p:nvGrpSpPr>
        <p:grpSpPr>
          <a:xfrm>
            <a:off x="1345842" y="1778358"/>
            <a:ext cx="2464158" cy="307777"/>
            <a:chOff x="1345842" y="1778358"/>
            <a:chExt cx="2464158" cy="307777"/>
          </a:xfrm>
        </p:grpSpPr>
        <p:sp>
          <p:nvSpPr>
            <p:cNvPr id="5171" name="Rectangle 53"/>
            <p:cNvSpPr>
              <a:spLocks noChangeArrowheads="1"/>
            </p:cNvSpPr>
            <p:nvPr/>
          </p:nvSpPr>
          <p:spPr bwMode="auto">
            <a:xfrm>
              <a:off x="1371600" y="1828800"/>
              <a:ext cx="2438400" cy="228600"/>
            </a:xfrm>
            <a:prstGeom prst="rect">
              <a:avLst/>
            </a:prstGeom>
            <a:solidFill>
              <a:srgbClr val="5BBC66">
                <a:alpha val="75000"/>
              </a:srgbClr>
            </a:solidFill>
            <a:ln w="9525" algn="ctr">
              <a:noFill/>
              <a:miter lim="800000"/>
              <a:headEnd/>
              <a:tailEnd/>
            </a:ln>
          </p:spPr>
          <p:txBody>
            <a:bodyPr wrap="none" anchor="ctr"/>
            <a:lstStyle/>
            <a:p>
              <a:pPr algn="ctr">
                <a:spcBef>
                  <a:spcPct val="50000"/>
                </a:spcBef>
              </a:pPr>
              <a:endParaRPr lang="en-US" sz="1000" b="1" dirty="0">
                <a:solidFill>
                  <a:schemeClr val="bg1"/>
                </a:solidFill>
              </a:endParaRPr>
            </a:p>
          </p:txBody>
        </p:sp>
        <p:sp>
          <p:nvSpPr>
            <p:cNvPr id="96312" name="Text Box 56"/>
            <p:cNvSpPr txBox="1">
              <a:spLocks noChangeArrowheads="1"/>
            </p:cNvSpPr>
            <p:nvPr/>
          </p:nvSpPr>
          <p:spPr bwMode="auto">
            <a:xfrm>
              <a:off x="1345842" y="1778358"/>
              <a:ext cx="1600200" cy="307777"/>
            </a:xfrm>
            <a:prstGeom prst="rect">
              <a:avLst/>
            </a:prstGeom>
            <a:noFill/>
            <a:ln w="9525" algn="ctr">
              <a:noFill/>
              <a:miter lim="800000"/>
              <a:headEnd/>
              <a:tailEnd/>
            </a:ln>
            <a:effectLst/>
          </p:spPr>
          <p:txBody>
            <a:bodyPr wrap="square">
              <a:spAutoFit/>
            </a:bodyPr>
            <a:lstStyle/>
            <a:p>
              <a:pPr algn="ctr">
                <a:spcBef>
                  <a:spcPct val="50000"/>
                </a:spcBef>
              </a:pPr>
              <a:r>
                <a:rPr lang="en-US" sz="1400" b="1" dirty="0" smtClean="0">
                  <a:solidFill>
                    <a:schemeClr val="bg1"/>
                  </a:solidFill>
                  <a:effectLst>
                    <a:outerShdw blurRad="38100" dist="38100" dir="2700000" algn="tl">
                      <a:srgbClr val="C0C0C0"/>
                    </a:outerShdw>
                  </a:effectLst>
                </a:rPr>
                <a:t>Develop</a:t>
              </a:r>
              <a:endParaRPr lang="en-US" sz="1400" b="1" dirty="0">
                <a:solidFill>
                  <a:schemeClr val="bg1"/>
                </a:solidFill>
                <a:effectLst>
                  <a:outerShdw blurRad="38100" dist="38100" dir="2700000" algn="tl">
                    <a:srgbClr val="C0C0C0"/>
                  </a:outerShdw>
                </a:effectLst>
              </a:endParaRPr>
            </a:p>
          </p:txBody>
        </p:sp>
      </p:grpSp>
      <p:sp>
        <p:nvSpPr>
          <p:cNvPr id="109" name="AutoShape 35"/>
          <p:cNvSpPr>
            <a:spLocks noChangeArrowheads="1"/>
          </p:cNvSpPr>
          <p:nvPr/>
        </p:nvSpPr>
        <p:spPr bwMode="auto">
          <a:xfrm>
            <a:off x="1371600" y="2362200"/>
            <a:ext cx="1219200" cy="53120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a:lnSpc>
                <a:spcPct val="90000"/>
              </a:lnSpc>
            </a:pPr>
            <a:r>
              <a:rPr lang="en-US" sz="1400" dirty="0" smtClean="0"/>
              <a:t>Miniaturized Prototype</a:t>
            </a:r>
            <a:endParaRPr lang="en-US" sz="1400" dirty="0"/>
          </a:p>
        </p:txBody>
      </p:sp>
      <p:sp>
        <p:nvSpPr>
          <p:cNvPr id="120" name="Line 5"/>
          <p:cNvSpPr>
            <a:spLocks noChangeShapeType="1"/>
          </p:cNvSpPr>
          <p:nvPr/>
        </p:nvSpPr>
        <p:spPr bwMode="auto">
          <a:xfrm>
            <a:off x="8382001" y="1524001"/>
            <a:ext cx="0" cy="4785358"/>
          </a:xfrm>
          <a:prstGeom prst="line">
            <a:avLst/>
          </a:prstGeom>
          <a:noFill/>
          <a:ln w="0">
            <a:solidFill>
              <a:srgbClr val="C0C0C0"/>
            </a:solidFill>
            <a:round/>
            <a:headEnd/>
            <a:tailEnd/>
          </a:ln>
        </p:spPr>
        <p:txBody>
          <a:bodyPr/>
          <a:lstStyle/>
          <a:p>
            <a:endParaRPr lang="en-US" dirty="0"/>
          </a:p>
        </p:txBody>
      </p:sp>
      <p:sp>
        <p:nvSpPr>
          <p:cNvPr id="126" name="AutoShape 36"/>
          <p:cNvSpPr>
            <a:spLocks noChangeArrowheads="1"/>
          </p:cNvSpPr>
          <p:nvPr/>
        </p:nvSpPr>
        <p:spPr bwMode="auto">
          <a:xfrm>
            <a:off x="6248399" y="2464158"/>
            <a:ext cx="1679276" cy="31668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a:lnSpc>
                <a:spcPct val="90000"/>
              </a:lnSpc>
            </a:pPr>
            <a:r>
              <a:rPr lang="en-US" sz="1400" dirty="0" smtClean="0"/>
              <a:t>Second Release</a:t>
            </a:r>
            <a:endParaRPr lang="en-US" sz="1400" dirty="0"/>
          </a:p>
        </p:txBody>
      </p:sp>
      <p:sp>
        <p:nvSpPr>
          <p:cNvPr id="127" name="Line 7"/>
          <p:cNvSpPr>
            <a:spLocks noChangeShapeType="1"/>
          </p:cNvSpPr>
          <p:nvPr/>
        </p:nvSpPr>
        <p:spPr bwMode="auto">
          <a:xfrm>
            <a:off x="457201" y="1524000"/>
            <a:ext cx="0" cy="4785360"/>
          </a:xfrm>
          <a:prstGeom prst="line">
            <a:avLst/>
          </a:prstGeom>
          <a:noFill/>
          <a:ln w="0">
            <a:solidFill>
              <a:srgbClr val="C0C0C0"/>
            </a:solidFill>
            <a:round/>
            <a:headEnd/>
            <a:tailEnd/>
          </a:ln>
        </p:spPr>
        <p:txBody>
          <a:bodyPr/>
          <a:lstStyle/>
          <a:p>
            <a:endParaRPr lang="en-US" dirty="0"/>
          </a:p>
        </p:txBody>
      </p:sp>
      <p:sp>
        <p:nvSpPr>
          <p:cNvPr id="128" name="Line 9"/>
          <p:cNvSpPr>
            <a:spLocks noChangeShapeType="1"/>
          </p:cNvSpPr>
          <p:nvPr/>
        </p:nvSpPr>
        <p:spPr bwMode="auto">
          <a:xfrm>
            <a:off x="4722812" y="1524000"/>
            <a:ext cx="1588" cy="4785360"/>
          </a:xfrm>
          <a:prstGeom prst="line">
            <a:avLst/>
          </a:prstGeom>
          <a:noFill/>
          <a:ln w="0">
            <a:solidFill>
              <a:srgbClr val="C0C0C0"/>
            </a:solidFill>
            <a:round/>
            <a:headEnd/>
            <a:tailEnd/>
          </a:ln>
        </p:spPr>
        <p:txBody>
          <a:bodyPr/>
          <a:lstStyle/>
          <a:p>
            <a:endParaRPr lang="en-US" dirty="0"/>
          </a:p>
        </p:txBody>
      </p:sp>
      <p:sp>
        <p:nvSpPr>
          <p:cNvPr id="129" name="Line 9"/>
          <p:cNvSpPr>
            <a:spLocks noChangeShapeType="1"/>
          </p:cNvSpPr>
          <p:nvPr/>
        </p:nvSpPr>
        <p:spPr bwMode="auto">
          <a:xfrm>
            <a:off x="5332412" y="1524000"/>
            <a:ext cx="1588" cy="4785360"/>
          </a:xfrm>
          <a:prstGeom prst="line">
            <a:avLst/>
          </a:prstGeom>
          <a:noFill/>
          <a:ln w="0">
            <a:solidFill>
              <a:srgbClr val="C0C0C0"/>
            </a:solidFill>
            <a:round/>
            <a:headEnd/>
            <a:tailEnd/>
          </a:ln>
        </p:spPr>
        <p:txBody>
          <a:bodyPr/>
          <a:lstStyle/>
          <a:p>
            <a:endParaRPr lang="en-US" dirty="0"/>
          </a:p>
        </p:txBody>
      </p:sp>
      <p:sp>
        <p:nvSpPr>
          <p:cNvPr id="130" name="Line 12"/>
          <p:cNvSpPr>
            <a:spLocks noChangeShapeType="1"/>
          </p:cNvSpPr>
          <p:nvPr/>
        </p:nvSpPr>
        <p:spPr bwMode="auto">
          <a:xfrm>
            <a:off x="5029200" y="2032000"/>
            <a:ext cx="1588" cy="4277360"/>
          </a:xfrm>
          <a:prstGeom prst="line">
            <a:avLst/>
          </a:prstGeom>
          <a:noFill/>
          <a:ln w="0">
            <a:solidFill>
              <a:srgbClr val="C0C0C0"/>
            </a:solidFill>
            <a:round/>
            <a:headEnd/>
            <a:tailEnd/>
          </a:ln>
        </p:spPr>
        <p:txBody>
          <a:bodyPr/>
          <a:lstStyle/>
          <a:p>
            <a:endParaRPr lang="en-US" dirty="0"/>
          </a:p>
        </p:txBody>
      </p:sp>
      <p:sp>
        <p:nvSpPr>
          <p:cNvPr id="131" name="Line 30"/>
          <p:cNvSpPr>
            <a:spLocks noChangeShapeType="1"/>
          </p:cNvSpPr>
          <p:nvPr/>
        </p:nvSpPr>
        <p:spPr bwMode="auto">
          <a:xfrm>
            <a:off x="5637212" y="1524000"/>
            <a:ext cx="1588" cy="5141912"/>
          </a:xfrm>
          <a:prstGeom prst="line">
            <a:avLst/>
          </a:prstGeom>
          <a:noFill/>
          <a:ln w="19050">
            <a:solidFill>
              <a:schemeClr val="bg2"/>
            </a:solidFill>
            <a:round/>
            <a:headEnd/>
            <a:tailEnd/>
          </a:ln>
        </p:spPr>
        <p:txBody>
          <a:bodyPr>
            <a:spAutoFit/>
          </a:bodyPr>
          <a:lstStyle/>
          <a:p>
            <a:endParaRPr lang="en-US" dirty="0"/>
          </a:p>
        </p:txBody>
      </p:sp>
      <p:sp>
        <p:nvSpPr>
          <p:cNvPr id="5197" name="AutoShape 36"/>
          <p:cNvSpPr>
            <a:spLocks noChangeArrowheads="1"/>
          </p:cNvSpPr>
          <p:nvPr/>
        </p:nvSpPr>
        <p:spPr bwMode="auto">
          <a:xfrm>
            <a:off x="3810000" y="2464158"/>
            <a:ext cx="2438400" cy="31668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a:lnSpc>
                <a:spcPct val="90000"/>
              </a:lnSpc>
            </a:pPr>
            <a:r>
              <a:rPr lang="en-US" sz="1400" dirty="0" smtClean="0"/>
              <a:t>Marketable Product</a:t>
            </a:r>
            <a:endParaRPr lang="en-US" sz="1400" dirty="0"/>
          </a:p>
        </p:txBody>
      </p:sp>
      <p:sp>
        <p:nvSpPr>
          <p:cNvPr id="5156" name="AutoShape 38"/>
          <p:cNvSpPr>
            <a:spLocks noChangeArrowheads="1"/>
          </p:cNvSpPr>
          <p:nvPr/>
        </p:nvSpPr>
        <p:spPr bwMode="auto">
          <a:xfrm>
            <a:off x="2895600" y="3980584"/>
            <a:ext cx="1524000" cy="31668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a:lnSpc>
                <a:spcPct val="90000"/>
              </a:lnSpc>
            </a:pPr>
            <a:r>
              <a:rPr lang="en-US" sz="1400" dirty="0" smtClean="0"/>
              <a:t>Bay Area</a:t>
            </a:r>
            <a:endParaRPr lang="en-US" sz="1400" dirty="0"/>
          </a:p>
        </p:txBody>
      </p:sp>
      <p:sp>
        <p:nvSpPr>
          <p:cNvPr id="137" name="Line 13"/>
          <p:cNvSpPr>
            <a:spLocks noChangeShapeType="1"/>
          </p:cNvSpPr>
          <p:nvPr/>
        </p:nvSpPr>
        <p:spPr bwMode="auto">
          <a:xfrm>
            <a:off x="8685214" y="1828800"/>
            <a:ext cx="0" cy="4480559"/>
          </a:xfrm>
          <a:prstGeom prst="line">
            <a:avLst/>
          </a:prstGeom>
          <a:noFill/>
          <a:ln w="0">
            <a:solidFill>
              <a:srgbClr val="C0C0C0"/>
            </a:solidFill>
            <a:round/>
            <a:headEnd/>
            <a:tailEnd/>
          </a:ln>
        </p:spPr>
        <p:txBody>
          <a:bodyPr/>
          <a:lstStyle/>
          <a:p>
            <a:endParaRPr lang="en-US"/>
          </a:p>
        </p:txBody>
      </p:sp>
      <p:sp>
        <p:nvSpPr>
          <p:cNvPr id="138" name="Line 5"/>
          <p:cNvSpPr>
            <a:spLocks noChangeShapeType="1"/>
          </p:cNvSpPr>
          <p:nvPr/>
        </p:nvSpPr>
        <p:spPr bwMode="auto">
          <a:xfrm>
            <a:off x="8990013" y="1524000"/>
            <a:ext cx="1587" cy="4785359"/>
          </a:xfrm>
          <a:prstGeom prst="line">
            <a:avLst/>
          </a:prstGeom>
          <a:noFill/>
          <a:ln w="0">
            <a:solidFill>
              <a:srgbClr val="C0C0C0"/>
            </a:solidFill>
            <a:round/>
            <a:headEnd/>
            <a:tailEnd/>
          </a:ln>
        </p:spPr>
        <p:txBody>
          <a:bodyPr/>
          <a:lstStyle/>
          <a:p>
            <a:endParaRPr lang="en-US"/>
          </a:p>
        </p:txBody>
      </p:sp>
      <p:sp>
        <p:nvSpPr>
          <p:cNvPr id="5198" name="Rectangle 53"/>
          <p:cNvSpPr>
            <a:spLocks noChangeArrowheads="1"/>
          </p:cNvSpPr>
          <p:nvPr/>
        </p:nvSpPr>
        <p:spPr bwMode="auto">
          <a:xfrm>
            <a:off x="7162800" y="1828799"/>
            <a:ext cx="1828800" cy="228601"/>
          </a:xfrm>
          <a:prstGeom prst="rect">
            <a:avLst/>
          </a:prstGeom>
          <a:solidFill>
            <a:srgbClr val="5BBC66">
              <a:alpha val="75000"/>
            </a:srgbClr>
          </a:solidFill>
          <a:ln w="9525" algn="ctr">
            <a:noFill/>
            <a:miter lim="800000"/>
            <a:headEnd/>
            <a:tailEnd/>
          </a:ln>
        </p:spPr>
        <p:txBody>
          <a:bodyPr wrap="none" anchor="ctr"/>
          <a:lstStyle/>
          <a:p>
            <a:pPr algn="ctr">
              <a:spcBef>
                <a:spcPct val="50000"/>
              </a:spcBef>
            </a:pPr>
            <a:r>
              <a:rPr lang="en-US" sz="1400" dirty="0" smtClean="0">
                <a:solidFill>
                  <a:schemeClr val="bg1"/>
                </a:solidFill>
              </a:rPr>
              <a:t>Expand</a:t>
            </a:r>
            <a:r>
              <a:rPr lang="en-US" sz="1000" dirty="0" smtClean="0">
                <a:solidFill>
                  <a:schemeClr val="bg1"/>
                </a:solidFill>
              </a:rPr>
              <a:t>  </a:t>
            </a:r>
            <a:endParaRPr lang="en-US" sz="1000" b="1" dirty="0">
              <a:solidFill>
                <a:schemeClr val="bg1"/>
              </a:solidFill>
            </a:endParaRPr>
          </a:p>
        </p:txBody>
      </p:sp>
      <p:sp>
        <p:nvSpPr>
          <p:cNvPr id="115" name="AutoShape 52"/>
          <p:cNvSpPr>
            <a:spLocks noChangeArrowheads="1"/>
          </p:cNvSpPr>
          <p:nvPr/>
        </p:nvSpPr>
        <p:spPr bwMode="auto">
          <a:xfrm>
            <a:off x="556703" y="5056906"/>
            <a:ext cx="2438400" cy="316682"/>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a:lnSpc>
                <a:spcPct val="90000"/>
              </a:lnSpc>
            </a:pPr>
            <a:r>
              <a:rPr lang="en-US" sz="1400" dirty="0" smtClean="0"/>
              <a:t>Build Development Team</a:t>
            </a:r>
            <a:endParaRPr lang="en-US" sz="1400" dirty="0"/>
          </a:p>
        </p:txBody>
      </p:sp>
      <p:sp>
        <p:nvSpPr>
          <p:cNvPr id="140" name="AutoShape 52"/>
          <p:cNvSpPr>
            <a:spLocks noChangeArrowheads="1"/>
          </p:cNvSpPr>
          <p:nvPr/>
        </p:nvSpPr>
        <p:spPr bwMode="auto">
          <a:xfrm>
            <a:off x="3730411" y="5480851"/>
            <a:ext cx="1536879" cy="316682"/>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a:lnSpc>
                <a:spcPct val="90000"/>
              </a:lnSpc>
            </a:pPr>
            <a:r>
              <a:rPr lang="en-US" sz="1400" dirty="0" smtClean="0"/>
              <a:t>US Sales Force</a:t>
            </a:r>
            <a:endParaRPr lang="en-US" sz="1400" dirty="0"/>
          </a:p>
        </p:txBody>
      </p:sp>
      <p:grpSp>
        <p:nvGrpSpPr>
          <p:cNvPr id="4" name="Group 147"/>
          <p:cNvGrpSpPr/>
          <p:nvPr/>
        </p:nvGrpSpPr>
        <p:grpSpPr>
          <a:xfrm>
            <a:off x="2895600" y="1787186"/>
            <a:ext cx="4572000" cy="307777"/>
            <a:chOff x="2895600" y="1787186"/>
            <a:chExt cx="4572000" cy="307777"/>
          </a:xfrm>
        </p:grpSpPr>
        <p:sp>
          <p:nvSpPr>
            <p:cNvPr id="5172" name="Rectangle 54"/>
            <p:cNvSpPr>
              <a:spLocks noChangeArrowheads="1"/>
            </p:cNvSpPr>
            <p:nvPr/>
          </p:nvSpPr>
          <p:spPr bwMode="auto">
            <a:xfrm>
              <a:off x="2895600" y="1828800"/>
              <a:ext cx="4572000" cy="227629"/>
            </a:xfrm>
            <a:prstGeom prst="rect">
              <a:avLst/>
            </a:prstGeom>
            <a:solidFill>
              <a:srgbClr val="00007E">
                <a:alpha val="50000"/>
              </a:srgbClr>
            </a:solidFill>
            <a:ln w="9525" algn="ctr">
              <a:noFill/>
              <a:miter lim="800000"/>
              <a:headEnd/>
              <a:tailEnd/>
            </a:ln>
          </p:spPr>
          <p:txBody>
            <a:bodyPr wrap="none" anchor="ctr"/>
            <a:lstStyle/>
            <a:p>
              <a:pPr algn="ctr">
                <a:spcBef>
                  <a:spcPct val="50000"/>
                </a:spcBef>
              </a:pPr>
              <a:endParaRPr lang="en-US" sz="1000" b="1">
                <a:solidFill>
                  <a:schemeClr val="bg1"/>
                </a:solidFill>
              </a:endParaRPr>
            </a:p>
          </p:txBody>
        </p:sp>
        <p:sp>
          <p:nvSpPr>
            <p:cNvPr id="5173" name="Text Box 55"/>
            <p:cNvSpPr txBox="1">
              <a:spLocks noChangeArrowheads="1"/>
            </p:cNvSpPr>
            <p:nvPr/>
          </p:nvSpPr>
          <p:spPr bwMode="auto">
            <a:xfrm>
              <a:off x="4572000" y="1787186"/>
              <a:ext cx="771365" cy="307777"/>
            </a:xfrm>
            <a:prstGeom prst="rect">
              <a:avLst/>
            </a:prstGeom>
            <a:noFill/>
            <a:ln w="9525" algn="ctr">
              <a:noFill/>
              <a:miter lim="800000"/>
              <a:headEnd/>
              <a:tailEnd/>
            </a:ln>
          </p:spPr>
          <p:txBody>
            <a:bodyPr wrap="none">
              <a:spAutoFit/>
            </a:bodyPr>
            <a:lstStyle/>
            <a:p>
              <a:pPr>
                <a:spcBef>
                  <a:spcPct val="50000"/>
                </a:spcBef>
              </a:pPr>
              <a:r>
                <a:rPr lang="en-US" sz="1400" dirty="0" smtClean="0">
                  <a:solidFill>
                    <a:schemeClr val="bg1"/>
                  </a:solidFill>
                </a:rPr>
                <a:t>Launch</a:t>
              </a:r>
              <a:endParaRPr lang="en-US" sz="1400" dirty="0">
                <a:solidFill>
                  <a:schemeClr val="bg1"/>
                </a:solidFill>
              </a:endParaRPr>
            </a:p>
          </p:txBody>
        </p:sp>
      </p:grpSp>
      <p:sp>
        <p:nvSpPr>
          <p:cNvPr id="116" name="AutoShape 38"/>
          <p:cNvSpPr>
            <a:spLocks noChangeArrowheads="1"/>
          </p:cNvSpPr>
          <p:nvPr/>
        </p:nvSpPr>
        <p:spPr bwMode="auto">
          <a:xfrm>
            <a:off x="4418855" y="3980584"/>
            <a:ext cx="1828800" cy="31668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a:lnSpc>
                <a:spcPct val="90000"/>
              </a:lnSpc>
            </a:pPr>
            <a:r>
              <a:rPr lang="en-US" sz="1400" dirty="0" smtClean="0"/>
              <a:t>5 Metro Areas</a:t>
            </a:r>
            <a:endParaRPr lang="en-US" sz="1400" dirty="0"/>
          </a:p>
        </p:txBody>
      </p:sp>
      <p:sp>
        <p:nvSpPr>
          <p:cNvPr id="141" name="AutoShape 52"/>
          <p:cNvSpPr>
            <a:spLocks noChangeArrowheads="1"/>
          </p:cNvSpPr>
          <p:nvPr/>
        </p:nvSpPr>
        <p:spPr bwMode="auto">
          <a:xfrm>
            <a:off x="3096909" y="5056906"/>
            <a:ext cx="2170381" cy="316682"/>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a:lnSpc>
                <a:spcPct val="90000"/>
              </a:lnSpc>
            </a:pPr>
            <a:r>
              <a:rPr lang="en-US" sz="1400" dirty="0" smtClean="0"/>
              <a:t>Begin Manufacturing</a:t>
            </a:r>
            <a:endParaRPr lang="en-US" sz="1400" dirty="0"/>
          </a:p>
        </p:txBody>
      </p:sp>
      <p:sp>
        <p:nvSpPr>
          <p:cNvPr id="117" name="AutoShape 38"/>
          <p:cNvSpPr>
            <a:spLocks noChangeArrowheads="1"/>
          </p:cNvSpPr>
          <p:nvPr/>
        </p:nvSpPr>
        <p:spPr bwMode="auto">
          <a:xfrm>
            <a:off x="6248400" y="3873321"/>
            <a:ext cx="914400" cy="531209"/>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a:lnSpc>
                <a:spcPct val="90000"/>
              </a:lnSpc>
            </a:pPr>
            <a:r>
              <a:rPr lang="en-US" sz="1400" dirty="0" smtClean="0"/>
              <a:t>Asia / Europe</a:t>
            </a:r>
            <a:endParaRPr lang="en-US" sz="1400" dirty="0"/>
          </a:p>
        </p:txBody>
      </p:sp>
      <p:cxnSp>
        <p:nvCxnSpPr>
          <p:cNvPr id="152" name="Straight Arrow Connector 151"/>
          <p:cNvCxnSpPr/>
          <p:nvPr/>
        </p:nvCxnSpPr>
        <p:spPr>
          <a:xfrm rot="5400000">
            <a:off x="566737" y="1566863"/>
            <a:ext cx="3921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7" name="Rectangle 67"/>
          <p:cNvSpPr>
            <a:spLocks noChangeArrowheads="1"/>
          </p:cNvSpPr>
          <p:nvPr/>
        </p:nvSpPr>
        <p:spPr bwMode="auto">
          <a:xfrm>
            <a:off x="4479757" y="1529758"/>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a:solidFill>
                  <a:srgbClr val="000000"/>
                </a:solidFill>
              </a:rPr>
              <a:t>M</a:t>
            </a:r>
            <a:r>
              <a:rPr lang="en-US" sz="1000" dirty="0" smtClean="0">
                <a:solidFill>
                  <a:srgbClr val="000000"/>
                </a:solidFill>
              </a:rPr>
              <a:t>1</a:t>
            </a:r>
            <a:endParaRPr lang="en-US" sz="1000" dirty="0"/>
          </a:p>
        </p:txBody>
      </p:sp>
      <p:sp>
        <p:nvSpPr>
          <p:cNvPr id="148" name="Rectangle 68"/>
          <p:cNvSpPr>
            <a:spLocks noChangeArrowheads="1"/>
          </p:cNvSpPr>
          <p:nvPr/>
        </p:nvSpPr>
        <p:spPr bwMode="auto">
          <a:xfrm>
            <a:off x="4771678" y="1529758"/>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a:solidFill>
                  <a:srgbClr val="000000"/>
                </a:solidFill>
              </a:rPr>
              <a:t>M</a:t>
            </a:r>
            <a:r>
              <a:rPr lang="en-US" sz="1000" dirty="0" smtClean="0">
                <a:solidFill>
                  <a:srgbClr val="000000"/>
                </a:solidFill>
              </a:rPr>
              <a:t>2</a:t>
            </a:r>
            <a:endParaRPr lang="en-US" sz="1000" dirty="0"/>
          </a:p>
        </p:txBody>
      </p:sp>
      <p:sp>
        <p:nvSpPr>
          <p:cNvPr id="153" name="Rectangle 69"/>
          <p:cNvSpPr>
            <a:spLocks noChangeArrowheads="1"/>
          </p:cNvSpPr>
          <p:nvPr/>
        </p:nvSpPr>
        <p:spPr bwMode="auto">
          <a:xfrm>
            <a:off x="5089357" y="1529758"/>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a:solidFill>
                  <a:srgbClr val="000000"/>
                </a:solidFill>
              </a:rPr>
              <a:t>M</a:t>
            </a:r>
            <a:r>
              <a:rPr lang="en-US" sz="1000" dirty="0" smtClean="0">
                <a:solidFill>
                  <a:srgbClr val="000000"/>
                </a:solidFill>
              </a:rPr>
              <a:t>3</a:t>
            </a:r>
            <a:endParaRPr lang="en-US" sz="1000" dirty="0"/>
          </a:p>
        </p:txBody>
      </p:sp>
      <p:sp>
        <p:nvSpPr>
          <p:cNvPr id="154" name="Rectangle 70"/>
          <p:cNvSpPr>
            <a:spLocks noChangeArrowheads="1"/>
          </p:cNvSpPr>
          <p:nvPr/>
        </p:nvSpPr>
        <p:spPr bwMode="auto">
          <a:xfrm>
            <a:off x="5381278" y="1529758"/>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a:solidFill>
                  <a:srgbClr val="000000"/>
                </a:solidFill>
              </a:rPr>
              <a:t>M</a:t>
            </a:r>
            <a:r>
              <a:rPr lang="en-US" sz="1000" dirty="0" smtClean="0">
                <a:solidFill>
                  <a:srgbClr val="000000"/>
                </a:solidFill>
              </a:rPr>
              <a:t>4</a:t>
            </a:r>
            <a:endParaRPr lang="en-US" sz="1000" dirty="0"/>
          </a:p>
        </p:txBody>
      </p:sp>
      <p:sp>
        <p:nvSpPr>
          <p:cNvPr id="155" name="Rectangle 72"/>
          <p:cNvSpPr>
            <a:spLocks noChangeArrowheads="1"/>
          </p:cNvSpPr>
          <p:nvPr/>
        </p:nvSpPr>
        <p:spPr bwMode="auto">
          <a:xfrm>
            <a:off x="5698957" y="1529758"/>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M5</a:t>
            </a:r>
            <a:endParaRPr lang="en-US" sz="1000" dirty="0"/>
          </a:p>
        </p:txBody>
      </p:sp>
      <p:sp>
        <p:nvSpPr>
          <p:cNvPr id="156" name="Rectangle 73"/>
          <p:cNvSpPr>
            <a:spLocks noChangeArrowheads="1"/>
          </p:cNvSpPr>
          <p:nvPr/>
        </p:nvSpPr>
        <p:spPr bwMode="auto">
          <a:xfrm>
            <a:off x="5990878" y="1529758"/>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M6</a:t>
            </a:r>
            <a:endParaRPr lang="en-US" sz="1000" dirty="0"/>
          </a:p>
        </p:txBody>
      </p:sp>
      <p:sp>
        <p:nvSpPr>
          <p:cNvPr id="157" name="Rectangle 74"/>
          <p:cNvSpPr>
            <a:spLocks noChangeArrowheads="1"/>
          </p:cNvSpPr>
          <p:nvPr/>
        </p:nvSpPr>
        <p:spPr bwMode="auto">
          <a:xfrm>
            <a:off x="6308557" y="1529758"/>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M7</a:t>
            </a:r>
            <a:endParaRPr lang="en-US" sz="1000" dirty="0"/>
          </a:p>
        </p:txBody>
      </p:sp>
      <p:sp>
        <p:nvSpPr>
          <p:cNvPr id="158" name="Rectangle 75"/>
          <p:cNvSpPr>
            <a:spLocks noChangeArrowheads="1"/>
          </p:cNvSpPr>
          <p:nvPr/>
        </p:nvSpPr>
        <p:spPr bwMode="auto">
          <a:xfrm>
            <a:off x="6595894" y="1529758"/>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M8</a:t>
            </a:r>
            <a:endParaRPr lang="en-US" sz="1000" dirty="0"/>
          </a:p>
        </p:txBody>
      </p:sp>
      <p:sp>
        <p:nvSpPr>
          <p:cNvPr id="159" name="Rectangle 77"/>
          <p:cNvSpPr>
            <a:spLocks noChangeArrowheads="1"/>
          </p:cNvSpPr>
          <p:nvPr/>
        </p:nvSpPr>
        <p:spPr bwMode="auto">
          <a:xfrm>
            <a:off x="6905278" y="1529758"/>
            <a:ext cx="177934"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M9</a:t>
            </a:r>
            <a:endParaRPr lang="en-US" sz="1000" dirty="0"/>
          </a:p>
        </p:txBody>
      </p:sp>
      <p:sp>
        <p:nvSpPr>
          <p:cNvPr id="160" name="Rectangle 78"/>
          <p:cNvSpPr>
            <a:spLocks noChangeArrowheads="1"/>
          </p:cNvSpPr>
          <p:nvPr/>
        </p:nvSpPr>
        <p:spPr bwMode="auto">
          <a:xfrm>
            <a:off x="7210078" y="1529758"/>
            <a:ext cx="248466"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M10</a:t>
            </a:r>
            <a:endParaRPr lang="en-US" sz="1000" dirty="0"/>
          </a:p>
        </p:txBody>
      </p:sp>
      <p:sp>
        <p:nvSpPr>
          <p:cNvPr id="161" name="Rectangle 79"/>
          <p:cNvSpPr>
            <a:spLocks noChangeArrowheads="1"/>
          </p:cNvSpPr>
          <p:nvPr/>
        </p:nvSpPr>
        <p:spPr bwMode="auto">
          <a:xfrm>
            <a:off x="7527757" y="1529758"/>
            <a:ext cx="248466"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M11</a:t>
            </a:r>
          </a:p>
        </p:txBody>
      </p:sp>
      <p:sp>
        <p:nvSpPr>
          <p:cNvPr id="162" name="Rectangle 80"/>
          <p:cNvSpPr>
            <a:spLocks noChangeArrowheads="1"/>
          </p:cNvSpPr>
          <p:nvPr/>
        </p:nvSpPr>
        <p:spPr bwMode="auto">
          <a:xfrm>
            <a:off x="7819678" y="1529758"/>
            <a:ext cx="248466" cy="153888"/>
          </a:xfrm>
          <a:prstGeom prst="rect">
            <a:avLst/>
          </a:prstGeom>
          <a:noFill/>
          <a:ln w="9525">
            <a:noFill/>
            <a:miter lim="800000"/>
            <a:headEnd/>
            <a:tailEnd/>
          </a:ln>
        </p:spPr>
        <p:txBody>
          <a:bodyPr wrap="none" lIns="0" tIns="0" rIns="0" bIns="0">
            <a:spAutoFit/>
          </a:bodyPr>
          <a:lstStyle/>
          <a:p>
            <a:pPr>
              <a:spcBef>
                <a:spcPct val="50000"/>
              </a:spcBef>
            </a:pPr>
            <a:r>
              <a:rPr lang="en-US" sz="1000" dirty="0" smtClean="0">
                <a:solidFill>
                  <a:srgbClr val="000000"/>
                </a:solidFill>
              </a:rPr>
              <a:t>M12</a:t>
            </a:r>
            <a:endParaRPr lang="en-US" sz="1000" dirty="0"/>
          </a:p>
        </p:txBody>
      </p:sp>
      <p:sp>
        <p:nvSpPr>
          <p:cNvPr id="163" name="AutoShape 36"/>
          <p:cNvSpPr>
            <a:spLocks noChangeArrowheads="1"/>
          </p:cNvSpPr>
          <p:nvPr/>
        </p:nvSpPr>
        <p:spPr bwMode="auto">
          <a:xfrm flipH="1">
            <a:off x="7927674" y="2364087"/>
            <a:ext cx="1062337" cy="53120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a:lnSpc>
                <a:spcPct val="90000"/>
              </a:lnSpc>
            </a:pPr>
            <a:r>
              <a:rPr lang="en-US" sz="1400" dirty="0" smtClean="0"/>
              <a:t>New Products</a:t>
            </a:r>
            <a:endParaRPr lang="en-US" sz="1400" dirty="0"/>
          </a:p>
        </p:txBody>
      </p:sp>
      <p:sp>
        <p:nvSpPr>
          <p:cNvPr id="164" name="AutoShape 52"/>
          <p:cNvSpPr>
            <a:spLocks noChangeArrowheads="1"/>
          </p:cNvSpPr>
          <p:nvPr/>
        </p:nvSpPr>
        <p:spPr bwMode="auto">
          <a:xfrm>
            <a:off x="5698957" y="5477983"/>
            <a:ext cx="1842729" cy="316682"/>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a:lnSpc>
                <a:spcPct val="90000"/>
              </a:lnSpc>
            </a:pPr>
            <a:r>
              <a:rPr lang="en-US" sz="1400" dirty="0" smtClean="0"/>
              <a:t>Global Sales Force</a:t>
            </a:r>
            <a:endParaRPr lang="en-US" sz="1400" dirty="0"/>
          </a:p>
        </p:txBody>
      </p:sp>
      <p:sp>
        <p:nvSpPr>
          <p:cNvPr id="5" name="TextBox 4"/>
          <p:cNvSpPr txBox="1"/>
          <p:nvPr/>
        </p:nvSpPr>
        <p:spPr>
          <a:xfrm>
            <a:off x="956623" y="5805307"/>
            <a:ext cx="2451167" cy="369332"/>
          </a:xfrm>
          <a:prstGeom prst="rect">
            <a:avLst/>
          </a:prstGeom>
          <a:noFill/>
          <a:ln>
            <a:solidFill>
              <a:schemeClr val="accent1"/>
            </a:solidFill>
          </a:ln>
        </p:spPr>
        <p:txBody>
          <a:bodyPr wrap="square" rtlCol="0">
            <a:spAutoFit/>
          </a:bodyPr>
          <a:lstStyle/>
          <a:p>
            <a:r>
              <a:rPr lang="en-US" dirty="0" smtClean="0"/>
              <a:t>Seed Round: $1MM</a:t>
            </a:r>
            <a:endParaRPr lang="en-US" dirty="0"/>
          </a:p>
        </p:txBody>
      </p:sp>
      <p:cxnSp>
        <p:nvCxnSpPr>
          <p:cNvPr id="7" name="Straight Connector 6"/>
          <p:cNvCxnSpPr/>
          <p:nvPr/>
        </p:nvCxnSpPr>
        <p:spPr>
          <a:xfrm>
            <a:off x="1841567" y="1219200"/>
            <a:ext cx="0" cy="4558352"/>
          </a:xfrm>
          <a:prstGeom prst="line">
            <a:avLst/>
          </a:prstGeom>
          <a:ln>
            <a:solidFill>
              <a:srgbClr val="00B05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0618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Clinical Trial Stages</a:t>
            </a:r>
          </a:p>
        </p:txBody>
      </p:sp>
      <p:sp>
        <p:nvSpPr>
          <p:cNvPr id="8" name="Down Arrow Callout 7"/>
          <p:cNvSpPr/>
          <p:nvPr/>
        </p:nvSpPr>
        <p:spPr>
          <a:xfrm>
            <a:off x="5181600" y="1447800"/>
            <a:ext cx="2286000" cy="3048000"/>
          </a:xfrm>
          <a:prstGeom prst="downArrowCallou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r>
              <a:rPr kumimoji="1" lang="en-US" sz="2400" dirty="0">
                <a:solidFill>
                  <a:srgbClr val="FFFFFF"/>
                </a:solidFill>
                <a:latin typeface="Tw Cen MT"/>
              </a:rPr>
              <a:t>Stage 3</a:t>
            </a:r>
          </a:p>
          <a:p>
            <a:pPr algn="ctr" defTabSz="914400" eaLnBrk="0" fontAlgn="auto" hangingPunct="0">
              <a:spcBef>
                <a:spcPts val="0"/>
              </a:spcBef>
              <a:spcAft>
                <a:spcPts val="0"/>
              </a:spcAft>
              <a:defRPr/>
            </a:pPr>
            <a:r>
              <a:rPr kumimoji="1" lang="en-US" sz="2400" dirty="0" smtClean="0">
                <a:solidFill>
                  <a:srgbClr val="FFFFFF"/>
                </a:solidFill>
                <a:latin typeface="Tw Cen MT"/>
              </a:rPr>
              <a:t>Pivotal </a:t>
            </a:r>
            <a:r>
              <a:rPr kumimoji="1" lang="en-US" sz="2400" dirty="0">
                <a:solidFill>
                  <a:srgbClr val="FFFFFF"/>
                </a:solidFill>
                <a:latin typeface="Tw Cen MT"/>
              </a:rPr>
              <a:t>Trials for FDA</a:t>
            </a:r>
          </a:p>
        </p:txBody>
      </p:sp>
      <p:grpSp>
        <p:nvGrpSpPr>
          <p:cNvPr id="2" name="Group 8"/>
          <p:cNvGrpSpPr>
            <a:grpSpLocks/>
          </p:cNvGrpSpPr>
          <p:nvPr/>
        </p:nvGrpSpPr>
        <p:grpSpPr bwMode="auto">
          <a:xfrm>
            <a:off x="685800" y="4343400"/>
            <a:ext cx="8001000" cy="1676400"/>
            <a:chOff x="685800" y="4343400"/>
            <a:chExt cx="8001000" cy="1676400"/>
          </a:xfrm>
        </p:grpSpPr>
        <p:sp>
          <p:nvSpPr>
            <p:cNvPr id="10" name="Right Arrow 9"/>
            <p:cNvSpPr/>
            <p:nvPr/>
          </p:nvSpPr>
          <p:spPr>
            <a:xfrm>
              <a:off x="685800" y="4343400"/>
              <a:ext cx="8001000" cy="167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11" name="Rectangle 10"/>
            <p:cNvSpPr/>
            <p:nvPr/>
          </p:nvSpPr>
          <p:spPr>
            <a:xfrm>
              <a:off x="6858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12" name="Rectangle 11"/>
            <p:cNvSpPr/>
            <p:nvPr/>
          </p:nvSpPr>
          <p:spPr>
            <a:xfrm>
              <a:off x="28956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13" name="Rectangle 12"/>
            <p:cNvSpPr/>
            <p:nvPr/>
          </p:nvSpPr>
          <p:spPr>
            <a:xfrm>
              <a:off x="51054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sp>
          <p:nvSpPr>
            <p:cNvPr id="14" name="Rectangle 13"/>
            <p:cNvSpPr/>
            <p:nvPr/>
          </p:nvSpPr>
          <p:spPr>
            <a:xfrm>
              <a:off x="73152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endParaRPr kumimoji="1" lang="en-US" sz="2400">
                <a:solidFill>
                  <a:srgbClr val="FFFFFF"/>
                </a:solidFill>
                <a:latin typeface="Tw Cen MT"/>
              </a:endParaRPr>
            </a:p>
          </p:txBody>
        </p:sp>
      </p:grpSp>
      <p:sp>
        <p:nvSpPr>
          <p:cNvPr id="15" name="Rectangle 14"/>
          <p:cNvSpPr/>
          <p:nvPr/>
        </p:nvSpPr>
        <p:spPr>
          <a:xfrm>
            <a:off x="838200" y="4764088"/>
            <a:ext cx="2057400" cy="838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r>
              <a:rPr kumimoji="1" lang="en-US" sz="2400" dirty="0">
                <a:solidFill>
                  <a:srgbClr val="FFFFFF"/>
                </a:solidFill>
                <a:latin typeface="Tw Cen MT"/>
              </a:rPr>
              <a:t>12 Months</a:t>
            </a:r>
          </a:p>
        </p:txBody>
      </p:sp>
      <p:sp>
        <p:nvSpPr>
          <p:cNvPr id="16" name="Rectangle 15"/>
          <p:cNvSpPr/>
          <p:nvPr/>
        </p:nvSpPr>
        <p:spPr>
          <a:xfrm>
            <a:off x="3048000" y="4764088"/>
            <a:ext cx="2057400" cy="838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r>
              <a:rPr kumimoji="1" lang="en-US" sz="2400" dirty="0">
                <a:solidFill>
                  <a:srgbClr val="FFFFFF"/>
                </a:solidFill>
                <a:latin typeface="Tw Cen MT"/>
              </a:rPr>
              <a:t>15 Months</a:t>
            </a:r>
          </a:p>
        </p:txBody>
      </p:sp>
      <p:sp>
        <p:nvSpPr>
          <p:cNvPr id="17" name="Rectangle 16"/>
          <p:cNvSpPr/>
          <p:nvPr/>
        </p:nvSpPr>
        <p:spPr>
          <a:xfrm>
            <a:off x="5257800" y="4760913"/>
            <a:ext cx="2057400" cy="838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auto" hangingPunct="0">
              <a:spcBef>
                <a:spcPts val="0"/>
              </a:spcBef>
              <a:spcAft>
                <a:spcPts val="0"/>
              </a:spcAft>
              <a:defRPr/>
            </a:pPr>
            <a:r>
              <a:rPr kumimoji="1" lang="en-US" sz="2400" dirty="0">
                <a:solidFill>
                  <a:srgbClr val="FFFFFF"/>
                </a:solidFill>
                <a:latin typeface="Tw Cen MT"/>
              </a:rPr>
              <a:t>18 Months</a:t>
            </a:r>
          </a:p>
        </p:txBody>
      </p:sp>
      <p:sp>
        <p:nvSpPr>
          <p:cNvPr id="20493" name="TextBox 17"/>
          <p:cNvSpPr txBox="1">
            <a:spLocks noChangeArrowheads="1"/>
          </p:cNvSpPr>
          <p:nvPr/>
        </p:nvSpPr>
        <p:spPr bwMode="auto">
          <a:xfrm>
            <a:off x="1091685" y="5638800"/>
            <a:ext cx="1386918" cy="830997"/>
          </a:xfrm>
          <a:prstGeom prst="rect">
            <a:avLst/>
          </a:prstGeom>
          <a:noFill/>
          <a:ln w="9525">
            <a:noFill/>
            <a:miter lim="800000"/>
            <a:headEnd/>
            <a:tailEnd/>
          </a:ln>
        </p:spPr>
        <p:txBody>
          <a:bodyPr wrap="none">
            <a:spAutoFit/>
          </a:bodyPr>
          <a:lstStyle/>
          <a:p>
            <a:pPr algn="ctr" defTabSz="914400" eaLnBrk="0" hangingPunct="0"/>
            <a:r>
              <a:rPr kumimoji="1" lang="en-US" sz="2400" dirty="0">
                <a:solidFill>
                  <a:srgbClr val="000000"/>
                </a:solidFill>
                <a:latin typeface="Times New Roman" pitchFamily="18" charset="0"/>
                <a:cs typeface="+mn-cs"/>
              </a:rPr>
              <a:t>Quarters</a:t>
            </a:r>
          </a:p>
          <a:p>
            <a:pPr algn="ctr" defTabSz="914400" eaLnBrk="0" hangingPunct="0"/>
            <a:r>
              <a:rPr kumimoji="1" lang="en-US" sz="2400" dirty="0" smtClean="0">
                <a:solidFill>
                  <a:srgbClr val="000000"/>
                </a:solidFill>
                <a:latin typeface="Times New Roman" pitchFamily="18" charset="0"/>
                <a:cs typeface="+mn-cs"/>
              </a:rPr>
              <a:t>3-6</a:t>
            </a:r>
            <a:endParaRPr kumimoji="1" lang="en-US" sz="2400" dirty="0">
              <a:solidFill>
                <a:srgbClr val="000000"/>
              </a:solidFill>
              <a:latin typeface="Times New Roman" pitchFamily="18" charset="0"/>
              <a:cs typeface="+mn-cs"/>
            </a:endParaRPr>
          </a:p>
        </p:txBody>
      </p:sp>
      <p:sp>
        <p:nvSpPr>
          <p:cNvPr id="20494" name="TextBox 18"/>
          <p:cNvSpPr txBox="1">
            <a:spLocks noChangeArrowheads="1"/>
          </p:cNvSpPr>
          <p:nvPr/>
        </p:nvSpPr>
        <p:spPr bwMode="auto">
          <a:xfrm>
            <a:off x="3377685" y="5638800"/>
            <a:ext cx="1386918" cy="830997"/>
          </a:xfrm>
          <a:prstGeom prst="rect">
            <a:avLst/>
          </a:prstGeom>
          <a:noFill/>
          <a:ln w="9525">
            <a:noFill/>
            <a:miter lim="800000"/>
            <a:headEnd/>
            <a:tailEnd/>
          </a:ln>
        </p:spPr>
        <p:txBody>
          <a:bodyPr wrap="none">
            <a:spAutoFit/>
          </a:bodyPr>
          <a:lstStyle/>
          <a:p>
            <a:pPr algn="ctr" defTabSz="914400" eaLnBrk="0" hangingPunct="0"/>
            <a:r>
              <a:rPr kumimoji="1" lang="en-US" sz="2400" dirty="0">
                <a:solidFill>
                  <a:srgbClr val="000000"/>
                </a:solidFill>
                <a:latin typeface="Times New Roman" pitchFamily="18" charset="0"/>
                <a:cs typeface="+mn-cs"/>
              </a:rPr>
              <a:t>Quarters</a:t>
            </a:r>
          </a:p>
          <a:p>
            <a:pPr algn="ctr" defTabSz="914400" eaLnBrk="0" hangingPunct="0"/>
            <a:r>
              <a:rPr kumimoji="1" lang="en-US" sz="2400" dirty="0">
                <a:solidFill>
                  <a:srgbClr val="000000"/>
                </a:solidFill>
                <a:latin typeface="Times New Roman" pitchFamily="18" charset="0"/>
                <a:cs typeface="+mn-cs"/>
              </a:rPr>
              <a:t>8-12</a:t>
            </a:r>
          </a:p>
        </p:txBody>
      </p:sp>
      <p:sp>
        <p:nvSpPr>
          <p:cNvPr id="20495" name="TextBox 19"/>
          <p:cNvSpPr txBox="1">
            <a:spLocks noChangeArrowheads="1"/>
          </p:cNvSpPr>
          <p:nvPr/>
        </p:nvSpPr>
        <p:spPr bwMode="auto">
          <a:xfrm>
            <a:off x="5663685" y="5638800"/>
            <a:ext cx="1386918" cy="830997"/>
          </a:xfrm>
          <a:prstGeom prst="rect">
            <a:avLst/>
          </a:prstGeom>
          <a:noFill/>
          <a:ln w="9525">
            <a:noFill/>
            <a:miter lim="800000"/>
            <a:headEnd/>
            <a:tailEnd/>
          </a:ln>
        </p:spPr>
        <p:txBody>
          <a:bodyPr wrap="none">
            <a:spAutoFit/>
          </a:bodyPr>
          <a:lstStyle/>
          <a:p>
            <a:pPr algn="ctr" defTabSz="914400" eaLnBrk="0" hangingPunct="0"/>
            <a:r>
              <a:rPr kumimoji="1" lang="en-US" sz="2400">
                <a:solidFill>
                  <a:srgbClr val="000000"/>
                </a:solidFill>
                <a:latin typeface="Times New Roman" pitchFamily="18" charset="0"/>
                <a:cs typeface="+mn-cs"/>
              </a:rPr>
              <a:t>Quarters</a:t>
            </a:r>
          </a:p>
          <a:p>
            <a:pPr algn="ctr" defTabSz="914400" eaLnBrk="0" hangingPunct="0"/>
            <a:r>
              <a:rPr kumimoji="1" lang="en-US" sz="2400">
                <a:solidFill>
                  <a:srgbClr val="000000"/>
                </a:solidFill>
                <a:latin typeface="Times New Roman" pitchFamily="18" charset="0"/>
                <a:cs typeface="+mn-cs"/>
              </a:rPr>
              <a:t>13-18</a:t>
            </a:r>
          </a:p>
        </p:txBody>
      </p:sp>
      <p:sp>
        <p:nvSpPr>
          <p:cNvPr id="20496" name="TextBox 20"/>
          <p:cNvSpPr txBox="1">
            <a:spLocks noChangeArrowheads="1"/>
          </p:cNvSpPr>
          <p:nvPr/>
        </p:nvSpPr>
        <p:spPr bwMode="auto">
          <a:xfrm>
            <a:off x="322263" y="1524000"/>
            <a:ext cx="5392737" cy="3046988"/>
          </a:xfrm>
          <a:prstGeom prst="rect">
            <a:avLst/>
          </a:prstGeom>
          <a:noFill/>
          <a:ln w="9525">
            <a:noFill/>
            <a:miter lim="800000"/>
            <a:headEnd/>
            <a:tailEnd/>
          </a:ln>
        </p:spPr>
        <p:txBody>
          <a:bodyPr wrap="square">
            <a:spAutoFit/>
          </a:bodyPr>
          <a:lstStyle/>
          <a:p>
            <a:pPr algn="ctr" defTabSz="914400" eaLnBrk="0" hangingPunct="0">
              <a:buFont typeface="Arial" charset="0"/>
              <a:buChar char="•"/>
            </a:pPr>
            <a:r>
              <a:rPr kumimoji="1" lang="en-US" sz="2400" dirty="0" smtClean="0">
                <a:solidFill>
                  <a:srgbClr val="000000"/>
                </a:solidFill>
                <a:latin typeface="Times New Roman" pitchFamily="18" charset="0"/>
                <a:cs typeface="+mn-cs"/>
              </a:rPr>
              <a:t> Performed </a:t>
            </a:r>
            <a:r>
              <a:rPr kumimoji="1" lang="en-US" sz="2400" dirty="0">
                <a:solidFill>
                  <a:srgbClr val="000000"/>
                </a:solidFill>
                <a:latin typeface="Times New Roman" pitchFamily="18" charset="0"/>
                <a:cs typeface="+mn-cs"/>
              </a:rPr>
              <a:t>in the </a:t>
            </a:r>
            <a:r>
              <a:rPr kumimoji="1" lang="en-US" sz="2800" u="sng" dirty="0">
                <a:solidFill>
                  <a:srgbClr val="434342">
                    <a:lumMod val="90000"/>
                    <a:lumOff val="10000"/>
                  </a:srgbClr>
                </a:solidFill>
                <a:latin typeface="Times New Roman" pitchFamily="18" charset="0"/>
                <a:cs typeface="+mn-cs"/>
              </a:rPr>
              <a:t>US</a:t>
            </a:r>
          </a:p>
          <a:p>
            <a:pPr algn="ctr" defTabSz="914400" eaLnBrk="0" hangingPunct="0">
              <a:buFont typeface="Arial" charset="0"/>
              <a:buChar char="•"/>
            </a:pPr>
            <a:r>
              <a:rPr kumimoji="1" lang="en-US" sz="2400" dirty="0" smtClean="0">
                <a:solidFill>
                  <a:srgbClr val="000000"/>
                </a:solidFill>
                <a:latin typeface="Times New Roman" pitchFamily="18" charset="0"/>
                <a:cs typeface="+mn-cs"/>
              </a:rPr>
              <a:t> 500 </a:t>
            </a:r>
            <a:r>
              <a:rPr kumimoji="1" lang="en-US" sz="2400" dirty="0">
                <a:solidFill>
                  <a:srgbClr val="000000"/>
                </a:solidFill>
                <a:latin typeface="Times New Roman" pitchFamily="18" charset="0"/>
                <a:cs typeface="+mn-cs"/>
              </a:rPr>
              <a:t>p</a:t>
            </a:r>
            <a:r>
              <a:rPr kumimoji="1" lang="en-US" sz="2400" dirty="0" smtClean="0">
                <a:solidFill>
                  <a:srgbClr val="000000"/>
                </a:solidFill>
                <a:latin typeface="Times New Roman" pitchFamily="18" charset="0"/>
                <a:cs typeface="+mn-cs"/>
              </a:rPr>
              <a:t>atients</a:t>
            </a:r>
            <a:endParaRPr kumimoji="1" lang="en-US" sz="2400" dirty="0">
              <a:solidFill>
                <a:srgbClr val="000000"/>
              </a:solidFill>
              <a:latin typeface="Times New Roman" pitchFamily="18" charset="0"/>
              <a:cs typeface="+mn-cs"/>
            </a:endParaRPr>
          </a:p>
          <a:p>
            <a:pPr algn="ctr" defTabSz="914400" eaLnBrk="0" hangingPunct="0">
              <a:buFont typeface="Arial" charset="0"/>
              <a:buChar char="•"/>
            </a:pPr>
            <a:r>
              <a:rPr kumimoji="1" lang="en-US" sz="2400" dirty="0" smtClean="0">
                <a:solidFill>
                  <a:srgbClr val="000000"/>
                </a:solidFill>
                <a:latin typeface="Times New Roman" pitchFamily="18" charset="0"/>
                <a:cs typeface="+mn-cs"/>
              </a:rPr>
              <a:t> Total Cost: </a:t>
            </a:r>
            <a:r>
              <a:rPr kumimoji="1" lang="en-US" sz="2400" b="1" u="sng" dirty="0" smtClean="0">
                <a:solidFill>
                  <a:srgbClr val="000000"/>
                </a:solidFill>
                <a:latin typeface="Times New Roman" pitchFamily="18" charset="0"/>
                <a:cs typeface="+mn-cs"/>
              </a:rPr>
              <a:t>$14.5M</a:t>
            </a:r>
            <a:endParaRPr kumimoji="1" lang="en-US" sz="2400" b="1" u="sng" dirty="0">
              <a:solidFill>
                <a:srgbClr val="000000"/>
              </a:solidFill>
              <a:latin typeface="Times New Roman" pitchFamily="18" charset="0"/>
              <a:cs typeface="+mn-cs"/>
            </a:endParaRPr>
          </a:p>
          <a:p>
            <a:pPr algn="ctr" defTabSz="914400" eaLnBrk="0" hangingPunct="0">
              <a:buFont typeface="Arial" charset="0"/>
              <a:buChar char="•"/>
            </a:pPr>
            <a:r>
              <a:rPr kumimoji="1" lang="en-US" sz="2400" dirty="0" smtClean="0">
                <a:solidFill>
                  <a:srgbClr val="000000"/>
                </a:solidFill>
                <a:latin typeface="Times New Roman" pitchFamily="18" charset="0"/>
                <a:cs typeface="+mn-cs"/>
              </a:rPr>
              <a:t> Focus on non-inferiority</a:t>
            </a:r>
          </a:p>
          <a:p>
            <a:pPr algn="ctr" defTabSz="914400" eaLnBrk="0" hangingPunct="0">
              <a:buFont typeface="Arial" pitchFamily="34" charset="0"/>
              <a:buChar char="•"/>
            </a:pPr>
            <a:r>
              <a:rPr kumimoji="1" lang="en-US" sz="2400" dirty="0" smtClean="0">
                <a:solidFill>
                  <a:srgbClr val="000000"/>
                </a:solidFill>
                <a:latin typeface="Times New Roman" pitchFamily="18" charset="0"/>
                <a:cs typeface="+mn-cs"/>
              </a:rPr>
              <a:t> FDA class II, 510(k) with clinical</a:t>
            </a:r>
          </a:p>
          <a:p>
            <a:pPr algn="ctr" defTabSz="914400" eaLnBrk="0" hangingPunct="0">
              <a:buFont typeface="Arial" pitchFamily="34" charset="0"/>
              <a:buChar char="•"/>
            </a:pPr>
            <a:r>
              <a:rPr kumimoji="1" lang="en-US" sz="2400" dirty="0" smtClean="0">
                <a:solidFill>
                  <a:srgbClr val="000000"/>
                </a:solidFill>
                <a:latin typeface="Times New Roman" pitchFamily="18" charset="0"/>
                <a:cs typeface="+mn-cs"/>
              </a:rPr>
              <a:t> Non-specific APC codes and Cat. III CPT for trials and initial launch </a:t>
            </a:r>
          </a:p>
          <a:p>
            <a:pPr lvl="1" algn="ctr" defTabSz="914400" eaLnBrk="0" hangingPunct="0">
              <a:buFont typeface="Arial" pitchFamily="34" charset="0"/>
              <a:buChar char="•"/>
            </a:pPr>
            <a:endParaRPr kumimoji="1" lang="en-US" sz="2000" dirty="0" smtClean="0">
              <a:solidFill>
                <a:srgbClr val="000000"/>
              </a:solidFill>
              <a:latin typeface="Times New Roman" pitchFamily="18" charset="0"/>
              <a:cs typeface="+mn-cs"/>
            </a:endParaRPr>
          </a:p>
        </p:txBody>
      </p:sp>
      <p:sp>
        <p:nvSpPr>
          <p:cNvPr id="18" name="Slide Number Placeholder 17"/>
          <p:cNvSpPr>
            <a:spLocks noGrp="1"/>
          </p:cNvSpPr>
          <p:nvPr>
            <p:ph type="sldNum" sz="quarter" idx="12"/>
          </p:nvPr>
        </p:nvSpPr>
        <p:spPr/>
        <p:txBody>
          <a:bodyPr/>
          <a:lstStyle/>
          <a:p>
            <a:fld id="{701DAA9B-B69D-4D34-83E6-D0DBDA712E92}" type="slidenum">
              <a:rPr lang="en-US" smtClean="0">
                <a:solidFill>
                  <a:srgbClr val="000000"/>
                </a:solidFill>
              </a:rPr>
              <a:pPr/>
              <a:t>40</a:t>
            </a:fld>
            <a:endParaRPr lang="en-US">
              <a:solidFill>
                <a:srgbClr val="000000"/>
              </a:solidFill>
            </a:endParaRPr>
          </a:p>
        </p:txBody>
      </p:sp>
      <p:sp>
        <p:nvSpPr>
          <p:cNvPr id="19" name="Date Placeholder 18"/>
          <p:cNvSpPr>
            <a:spLocks noGrp="1"/>
          </p:cNvSpPr>
          <p:nvPr>
            <p:ph type="dt" sz="half" idx="10"/>
          </p:nvPr>
        </p:nvSpPr>
        <p:spPr/>
        <p:txBody>
          <a:bodyPr/>
          <a:lstStyle/>
          <a:p>
            <a:r>
              <a:rPr lang="en-US" smtClean="0">
                <a:solidFill>
                  <a:srgbClr val="000000"/>
                </a:solidFill>
              </a:rPr>
              <a:t>12/4/2009</a:t>
            </a:r>
            <a:endParaRPr lang="en-US">
              <a:solidFill>
                <a:srgbClr val="000000"/>
              </a:solidFill>
            </a:endParaRPr>
          </a:p>
        </p:txBody>
      </p:sp>
    </p:spTree>
    <p:extLst>
      <p:ext uri="{BB962C8B-B14F-4D97-AF65-F5344CB8AC3E}">
        <p14:creationId xmlns:p14="http://schemas.microsoft.com/office/powerpoint/2010/main" val="18861939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Trial Stages</a:t>
            </a:r>
            <a:endParaRPr lang="en-US" dirty="0"/>
          </a:p>
        </p:txBody>
      </p:sp>
      <p:sp>
        <p:nvSpPr>
          <p:cNvPr id="8" name="Down Arrow Callout 7"/>
          <p:cNvSpPr/>
          <p:nvPr/>
        </p:nvSpPr>
        <p:spPr>
          <a:xfrm>
            <a:off x="6781800" y="1371600"/>
            <a:ext cx="2286000" cy="3048000"/>
          </a:xfrm>
          <a:prstGeom prst="downArrowCallou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auto" hangingPunct="0">
              <a:spcBef>
                <a:spcPts val="0"/>
              </a:spcBef>
              <a:spcAft>
                <a:spcPts val="0"/>
              </a:spcAft>
              <a:defRPr/>
            </a:pPr>
            <a:r>
              <a:rPr kumimoji="1" lang="en-US" sz="2400" dirty="0" smtClean="0">
                <a:solidFill>
                  <a:srgbClr val="FFFFFF"/>
                </a:solidFill>
                <a:latin typeface="Tw Cen MT"/>
              </a:rPr>
              <a:t>Stage 4</a:t>
            </a:r>
          </a:p>
          <a:p>
            <a:pPr algn="ctr" defTabSz="914400" eaLnBrk="0" fontAlgn="auto" hangingPunct="0">
              <a:spcBef>
                <a:spcPts val="0"/>
              </a:spcBef>
              <a:spcAft>
                <a:spcPts val="0"/>
              </a:spcAft>
              <a:defRPr/>
            </a:pPr>
            <a:r>
              <a:rPr kumimoji="1" lang="en-US" sz="2400" dirty="0" smtClean="0">
                <a:solidFill>
                  <a:srgbClr val="FFFFFF"/>
                </a:solidFill>
                <a:latin typeface="Tw Cen MT"/>
              </a:rPr>
              <a:t>Post Market Studies for Specific Codes</a:t>
            </a:r>
            <a:endParaRPr kumimoji="1" lang="en-US" sz="2400" dirty="0">
              <a:solidFill>
                <a:srgbClr val="FFFFFF"/>
              </a:solidFill>
              <a:latin typeface="Tw Cen MT"/>
            </a:endParaRPr>
          </a:p>
        </p:txBody>
      </p:sp>
      <p:grpSp>
        <p:nvGrpSpPr>
          <p:cNvPr id="3" name="Group 8"/>
          <p:cNvGrpSpPr/>
          <p:nvPr/>
        </p:nvGrpSpPr>
        <p:grpSpPr>
          <a:xfrm>
            <a:off x="685800" y="4343400"/>
            <a:ext cx="8001000" cy="1676400"/>
            <a:chOff x="685800" y="4343400"/>
            <a:chExt cx="8001000" cy="1676400"/>
          </a:xfrm>
        </p:grpSpPr>
        <p:sp>
          <p:nvSpPr>
            <p:cNvPr id="10" name="Right Arrow 9"/>
            <p:cNvSpPr/>
            <p:nvPr/>
          </p:nvSpPr>
          <p:spPr>
            <a:xfrm>
              <a:off x="685800" y="4343400"/>
              <a:ext cx="8001000" cy="167640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11" name="Rectangle 10"/>
            <p:cNvSpPr/>
            <p:nvPr/>
          </p:nvSpPr>
          <p:spPr>
            <a:xfrm>
              <a:off x="6858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12" name="Rectangle 11"/>
            <p:cNvSpPr/>
            <p:nvPr/>
          </p:nvSpPr>
          <p:spPr>
            <a:xfrm>
              <a:off x="28956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13" name="Rectangle 12"/>
            <p:cNvSpPr/>
            <p:nvPr/>
          </p:nvSpPr>
          <p:spPr>
            <a:xfrm>
              <a:off x="51054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14" name="Rectangle 13"/>
            <p:cNvSpPr/>
            <p:nvPr/>
          </p:nvSpPr>
          <p:spPr>
            <a:xfrm>
              <a:off x="7315200" y="4495800"/>
              <a:ext cx="152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grpSp>
      <p:sp>
        <p:nvSpPr>
          <p:cNvPr id="15" name="Rectangle 14"/>
          <p:cNvSpPr/>
          <p:nvPr/>
        </p:nvSpPr>
        <p:spPr>
          <a:xfrm>
            <a:off x="838200" y="4764156"/>
            <a:ext cx="2057400" cy="838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r>
              <a:rPr kumimoji="1" lang="en-US" sz="2400" dirty="0" smtClean="0">
                <a:solidFill>
                  <a:srgbClr val="FFFFFF"/>
                </a:solidFill>
                <a:latin typeface="Tw Cen MT"/>
              </a:rPr>
              <a:t>12 Months</a:t>
            </a:r>
            <a:endParaRPr kumimoji="1" lang="en-US" sz="2400" dirty="0">
              <a:solidFill>
                <a:srgbClr val="FFFFFF"/>
              </a:solidFill>
              <a:latin typeface="Tw Cen MT"/>
            </a:endParaRPr>
          </a:p>
        </p:txBody>
      </p:sp>
      <p:sp>
        <p:nvSpPr>
          <p:cNvPr id="16" name="Rectangle 15"/>
          <p:cNvSpPr/>
          <p:nvPr/>
        </p:nvSpPr>
        <p:spPr>
          <a:xfrm>
            <a:off x="3048000" y="4764156"/>
            <a:ext cx="2057400" cy="838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r>
              <a:rPr kumimoji="1" lang="en-US" sz="2400" dirty="0" smtClean="0">
                <a:solidFill>
                  <a:srgbClr val="FFFFFF"/>
                </a:solidFill>
                <a:latin typeface="Tw Cen MT"/>
              </a:rPr>
              <a:t>15 Months</a:t>
            </a:r>
            <a:endParaRPr kumimoji="1" lang="en-US" sz="2400" dirty="0">
              <a:solidFill>
                <a:srgbClr val="FFFFFF"/>
              </a:solidFill>
              <a:latin typeface="Tw Cen MT"/>
            </a:endParaRPr>
          </a:p>
        </p:txBody>
      </p:sp>
      <p:sp>
        <p:nvSpPr>
          <p:cNvPr id="17" name="Rectangle 16"/>
          <p:cNvSpPr/>
          <p:nvPr/>
        </p:nvSpPr>
        <p:spPr>
          <a:xfrm>
            <a:off x="5257800" y="4760844"/>
            <a:ext cx="2057400" cy="838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r>
              <a:rPr kumimoji="1" lang="en-US" sz="2400" dirty="0" smtClean="0">
                <a:solidFill>
                  <a:srgbClr val="FFFFFF"/>
                </a:solidFill>
                <a:latin typeface="Tw Cen MT"/>
              </a:rPr>
              <a:t>18 Months</a:t>
            </a:r>
            <a:endParaRPr kumimoji="1" lang="en-US" sz="2400" dirty="0">
              <a:solidFill>
                <a:srgbClr val="FFFFFF"/>
              </a:solidFill>
              <a:latin typeface="Tw Cen MT"/>
            </a:endParaRPr>
          </a:p>
        </p:txBody>
      </p:sp>
      <p:sp>
        <p:nvSpPr>
          <p:cNvPr id="18" name="TextBox 17"/>
          <p:cNvSpPr txBox="1"/>
          <p:nvPr/>
        </p:nvSpPr>
        <p:spPr>
          <a:xfrm>
            <a:off x="1091416" y="5638800"/>
            <a:ext cx="1386918" cy="830997"/>
          </a:xfrm>
          <a:prstGeom prst="rect">
            <a:avLst/>
          </a:prstGeom>
          <a:noFill/>
        </p:spPr>
        <p:txBody>
          <a:bodyPr wrap="none" rtlCol="0">
            <a:spAutoFit/>
          </a:bodyPr>
          <a:lstStyle/>
          <a:p>
            <a:pPr algn="ctr" defTabSz="914400" eaLnBrk="0" hangingPunct="0"/>
            <a:r>
              <a:rPr kumimoji="1" lang="en-US" sz="2400" dirty="0" smtClean="0">
                <a:solidFill>
                  <a:srgbClr val="000000"/>
                </a:solidFill>
                <a:latin typeface="Times New Roman" pitchFamily="18" charset="0"/>
                <a:cs typeface="+mn-cs"/>
              </a:rPr>
              <a:t>Quarters</a:t>
            </a:r>
          </a:p>
          <a:p>
            <a:pPr algn="ctr" defTabSz="914400" eaLnBrk="0" hangingPunct="0"/>
            <a:r>
              <a:rPr kumimoji="1" lang="en-US" sz="2400" dirty="0" smtClean="0">
                <a:solidFill>
                  <a:srgbClr val="000000"/>
                </a:solidFill>
                <a:latin typeface="Times New Roman" pitchFamily="18" charset="0"/>
                <a:cs typeface="+mn-cs"/>
              </a:rPr>
              <a:t>3-6</a:t>
            </a:r>
            <a:endParaRPr kumimoji="1" lang="en-US" sz="2400" dirty="0">
              <a:solidFill>
                <a:srgbClr val="000000"/>
              </a:solidFill>
              <a:latin typeface="Times New Roman" pitchFamily="18" charset="0"/>
              <a:cs typeface="+mn-cs"/>
            </a:endParaRPr>
          </a:p>
        </p:txBody>
      </p:sp>
      <p:sp>
        <p:nvSpPr>
          <p:cNvPr id="19" name="TextBox 18"/>
          <p:cNvSpPr txBox="1"/>
          <p:nvPr/>
        </p:nvSpPr>
        <p:spPr>
          <a:xfrm>
            <a:off x="3429000" y="5638800"/>
            <a:ext cx="1283749" cy="830997"/>
          </a:xfrm>
          <a:prstGeom prst="rect">
            <a:avLst/>
          </a:prstGeom>
          <a:noFill/>
        </p:spPr>
        <p:txBody>
          <a:bodyPr wrap="none" rtlCol="0">
            <a:spAutoFit/>
          </a:bodyPr>
          <a:lstStyle/>
          <a:p>
            <a:pPr algn="ctr" defTabSz="914400" eaLnBrk="0" hangingPunct="0"/>
            <a:r>
              <a:rPr kumimoji="1" lang="en-US" sz="2400" dirty="0" smtClean="0">
                <a:solidFill>
                  <a:srgbClr val="000000"/>
                </a:solidFill>
                <a:latin typeface="Times New Roman" pitchFamily="18" charset="0"/>
                <a:cs typeface="+mn-cs"/>
              </a:rPr>
              <a:t>Quarters</a:t>
            </a:r>
          </a:p>
          <a:p>
            <a:pPr algn="ctr" defTabSz="914400" eaLnBrk="0" hangingPunct="0"/>
            <a:r>
              <a:rPr kumimoji="1" lang="en-US" sz="2400" dirty="0" smtClean="0">
                <a:solidFill>
                  <a:srgbClr val="000000"/>
                </a:solidFill>
                <a:latin typeface="Times New Roman" pitchFamily="18" charset="0"/>
                <a:cs typeface="+mn-cs"/>
              </a:rPr>
              <a:t>8-12</a:t>
            </a:r>
            <a:endParaRPr kumimoji="1" lang="en-US" sz="2400" dirty="0">
              <a:solidFill>
                <a:srgbClr val="000000"/>
              </a:solidFill>
              <a:latin typeface="Times New Roman" pitchFamily="18" charset="0"/>
              <a:cs typeface="+mn-cs"/>
            </a:endParaRPr>
          </a:p>
        </p:txBody>
      </p:sp>
      <p:sp>
        <p:nvSpPr>
          <p:cNvPr id="20" name="TextBox 19"/>
          <p:cNvSpPr txBox="1"/>
          <p:nvPr/>
        </p:nvSpPr>
        <p:spPr>
          <a:xfrm>
            <a:off x="5715000" y="5638800"/>
            <a:ext cx="1283749" cy="830997"/>
          </a:xfrm>
          <a:prstGeom prst="rect">
            <a:avLst/>
          </a:prstGeom>
          <a:noFill/>
        </p:spPr>
        <p:txBody>
          <a:bodyPr wrap="none" rtlCol="0">
            <a:spAutoFit/>
          </a:bodyPr>
          <a:lstStyle/>
          <a:p>
            <a:pPr algn="ctr" defTabSz="914400" eaLnBrk="0" hangingPunct="0"/>
            <a:r>
              <a:rPr kumimoji="1" lang="en-US" sz="2400" dirty="0" smtClean="0">
                <a:solidFill>
                  <a:srgbClr val="000000"/>
                </a:solidFill>
                <a:latin typeface="Times New Roman" pitchFamily="18" charset="0"/>
                <a:cs typeface="+mn-cs"/>
              </a:rPr>
              <a:t>Quarters</a:t>
            </a:r>
          </a:p>
          <a:p>
            <a:pPr algn="ctr" defTabSz="914400" eaLnBrk="0" hangingPunct="0"/>
            <a:r>
              <a:rPr kumimoji="1" lang="en-US" sz="2400" dirty="0" smtClean="0">
                <a:solidFill>
                  <a:srgbClr val="000000"/>
                </a:solidFill>
                <a:latin typeface="Times New Roman" pitchFamily="18" charset="0"/>
                <a:cs typeface="+mn-cs"/>
              </a:rPr>
              <a:t>13-18</a:t>
            </a:r>
            <a:endParaRPr kumimoji="1" lang="en-US" sz="2400" dirty="0">
              <a:solidFill>
                <a:srgbClr val="000000"/>
              </a:solidFill>
              <a:latin typeface="Times New Roman" pitchFamily="18" charset="0"/>
              <a:cs typeface="+mn-cs"/>
            </a:endParaRPr>
          </a:p>
        </p:txBody>
      </p:sp>
      <p:sp>
        <p:nvSpPr>
          <p:cNvPr id="21" name="TextBox 20"/>
          <p:cNvSpPr txBox="1"/>
          <p:nvPr/>
        </p:nvSpPr>
        <p:spPr>
          <a:xfrm>
            <a:off x="609600" y="1524000"/>
            <a:ext cx="5943600" cy="2739211"/>
          </a:xfrm>
          <a:prstGeom prst="rect">
            <a:avLst/>
          </a:prstGeom>
          <a:noFill/>
        </p:spPr>
        <p:txBody>
          <a:bodyPr wrap="square" rtlCol="0">
            <a:spAutoFit/>
          </a:bodyPr>
          <a:lstStyle/>
          <a:p>
            <a:pPr algn="ctr" defTabSz="914400" eaLnBrk="0" hangingPunct="0">
              <a:buFont typeface="Arial" pitchFamily="34" charset="0"/>
              <a:buChar char="•"/>
            </a:pPr>
            <a:r>
              <a:rPr kumimoji="1" lang="en-US" sz="2400" dirty="0" smtClean="0">
                <a:solidFill>
                  <a:srgbClr val="000000"/>
                </a:solidFill>
                <a:latin typeface="Times New Roman" pitchFamily="18" charset="0"/>
                <a:cs typeface="+mn-cs"/>
              </a:rPr>
              <a:t>Publications, etc. for APC / CPT Codes Acquisition</a:t>
            </a:r>
          </a:p>
          <a:p>
            <a:pPr algn="ctr" defTabSz="914400" eaLnBrk="0" hangingPunct="0">
              <a:buFont typeface="Arial" pitchFamily="34" charset="0"/>
              <a:buChar char="•"/>
            </a:pPr>
            <a:r>
              <a:rPr kumimoji="1" lang="en-US" sz="2400" dirty="0" smtClean="0">
                <a:solidFill>
                  <a:srgbClr val="000000"/>
                </a:solidFill>
                <a:latin typeface="Times New Roman" pitchFamily="18" charset="0"/>
                <a:cs typeface="+mn-cs"/>
              </a:rPr>
              <a:t>Performed in the </a:t>
            </a:r>
            <a:r>
              <a:rPr kumimoji="1" lang="en-US" sz="2800" u="sng" dirty="0" smtClean="0">
                <a:solidFill>
                  <a:srgbClr val="434342">
                    <a:lumMod val="90000"/>
                    <a:lumOff val="10000"/>
                  </a:srgbClr>
                </a:solidFill>
                <a:latin typeface="Times New Roman" pitchFamily="18" charset="0"/>
                <a:cs typeface="+mn-cs"/>
              </a:rPr>
              <a:t>US</a:t>
            </a:r>
          </a:p>
          <a:p>
            <a:pPr algn="ctr" defTabSz="914400" eaLnBrk="0" hangingPunct="0">
              <a:buFont typeface="Arial" pitchFamily="34" charset="0"/>
              <a:buChar char="•"/>
            </a:pPr>
            <a:r>
              <a:rPr kumimoji="1" lang="en-US" sz="2400" dirty="0" smtClean="0">
                <a:solidFill>
                  <a:srgbClr val="000000"/>
                </a:solidFill>
                <a:latin typeface="Times New Roman" pitchFamily="18" charset="0"/>
                <a:cs typeface="+mn-cs"/>
              </a:rPr>
              <a:t>1000 patients</a:t>
            </a:r>
          </a:p>
          <a:p>
            <a:pPr algn="ctr" defTabSz="914400" eaLnBrk="0" hangingPunct="0">
              <a:buFont typeface="Arial" pitchFamily="34" charset="0"/>
              <a:buChar char="•"/>
            </a:pPr>
            <a:r>
              <a:rPr kumimoji="1" lang="en-US" sz="2400" dirty="0" smtClean="0">
                <a:solidFill>
                  <a:srgbClr val="000000"/>
                </a:solidFill>
                <a:latin typeface="Times New Roman" pitchFamily="18" charset="0"/>
                <a:cs typeface="+mn-cs"/>
              </a:rPr>
              <a:t>Total cost: </a:t>
            </a:r>
            <a:r>
              <a:rPr kumimoji="1" lang="en-US" sz="2400" b="1" u="sng" dirty="0" smtClean="0">
                <a:solidFill>
                  <a:srgbClr val="000000"/>
                </a:solidFill>
                <a:latin typeface="Times New Roman" pitchFamily="18" charset="0"/>
                <a:cs typeface="+mn-cs"/>
              </a:rPr>
              <a:t>$24.5M</a:t>
            </a:r>
            <a:endParaRPr kumimoji="1" lang="en-US" sz="2400" dirty="0" smtClean="0">
              <a:solidFill>
                <a:srgbClr val="000000"/>
              </a:solidFill>
              <a:latin typeface="Times New Roman" pitchFamily="18" charset="0"/>
              <a:cs typeface="+mn-cs"/>
            </a:endParaRPr>
          </a:p>
          <a:p>
            <a:pPr algn="ctr" defTabSz="914400" eaLnBrk="0" hangingPunct="0">
              <a:buFont typeface="Arial" pitchFamily="34" charset="0"/>
              <a:buChar char="•"/>
            </a:pPr>
            <a:r>
              <a:rPr kumimoji="1" lang="en-US" sz="2400" dirty="0" smtClean="0">
                <a:solidFill>
                  <a:srgbClr val="000000"/>
                </a:solidFill>
                <a:latin typeface="Times New Roman" pitchFamily="18" charset="0"/>
                <a:cs typeface="+mn-cs"/>
              </a:rPr>
              <a:t>Focus on superiority clinical results / market traction</a:t>
            </a:r>
          </a:p>
        </p:txBody>
      </p:sp>
      <p:sp>
        <p:nvSpPr>
          <p:cNvPr id="23" name="Right Arrow 22"/>
          <p:cNvSpPr/>
          <p:nvPr/>
        </p:nvSpPr>
        <p:spPr>
          <a:xfrm>
            <a:off x="7467600" y="4343400"/>
            <a:ext cx="1219200" cy="1676400"/>
          </a:xfrm>
          <a:prstGeom prst="rightArrow">
            <a:avLst>
              <a:gd name="adj1" fmla="val 50000"/>
              <a:gd name="adj2" fmla="val 67958"/>
            </a:avLst>
          </a:prstGeom>
          <a:solidFill>
            <a:srgbClr val="0018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hangingPunct="0"/>
            <a:endParaRPr kumimoji="1" lang="en-US" sz="2400">
              <a:solidFill>
                <a:srgbClr val="FFFFFF"/>
              </a:solidFill>
              <a:latin typeface="Tw Cen MT"/>
            </a:endParaRPr>
          </a:p>
        </p:txBody>
      </p:sp>
      <p:sp>
        <p:nvSpPr>
          <p:cNvPr id="22" name="TextBox 21"/>
          <p:cNvSpPr txBox="1"/>
          <p:nvPr/>
        </p:nvSpPr>
        <p:spPr>
          <a:xfrm>
            <a:off x="7568416" y="5562600"/>
            <a:ext cx="1386918" cy="830997"/>
          </a:xfrm>
          <a:prstGeom prst="rect">
            <a:avLst/>
          </a:prstGeom>
          <a:noFill/>
        </p:spPr>
        <p:txBody>
          <a:bodyPr wrap="none" rtlCol="0">
            <a:spAutoFit/>
          </a:bodyPr>
          <a:lstStyle/>
          <a:p>
            <a:pPr algn="ctr" defTabSz="914400" eaLnBrk="0" hangingPunct="0"/>
            <a:r>
              <a:rPr kumimoji="1" lang="en-US" sz="2400" dirty="0" smtClean="0">
                <a:solidFill>
                  <a:srgbClr val="000000">
                    <a:lumMod val="65000"/>
                    <a:lumOff val="35000"/>
                  </a:srgbClr>
                </a:solidFill>
                <a:latin typeface="Times New Roman" pitchFamily="18" charset="0"/>
                <a:cs typeface="+mn-cs"/>
              </a:rPr>
              <a:t>Quarters</a:t>
            </a:r>
          </a:p>
          <a:p>
            <a:pPr algn="ctr" defTabSz="914400" eaLnBrk="0" hangingPunct="0"/>
            <a:r>
              <a:rPr kumimoji="1" lang="en-US" sz="2400" dirty="0" smtClean="0">
                <a:solidFill>
                  <a:srgbClr val="000000">
                    <a:lumMod val="65000"/>
                    <a:lumOff val="35000"/>
                  </a:srgbClr>
                </a:solidFill>
                <a:latin typeface="Times New Roman" pitchFamily="18" charset="0"/>
                <a:cs typeface="+mn-cs"/>
              </a:rPr>
              <a:t>19-28</a:t>
            </a:r>
            <a:endParaRPr kumimoji="1" lang="en-US" sz="2400" dirty="0">
              <a:solidFill>
                <a:srgbClr val="000000">
                  <a:lumMod val="65000"/>
                  <a:lumOff val="35000"/>
                </a:srgbClr>
              </a:solidFill>
              <a:latin typeface="Times New Roman" pitchFamily="18" charset="0"/>
              <a:cs typeface="+mn-cs"/>
            </a:endParaRPr>
          </a:p>
        </p:txBody>
      </p:sp>
      <p:sp>
        <p:nvSpPr>
          <p:cNvPr id="24" name="Slide Number Placeholder 23"/>
          <p:cNvSpPr>
            <a:spLocks noGrp="1"/>
          </p:cNvSpPr>
          <p:nvPr>
            <p:ph type="sldNum" sz="quarter" idx="12"/>
          </p:nvPr>
        </p:nvSpPr>
        <p:spPr/>
        <p:txBody>
          <a:bodyPr/>
          <a:lstStyle/>
          <a:p>
            <a:fld id="{701DAA9B-B69D-4D34-83E6-D0DBDA712E92}" type="slidenum">
              <a:rPr lang="en-US" smtClean="0">
                <a:solidFill>
                  <a:srgbClr val="000000"/>
                </a:solidFill>
              </a:rPr>
              <a:pPr/>
              <a:t>41</a:t>
            </a:fld>
            <a:endParaRPr lang="en-US">
              <a:solidFill>
                <a:srgbClr val="000000"/>
              </a:solidFill>
            </a:endParaRPr>
          </a:p>
        </p:txBody>
      </p:sp>
      <p:sp>
        <p:nvSpPr>
          <p:cNvPr id="25" name="Date Placeholder 24"/>
          <p:cNvSpPr>
            <a:spLocks noGrp="1"/>
          </p:cNvSpPr>
          <p:nvPr>
            <p:ph type="dt" sz="half" idx="10"/>
          </p:nvPr>
        </p:nvSpPr>
        <p:spPr/>
        <p:txBody>
          <a:bodyPr/>
          <a:lstStyle/>
          <a:p>
            <a:r>
              <a:rPr lang="en-US" smtClean="0">
                <a:solidFill>
                  <a:srgbClr val="000000"/>
                </a:solidFill>
              </a:rPr>
              <a:t>12/4/2009</a:t>
            </a:r>
            <a:endParaRPr lang="en-US">
              <a:solidFill>
                <a:srgbClr val="000000"/>
              </a:solidFill>
            </a:endParaRPr>
          </a:p>
        </p:txBody>
      </p:sp>
    </p:spTree>
    <p:extLst>
      <p:ext uri="{BB962C8B-B14F-4D97-AF65-F5344CB8AC3E}">
        <p14:creationId xmlns:p14="http://schemas.microsoft.com/office/powerpoint/2010/main" val="628347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Assumptions</a:t>
            </a:r>
            <a:endParaRPr lang="en-US" dirty="0"/>
          </a:p>
        </p:txBody>
      </p:sp>
      <p:graphicFrame>
        <p:nvGraphicFramePr>
          <p:cNvPr id="5" name="Content Placeholder 4"/>
          <p:cNvGraphicFramePr>
            <a:graphicFrameLocks noGrp="1"/>
          </p:cNvGraphicFramePr>
          <p:nvPr>
            <p:ph idx="1"/>
          </p:nvPr>
        </p:nvGraphicFramePr>
        <p:xfrm>
          <a:off x="301752" y="1527048"/>
          <a:ext cx="850392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701DAA9B-B69D-4D34-83E6-D0DBDA712E92}" type="slidenum">
              <a:rPr lang="en-US" smtClean="0">
                <a:solidFill>
                  <a:srgbClr val="000000"/>
                </a:solidFill>
              </a:rPr>
              <a:pPr/>
              <a:t>42</a:t>
            </a:fld>
            <a:endParaRPr lang="en-US">
              <a:solidFill>
                <a:srgbClr val="000000"/>
              </a:solidFill>
            </a:endParaRPr>
          </a:p>
        </p:txBody>
      </p:sp>
      <p:sp>
        <p:nvSpPr>
          <p:cNvPr id="6" name="Date Placeholder 5"/>
          <p:cNvSpPr>
            <a:spLocks noGrp="1"/>
          </p:cNvSpPr>
          <p:nvPr>
            <p:ph type="dt" sz="half" idx="10"/>
          </p:nvPr>
        </p:nvSpPr>
        <p:spPr/>
        <p:txBody>
          <a:bodyPr/>
          <a:lstStyle/>
          <a:p>
            <a:r>
              <a:rPr lang="en-US" smtClean="0">
                <a:solidFill>
                  <a:srgbClr val="000000"/>
                </a:solidFill>
              </a:rPr>
              <a:t>12/4/2009</a:t>
            </a:r>
            <a:endParaRPr lang="en-US">
              <a:solidFill>
                <a:srgbClr val="000000"/>
              </a:solidFill>
            </a:endParaRPr>
          </a:p>
        </p:txBody>
      </p:sp>
    </p:spTree>
    <p:extLst>
      <p:ext uri="{BB962C8B-B14F-4D97-AF65-F5344CB8AC3E}">
        <p14:creationId xmlns:p14="http://schemas.microsoft.com/office/powerpoint/2010/main" val="3311530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FA9A693-C28A-4FD9-82E7-7F11FDD15A8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9AAD8FEC-D5FB-4F2C-A84A-0B8FE74888E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E285D118-C5C2-45B6-973A-EFEDD629502E}"/>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4CA2DACB-7DBB-46D8-B850-5946EE31260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E36DDE8-C9DE-4EC7-9089-10AFD21C485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56CCC99E-2791-470C-93D5-EB31DB5F8428}"/>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E8F0117B-96B2-40A3-A617-E7AC9726828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C86182B4-699D-4E71-A8AC-112458B9950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 name="Rectangle 141"/>
          <p:cNvSpPr/>
          <p:nvPr/>
        </p:nvSpPr>
        <p:spPr>
          <a:xfrm>
            <a:off x="0" y="152400"/>
            <a:ext cx="9144000" cy="6553200"/>
          </a:xfrm>
          <a:prstGeom prst="rect">
            <a:avLst/>
          </a:prstGeom>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14400" eaLnBrk="0" hangingPunct="0"/>
            <a:endParaRPr kumimoji="1" lang="en-US" sz="2400">
              <a:solidFill>
                <a:srgbClr val="000000"/>
              </a:solidFill>
              <a:latin typeface="Tw Cen MT"/>
            </a:endParaRPr>
          </a:p>
        </p:txBody>
      </p:sp>
      <p:sp>
        <p:nvSpPr>
          <p:cNvPr id="145" name="Rectangle 144"/>
          <p:cNvSpPr/>
          <p:nvPr/>
        </p:nvSpPr>
        <p:spPr>
          <a:xfrm>
            <a:off x="0" y="1066800"/>
            <a:ext cx="9144000" cy="5638800"/>
          </a:xfrm>
          <a:prstGeom prst="rect">
            <a:avLst/>
          </a:prstGeom>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14400" eaLnBrk="0" hangingPunct="0"/>
            <a:endParaRPr kumimoji="1" lang="en-US" sz="2400">
              <a:solidFill>
                <a:srgbClr val="000000"/>
              </a:solidFill>
              <a:latin typeface="Tw Cen MT"/>
            </a:endParaRPr>
          </a:p>
        </p:txBody>
      </p:sp>
      <p:sp>
        <p:nvSpPr>
          <p:cNvPr id="5124" name="Line 4"/>
          <p:cNvSpPr>
            <a:spLocks noChangeShapeType="1"/>
          </p:cNvSpPr>
          <p:nvPr/>
        </p:nvSpPr>
        <p:spPr bwMode="auto">
          <a:xfrm>
            <a:off x="1979613" y="1544638"/>
            <a:ext cx="1587" cy="516096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5" name="Line 5"/>
          <p:cNvSpPr>
            <a:spLocks noChangeShapeType="1"/>
          </p:cNvSpPr>
          <p:nvPr/>
        </p:nvSpPr>
        <p:spPr bwMode="auto">
          <a:xfrm>
            <a:off x="1676400" y="1533525"/>
            <a:ext cx="1587" cy="51419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6" name="Line 6"/>
          <p:cNvSpPr>
            <a:spLocks noChangeShapeType="1"/>
          </p:cNvSpPr>
          <p:nvPr/>
        </p:nvSpPr>
        <p:spPr bwMode="auto">
          <a:xfrm>
            <a:off x="2284413" y="1538288"/>
            <a:ext cx="1587" cy="5124450"/>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7" name="Line 7"/>
          <p:cNvSpPr>
            <a:spLocks noChangeShapeType="1"/>
          </p:cNvSpPr>
          <p:nvPr/>
        </p:nvSpPr>
        <p:spPr bwMode="auto">
          <a:xfrm>
            <a:off x="1066800" y="1533525"/>
            <a:ext cx="1587"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8" name="Line 8"/>
          <p:cNvSpPr>
            <a:spLocks noChangeShapeType="1"/>
          </p:cNvSpPr>
          <p:nvPr/>
        </p:nvSpPr>
        <p:spPr bwMode="auto">
          <a:xfrm>
            <a:off x="2894012" y="1533525"/>
            <a:ext cx="1588" cy="516096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9" name="Line 9"/>
          <p:cNvSpPr>
            <a:spLocks noChangeShapeType="1"/>
          </p:cNvSpPr>
          <p:nvPr/>
        </p:nvSpPr>
        <p:spPr bwMode="auto">
          <a:xfrm>
            <a:off x="3503612" y="1539875"/>
            <a:ext cx="1588"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30" name="Line 10"/>
          <p:cNvSpPr>
            <a:spLocks noChangeShapeType="1"/>
          </p:cNvSpPr>
          <p:nvPr/>
        </p:nvSpPr>
        <p:spPr bwMode="auto">
          <a:xfrm>
            <a:off x="4113212" y="1528763"/>
            <a:ext cx="1588" cy="5132387"/>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31" name="Line 11"/>
          <p:cNvSpPr>
            <a:spLocks noChangeShapeType="1"/>
          </p:cNvSpPr>
          <p:nvPr/>
        </p:nvSpPr>
        <p:spPr bwMode="auto">
          <a:xfrm>
            <a:off x="2589213" y="1855788"/>
            <a:ext cx="1587" cy="4827587"/>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32" name="Line 12"/>
          <p:cNvSpPr>
            <a:spLocks noChangeShapeType="1"/>
          </p:cNvSpPr>
          <p:nvPr/>
        </p:nvSpPr>
        <p:spPr bwMode="auto">
          <a:xfrm>
            <a:off x="3808412" y="1846263"/>
            <a:ext cx="1588" cy="4826000"/>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33" name="Line 13"/>
          <p:cNvSpPr>
            <a:spLocks noChangeShapeType="1"/>
          </p:cNvSpPr>
          <p:nvPr/>
        </p:nvSpPr>
        <p:spPr bwMode="auto">
          <a:xfrm>
            <a:off x="1371600" y="1841500"/>
            <a:ext cx="1587" cy="48244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grpSp>
        <p:nvGrpSpPr>
          <p:cNvPr id="2" name="Group 17"/>
          <p:cNvGrpSpPr>
            <a:grpSpLocks/>
          </p:cNvGrpSpPr>
          <p:nvPr/>
        </p:nvGrpSpPr>
        <p:grpSpPr bwMode="auto">
          <a:xfrm>
            <a:off x="817563" y="1879600"/>
            <a:ext cx="42862" cy="1335088"/>
            <a:chOff x="515" y="875"/>
            <a:chExt cx="27" cy="1164"/>
          </a:xfrm>
        </p:grpSpPr>
        <p:sp>
          <p:nvSpPr>
            <p:cNvPr id="5138" name="Line 18"/>
            <p:cNvSpPr>
              <a:spLocks noChangeShapeType="1"/>
            </p:cNvSpPr>
            <p:nvPr/>
          </p:nvSpPr>
          <p:spPr bwMode="auto">
            <a:xfrm>
              <a:off x="515" y="875"/>
              <a:ext cx="27" cy="0"/>
            </a:xfrm>
            <a:prstGeom prst="line">
              <a:avLst/>
            </a:prstGeom>
            <a:noFill/>
            <a:ln w="3175">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39" name="Line 19"/>
            <p:cNvSpPr>
              <a:spLocks noChangeShapeType="1"/>
            </p:cNvSpPr>
            <p:nvPr/>
          </p:nvSpPr>
          <p:spPr bwMode="auto">
            <a:xfrm>
              <a:off x="515" y="2039"/>
              <a:ext cx="27" cy="0"/>
            </a:xfrm>
            <a:prstGeom prst="line">
              <a:avLst/>
            </a:prstGeom>
            <a:noFill/>
            <a:ln w="3175">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40" name="Line 20"/>
            <p:cNvSpPr>
              <a:spLocks noChangeShapeType="1"/>
            </p:cNvSpPr>
            <p:nvPr/>
          </p:nvSpPr>
          <p:spPr bwMode="auto">
            <a:xfrm>
              <a:off x="515" y="1166"/>
              <a:ext cx="27" cy="0"/>
            </a:xfrm>
            <a:prstGeom prst="line">
              <a:avLst/>
            </a:prstGeom>
            <a:noFill/>
            <a:ln w="3175">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41" name="Line 21"/>
            <p:cNvSpPr>
              <a:spLocks noChangeShapeType="1"/>
            </p:cNvSpPr>
            <p:nvPr/>
          </p:nvSpPr>
          <p:spPr bwMode="auto">
            <a:xfrm>
              <a:off x="515" y="1457"/>
              <a:ext cx="27" cy="0"/>
            </a:xfrm>
            <a:prstGeom prst="line">
              <a:avLst/>
            </a:prstGeom>
            <a:noFill/>
            <a:ln w="3175">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42" name="Line 22"/>
            <p:cNvSpPr>
              <a:spLocks noChangeShapeType="1"/>
            </p:cNvSpPr>
            <p:nvPr/>
          </p:nvSpPr>
          <p:spPr bwMode="auto">
            <a:xfrm>
              <a:off x="515" y="1748"/>
              <a:ext cx="27" cy="0"/>
            </a:xfrm>
            <a:prstGeom prst="line">
              <a:avLst/>
            </a:prstGeom>
            <a:noFill/>
            <a:ln w="3175">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grpSp>
      <p:sp>
        <p:nvSpPr>
          <p:cNvPr id="5143" name="Rectangle 23"/>
          <p:cNvSpPr>
            <a:spLocks noGrp="1"/>
          </p:cNvSpPr>
          <p:nvPr>
            <p:ph type="title" idx="4294967295"/>
          </p:nvPr>
        </p:nvSpPr>
        <p:spPr>
          <a:xfrm>
            <a:off x="0" y="228600"/>
            <a:ext cx="9144000" cy="914400"/>
          </a:xfrm>
        </p:spPr>
        <p:txBody>
          <a:bodyPr>
            <a:normAutofit/>
          </a:bodyPr>
          <a:lstStyle/>
          <a:p>
            <a:r>
              <a:rPr lang="en-US" sz="3300" dirty="0" smtClean="0">
                <a:solidFill>
                  <a:srgbClr val="969696"/>
                </a:solidFill>
                <a:latin typeface="Georgia" pitchFamily="18" charset="0"/>
              </a:rPr>
              <a:t>How We Get There: Milestones</a:t>
            </a:r>
            <a:endParaRPr lang="en-US" sz="3300" dirty="0">
              <a:solidFill>
                <a:srgbClr val="969696"/>
              </a:solidFill>
              <a:latin typeface="Georgia" pitchFamily="18" charset="0"/>
            </a:endParaRPr>
          </a:p>
        </p:txBody>
      </p:sp>
      <p:sp>
        <p:nvSpPr>
          <p:cNvPr id="5144" name="Rectangle 26"/>
          <p:cNvSpPr>
            <a:spLocks noChangeArrowheads="1"/>
          </p:cNvSpPr>
          <p:nvPr/>
        </p:nvSpPr>
        <p:spPr bwMode="auto">
          <a:xfrm>
            <a:off x="1219200"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2010</a:t>
            </a:r>
            <a:endParaRPr kumimoji="1" lang="en-US" sz="1400" dirty="0">
              <a:solidFill>
                <a:srgbClr val="000000"/>
              </a:solidFill>
              <a:latin typeface="Times New Roman" pitchFamily="18" charset="0"/>
              <a:cs typeface="+mn-cs"/>
            </a:endParaRPr>
          </a:p>
        </p:txBody>
      </p:sp>
      <p:sp>
        <p:nvSpPr>
          <p:cNvPr id="5147" name="Line 29"/>
          <p:cNvSpPr>
            <a:spLocks noChangeShapeType="1"/>
          </p:cNvSpPr>
          <p:nvPr/>
        </p:nvSpPr>
        <p:spPr bwMode="auto">
          <a:xfrm>
            <a:off x="762000" y="1535113"/>
            <a:ext cx="1588" cy="5153025"/>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48" name="Line 30"/>
          <p:cNvSpPr>
            <a:spLocks noChangeShapeType="1"/>
          </p:cNvSpPr>
          <p:nvPr/>
        </p:nvSpPr>
        <p:spPr bwMode="auto">
          <a:xfrm>
            <a:off x="4418012" y="1716088"/>
            <a:ext cx="1588" cy="514191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49" name="Line 31"/>
          <p:cNvSpPr>
            <a:spLocks noChangeShapeType="1"/>
          </p:cNvSpPr>
          <p:nvPr/>
        </p:nvSpPr>
        <p:spPr bwMode="auto">
          <a:xfrm>
            <a:off x="3198812" y="1535113"/>
            <a:ext cx="1588" cy="516096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52" name="Rectangle 34"/>
          <p:cNvSpPr>
            <a:spLocks noChangeArrowheads="1"/>
          </p:cNvSpPr>
          <p:nvPr/>
        </p:nvSpPr>
        <p:spPr bwMode="auto">
          <a:xfrm rot="-5400000">
            <a:off x="-203327" y="3927801"/>
            <a:ext cx="914400" cy="221599"/>
          </a:xfrm>
          <a:prstGeom prst="rect">
            <a:avLst/>
          </a:prstGeom>
          <a:noFill/>
          <a:ln w="9525">
            <a:noFill/>
            <a:miter lim="800000"/>
            <a:headEnd/>
            <a:tailEnd/>
          </a:ln>
        </p:spPr>
        <p:txBody>
          <a:bodyPr wrap="square" lIns="0" tIns="0" rIns="0" bIns="0">
            <a:spAutoFit/>
          </a:bodyPr>
          <a:lstStyle/>
          <a:p>
            <a:pPr algn="ctr" defTabSz="914400" eaLnBrk="0" hangingPunct="0">
              <a:lnSpc>
                <a:spcPct val="90000"/>
              </a:lnSpc>
              <a:spcBef>
                <a:spcPct val="50000"/>
              </a:spcBef>
            </a:pPr>
            <a:r>
              <a:rPr kumimoji="1" lang="en-US" sz="1600" b="1" dirty="0" smtClean="0">
                <a:solidFill>
                  <a:srgbClr val="00007E"/>
                </a:solidFill>
                <a:latin typeface="Times New Roman" pitchFamily="18" charset="0"/>
                <a:cs typeface="+mn-cs"/>
              </a:rPr>
              <a:t>Clinical</a:t>
            </a:r>
            <a:endParaRPr kumimoji="1" lang="en-US" sz="1600" b="1" dirty="0">
              <a:solidFill>
                <a:srgbClr val="00007E"/>
              </a:solidFill>
              <a:latin typeface="Times New Roman" pitchFamily="18" charset="0"/>
              <a:cs typeface="+mn-cs"/>
            </a:endParaRPr>
          </a:p>
        </p:txBody>
      </p:sp>
      <p:sp>
        <p:nvSpPr>
          <p:cNvPr id="5153" name="AutoShape 35"/>
          <p:cNvSpPr>
            <a:spLocks noChangeArrowheads="1"/>
          </p:cNvSpPr>
          <p:nvPr/>
        </p:nvSpPr>
        <p:spPr bwMode="auto">
          <a:xfrm>
            <a:off x="457200" y="2362200"/>
            <a:ext cx="914400" cy="53120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Proof of Concept</a:t>
            </a:r>
            <a:endParaRPr kumimoji="1" lang="en-US" sz="1400" dirty="0">
              <a:solidFill>
                <a:srgbClr val="000000"/>
              </a:solidFill>
              <a:latin typeface="Times New Roman" pitchFamily="18" charset="0"/>
              <a:cs typeface="+mn-cs"/>
            </a:endParaRPr>
          </a:p>
        </p:txBody>
      </p:sp>
      <p:sp>
        <p:nvSpPr>
          <p:cNvPr id="5155" name="AutoShape 37"/>
          <p:cNvSpPr>
            <a:spLocks noChangeArrowheads="1"/>
          </p:cNvSpPr>
          <p:nvPr/>
        </p:nvSpPr>
        <p:spPr bwMode="auto">
          <a:xfrm>
            <a:off x="1371600" y="3886200"/>
            <a:ext cx="1219200" cy="531209"/>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Pilot Studies </a:t>
            </a:r>
            <a:endParaRPr kumimoji="1" lang="en-US" sz="1400" dirty="0">
              <a:solidFill>
                <a:srgbClr val="000000"/>
              </a:solidFill>
              <a:latin typeface="Times New Roman" pitchFamily="18" charset="0"/>
              <a:cs typeface="+mn-cs"/>
            </a:endParaRPr>
          </a:p>
        </p:txBody>
      </p:sp>
      <p:sp>
        <p:nvSpPr>
          <p:cNvPr id="5175" name="Rectangle 59"/>
          <p:cNvSpPr>
            <a:spLocks noChangeArrowheads="1"/>
          </p:cNvSpPr>
          <p:nvPr/>
        </p:nvSpPr>
        <p:spPr bwMode="auto">
          <a:xfrm>
            <a:off x="477588" y="1828800"/>
            <a:ext cx="894012" cy="228600"/>
          </a:xfrm>
          <a:prstGeom prst="rect">
            <a:avLst/>
          </a:prstGeom>
          <a:solidFill>
            <a:srgbClr val="00007E">
              <a:alpha val="75000"/>
            </a:srgbClr>
          </a:solidFill>
          <a:ln w="9525" algn="ctr">
            <a:noFill/>
            <a:miter lim="800000"/>
            <a:headEnd/>
            <a:tailEnd/>
          </a:ln>
        </p:spPr>
        <p:txBody>
          <a:bodyPr wrap="none" anchor="ctr"/>
          <a:lstStyle/>
          <a:p>
            <a:pPr algn="ctr" defTabSz="914400" eaLnBrk="0" hangingPunct="0">
              <a:spcBef>
                <a:spcPct val="50000"/>
              </a:spcBef>
            </a:pPr>
            <a:r>
              <a:rPr kumimoji="1" lang="en-US" sz="1400" dirty="0" smtClean="0">
                <a:solidFill>
                  <a:srgbClr val="FFFFFF"/>
                </a:solidFill>
                <a:latin typeface="Times New Roman" pitchFamily="18" charset="0"/>
                <a:cs typeface="+mn-cs"/>
              </a:rPr>
              <a:t>Initialize</a:t>
            </a:r>
            <a:endParaRPr kumimoji="1" lang="en-US" sz="1400" b="1" dirty="0">
              <a:solidFill>
                <a:srgbClr val="FFFFFF"/>
              </a:solidFill>
              <a:latin typeface="Times New Roman" pitchFamily="18" charset="0"/>
              <a:cs typeface="+mn-cs"/>
            </a:endParaRPr>
          </a:p>
        </p:txBody>
      </p:sp>
      <p:sp>
        <p:nvSpPr>
          <p:cNvPr id="5177" name="Rectangle 61"/>
          <p:cNvSpPr>
            <a:spLocks noChangeArrowheads="1"/>
          </p:cNvSpPr>
          <p:nvPr/>
        </p:nvSpPr>
        <p:spPr bwMode="auto">
          <a:xfrm rot="-5400000">
            <a:off x="-453700" y="2822900"/>
            <a:ext cx="1447800" cy="221599"/>
          </a:xfrm>
          <a:prstGeom prst="rect">
            <a:avLst/>
          </a:prstGeom>
          <a:noFill/>
          <a:ln w="9525">
            <a:noFill/>
            <a:miter lim="800000"/>
            <a:headEnd/>
            <a:tailEnd/>
          </a:ln>
        </p:spPr>
        <p:txBody>
          <a:bodyPr wrap="square" lIns="0" tIns="0" rIns="0" bIns="0">
            <a:spAutoFit/>
          </a:bodyPr>
          <a:lstStyle/>
          <a:p>
            <a:pPr algn="ctr" defTabSz="914400" eaLnBrk="0" hangingPunct="0">
              <a:lnSpc>
                <a:spcPct val="90000"/>
              </a:lnSpc>
              <a:spcBef>
                <a:spcPct val="50000"/>
              </a:spcBef>
            </a:pPr>
            <a:r>
              <a:rPr kumimoji="1" lang="en-US" sz="1600" b="1" dirty="0" smtClean="0">
                <a:solidFill>
                  <a:srgbClr val="00007E"/>
                </a:solidFill>
                <a:latin typeface="Times New Roman" pitchFamily="18" charset="0"/>
                <a:cs typeface="+mn-cs"/>
              </a:rPr>
              <a:t>Design/Test</a:t>
            </a:r>
            <a:endParaRPr kumimoji="1" lang="en-US" sz="1600" b="1" dirty="0">
              <a:solidFill>
                <a:srgbClr val="00007E"/>
              </a:solidFill>
              <a:latin typeface="Times New Roman" pitchFamily="18" charset="0"/>
              <a:cs typeface="+mn-cs"/>
            </a:endParaRPr>
          </a:p>
        </p:txBody>
      </p:sp>
      <p:sp>
        <p:nvSpPr>
          <p:cNvPr id="5178" name="Rectangle 62"/>
          <p:cNvSpPr>
            <a:spLocks noChangeArrowheads="1"/>
          </p:cNvSpPr>
          <p:nvPr/>
        </p:nvSpPr>
        <p:spPr bwMode="auto">
          <a:xfrm rot="-5400000">
            <a:off x="-339271" y="5084577"/>
            <a:ext cx="1136650" cy="249299"/>
          </a:xfrm>
          <a:prstGeom prst="rect">
            <a:avLst/>
          </a:prstGeom>
          <a:noFill/>
          <a:ln w="9525">
            <a:noFill/>
            <a:miter lim="800000"/>
            <a:headEnd/>
            <a:tailEnd/>
          </a:ln>
        </p:spPr>
        <p:txBody>
          <a:bodyPr wrap="square" lIns="0" tIns="0" rIns="0" bIns="0">
            <a:spAutoFit/>
          </a:bodyPr>
          <a:lstStyle/>
          <a:p>
            <a:pPr algn="ctr" defTabSz="914400" eaLnBrk="0" hangingPunct="0">
              <a:lnSpc>
                <a:spcPct val="90000"/>
              </a:lnSpc>
              <a:spcBef>
                <a:spcPct val="50000"/>
              </a:spcBef>
            </a:pPr>
            <a:r>
              <a:rPr kumimoji="1" lang="en-US" sz="2400" dirty="0" smtClean="0">
                <a:solidFill>
                  <a:srgbClr val="00007E"/>
                </a:solidFill>
                <a:latin typeface="Times New Roman" pitchFamily="18" charset="0"/>
                <a:cs typeface="+mn-cs"/>
              </a:rPr>
              <a:t>Regulatory</a:t>
            </a:r>
            <a:endParaRPr kumimoji="1" lang="en-US" sz="2400" dirty="0">
              <a:solidFill>
                <a:srgbClr val="00007E"/>
              </a:solidFill>
              <a:latin typeface="Times New Roman" pitchFamily="18" charset="0"/>
              <a:cs typeface="+mn-cs"/>
            </a:endParaRPr>
          </a:p>
        </p:txBody>
      </p:sp>
      <p:sp>
        <p:nvSpPr>
          <p:cNvPr id="5179" name="AutoShape 63"/>
          <p:cNvSpPr>
            <a:spLocks noChangeArrowheads="1"/>
          </p:cNvSpPr>
          <p:nvPr/>
        </p:nvSpPr>
        <p:spPr bwMode="auto">
          <a:xfrm>
            <a:off x="1905000" y="5812024"/>
            <a:ext cx="1066800" cy="745736"/>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FFFFFF"/>
                </a:solidFill>
                <a:latin typeface="Times New Roman" pitchFamily="18" charset="0"/>
                <a:cs typeface="+mn-cs"/>
              </a:rPr>
              <a:t>IC and Processing Patents</a:t>
            </a:r>
            <a:endParaRPr kumimoji="1" lang="en-US" sz="1400" dirty="0">
              <a:solidFill>
                <a:srgbClr val="FFFFFF"/>
              </a:solidFill>
              <a:latin typeface="Times New Roman" pitchFamily="18" charset="0"/>
              <a:cs typeface="+mn-cs"/>
            </a:endParaRPr>
          </a:p>
        </p:txBody>
      </p:sp>
      <p:sp>
        <p:nvSpPr>
          <p:cNvPr id="5182" name="AutoShape 66"/>
          <p:cNvSpPr>
            <a:spLocks noChangeArrowheads="1"/>
          </p:cNvSpPr>
          <p:nvPr/>
        </p:nvSpPr>
        <p:spPr bwMode="auto">
          <a:xfrm>
            <a:off x="2590800" y="2362200"/>
            <a:ext cx="1219200" cy="53120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Beta Prototype</a:t>
            </a:r>
            <a:endParaRPr kumimoji="1" lang="en-US" sz="1400" baseline="30000" dirty="0">
              <a:solidFill>
                <a:srgbClr val="000000"/>
              </a:solidFill>
              <a:latin typeface="Times New Roman" pitchFamily="18" charset="0"/>
              <a:cs typeface="+mn-cs"/>
            </a:endParaRPr>
          </a:p>
        </p:txBody>
      </p:sp>
      <p:sp>
        <p:nvSpPr>
          <p:cNvPr id="5183" name="Rectangle 67"/>
          <p:cNvSpPr>
            <a:spLocks noChangeArrowheads="1"/>
          </p:cNvSpPr>
          <p:nvPr/>
        </p:nvSpPr>
        <p:spPr bwMode="auto">
          <a:xfrm>
            <a:off x="8510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5184" name="Rectangle 68"/>
          <p:cNvSpPr>
            <a:spLocks noChangeArrowheads="1"/>
          </p:cNvSpPr>
          <p:nvPr/>
        </p:nvSpPr>
        <p:spPr bwMode="auto">
          <a:xfrm>
            <a:off x="11430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Q2</a:t>
            </a:r>
          </a:p>
        </p:txBody>
      </p:sp>
      <p:sp>
        <p:nvSpPr>
          <p:cNvPr id="5185" name="Rectangle 69"/>
          <p:cNvSpPr>
            <a:spLocks noChangeArrowheads="1"/>
          </p:cNvSpPr>
          <p:nvPr/>
        </p:nvSpPr>
        <p:spPr bwMode="auto">
          <a:xfrm>
            <a:off x="14606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5186" name="Rectangle 70"/>
          <p:cNvSpPr>
            <a:spLocks noChangeArrowheads="1"/>
          </p:cNvSpPr>
          <p:nvPr/>
        </p:nvSpPr>
        <p:spPr bwMode="auto">
          <a:xfrm>
            <a:off x="17526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5187" name="Rectangle 71"/>
          <p:cNvSpPr>
            <a:spLocks noChangeArrowheads="1"/>
          </p:cNvSpPr>
          <p:nvPr/>
        </p:nvSpPr>
        <p:spPr bwMode="auto">
          <a:xfrm>
            <a:off x="2438400"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2011</a:t>
            </a:r>
            <a:endParaRPr kumimoji="1" lang="en-US" sz="1400" dirty="0">
              <a:solidFill>
                <a:srgbClr val="000000"/>
              </a:solidFill>
              <a:latin typeface="Times New Roman" pitchFamily="18" charset="0"/>
              <a:cs typeface="+mn-cs"/>
            </a:endParaRPr>
          </a:p>
        </p:txBody>
      </p:sp>
      <p:sp>
        <p:nvSpPr>
          <p:cNvPr id="5188" name="Rectangle 72"/>
          <p:cNvSpPr>
            <a:spLocks noChangeArrowheads="1"/>
          </p:cNvSpPr>
          <p:nvPr/>
        </p:nvSpPr>
        <p:spPr bwMode="auto">
          <a:xfrm>
            <a:off x="20702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5189" name="Rectangle 73"/>
          <p:cNvSpPr>
            <a:spLocks noChangeArrowheads="1"/>
          </p:cNvSpPr>
          <p:nvPr/>
        </p:nvSpPr>
        <p:spPr bwMode="auto">
          <a:xfrm>
            <a:off x="23622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Q2</a:t>
            </a:r>
          </a:p>
        </p:txBody>
      </p:sp>
      <p:sp>
        <p:nvSpPr>
          <p:cNvPr id="5190" name="Rectangle 74"/>
          <p:cNvSpPr>
            <a:spLocks noChangeArrowheads="1"/>
          </p:cNvSpPr>
          <p:nvPr/>
        </p:nvSpPr>
        <p:spPr bwMode="auto">
          <a:xfrm>
            <a:off x="26798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5191" name="Rectangle 75"/>
          <p:cNvSpPr>
            <a:spLocks noChangeArrowheads="1"/>
          </p:cNvSpPr>
          <p:nvPr/>
        </p:nvSpPr>
        <p:spPr bwMode="auto">
          <a:xfrm>
            <a:off x="2967216"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5192" name="Rectangle 76"/>
          <p:cNvSpPr>
            <a:spLocks noChangeArrowheads="1"/>
          </p:cNvSpPr>
          <p:nvPr/>
        </p:nvSpPr>
        <p:spPr bwMode="auto">
          <a:xfrm>
            <a:off x="3631842"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2012</a:t>
            </a:r>
            <a:endParaRPr kumimoji="1" lang="en-US" sz="1400" dirty="0">
              <a:solidFill>
                <a:srgbClr val="000000"/>
              </a:solidFill>
              <a:latin typeface="Times New Roman" pitchFamily="18" charset="0"/>
              <a:cs typeface="+mn-cs"/>
            </a:endParaRPr>
          </a:p>
        </p:txBody>
      </p:sp>
      <p:sp>
        <p:nvSpPr>
          <p:cNvPr id="5193" name="Rectangle 77"/>
          <p:cNvSpPr>
            <a:spLocks noChangeArrowheads="1"/>
          </p:cNvSpPr>
          <p:nvPr/>
        </p:nvSpPr>
        <p:spPr bwMode="auto">
          <a:xfrm>
            <a:off x="32766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5194" name="Rectangle 78"/>
          <p:cNvSpPr>
            <a:spLocks noChangeArrowheads="1"/>
          </p:cNvSpPr>
          <p:nvPr/>
        </p:nvSpPr>
        <p:spPr bwMode="auto">
          <a:xfrm>
            <a:off x="35814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Q2</a:t>
            </a:r>
          </a:p>
        </p:txBody>
      </p:sp>
      <p:sp>
        <p:nvSpPr>
          <p:cNvPr id="5195" name="Rectangle 79"/>
          <p:cNvSpPr>
            <a:spLocks noChangeArrowheads="1"/>
          </p:cNvSpPr>
          <p:nvPr/>
        </p:nvSpPr>
        <p:spPr bwMode="auto">
          <a:xfrm>
            <a:off x="38990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5196" name="Rectangle 80"/>
          <p:cNvSpPr>
            <a:spLocks noChangeArrowheads="1"/>
          </p:cNvSpPr>
          <p:nvPr/>
        </p:nvSpPr>
        <p:spPr bwMode="auto">
          <a:xfrm>
            <a:off x="41910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81" name="Line 5"/>
          <p:cNvSpPr>
            <a:spLocks noChangeShapeType="1"/>
          </p:cNvSpPr>
          <p:nvPr/>
        </p:nvSpPr>
        <p:spPr bwMode="auto">
          <a:xfrm>
            <a:off x="6551613" y="1533525"/>
            <a:ext cx="1587" cy="51419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82" name="Line 7"/>
          <p:cNvSpPr>
            <a:spLocks noChangeShapeType="1"/>
          </p:cNvSpPr>
          <p:nvPr/>
        </p:nvSpPr>
        <p:spPr bwMode="auto">
          <a:xfrm>
            <a:off x="5943600" y="1524000"/>
            <a:ext cx="1587"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83" name="Line 13"/>
          <p:cNvSpPr>
            <a:spLocks noChangeShapeType="1"/>
          </p:cNvSpPr>
          <p:nvPr/>
        </p:nvSpPr>
        <p:spPr bwMode="auto">
          <a:xfrm>
            <a:off x="6246813" y="1841500"/>
            <a:ext cx="1587" cy="48244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84" name="Rectangle 67"/>
          <p:cNvSpPr>
            <a:spLocks noChangeArrowheads="1"/>
          </p:cNvSpPr>
          <p:nvPr/>
        </p:nvSpPr>
        <p:spPr bwMode="auto">
          <a:xfrm>
            <a:off x="5697537"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85" name="Rectangle 68"/>
          <p:cNvSpPr>
            <a:spLocks noChangeArrowheads="1"/>
          </p:cNvSpPr>
          <p:nvPr/>
        </p:nvSpPr>
        <p:spPr bwMode="auto">
          <a:xfrm>
            <a:off x="6002337"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Q2</a:t>
            </a:r>
          </a:p>
        </p:txBody>
      </p:sp>
      <p:sp>
        <p:nvSpPr>
          <p:cNvPr id="86" name="Rectangle 69"/>
          <p:cNvSpPr>
            <a:spLocks noChangeArrowheads="1"/>
          </p:cNvSpPr>
          <p:nvPr/>
        </p:nvSpPr>
        <p:spPr bwMode="auto">
          <a:xfrm>
            <a:off x="6323013"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93" name="Line 30"/>
          <p:cNvSpPr>
            <a:spLocks noChangeShapeType="1"/>
          </p:cNvSpPr>
          <p:nvPr/>
        </p:nvSpPr>
        <p:spPr bwMode="auto">
          <a:xfrm>
            <a:off x="6858000" y="1535113"/>
            <a:ext cx="1588" cy="514191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94" name="Rectangle 80"/>
          <p:cNvSpPr>
            <a:spLocks noChangeArrowheads="1"/>
          </p:cNvSpPr>
          <p:nvPr/>
        </p:nvSpPr>
        <p:spPr bwMode="auto">
          <a:xfrm>
            <a:off x="66294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95" name="Line 5"/>
          <p:cNvSpPr>
            <a:spLocks noChangeShapeType="1"/>
          </p:cNvSpPr>
          <p:nvPr/>
        </p:nvSpPr>
        <p:spPr bwMode="auto">
          <a:xfrm>
            <a:off x="7772400" y="1533525"/>
            <a:ext cx="1587" cy="51419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96" name="Line 7"/>
          <p:cNvSpPr>
            <a:spLocks noChangeShapeType="1"/>
          </p:cNvSpPr>
          <p:nvPr/>
        </p:nvSpPr>
        <p:spPr bwMode="auto">
          <a:xfrm>
            <a:off x="7162800" y="1533525"/>
            <a:ext cx="1587"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97" name="Line 13"/>
          <p:cNvSpPr>
            <a:spLocks noChangeShapeType="1"/>
          </p:cNvSpPr>
          <p:nvPr/>
        </p:nvSpPr>
        <p:spPr bwMode="auto">
          <a:xfrm>
            <a:off x="7467600" y="1841500"/>
            <a:ext cx="1587" cy="48244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98" name="Rectangle 67"/>
          <p:cNvSpPr>
            <a:spLocks noChangeArrowheads="1"/>
          </p:cNvSpPr>
          <p:nvPr/>
        </p:nvSpPr>
        <p:spPr bwMode="auto">
          <a:xfrm>
            <a:off x="69342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99" name="Rectangle 68"/>
          <p:cNvSpPr>
            <a:spLocks noChangeArrowheads="1"/>
          </p:cNvSpPr>
          <p:nvPr/>
        </p:nvSpPr>
        <p:spPr bwMode="auto">
          <a:xfrm>
            <a:off x="72390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Q2</a:t>
            </a:r>
          </a:p>
        </p:txBody>
      </p:sp>
      <p:sp>
        <p:nvSpPr>
          <p:cNvPr id="100" name="Rectangle 69"/>
          <p:cNvSpPr>
            <a:spLocks noChangeArrowheads="1"/>
          </p:cNvSpPr>
          <p:nvPr/>
        </p:nvSpPr>
        <p:spPr bwMode="auto">
          <a:xfrm>
            <a:off x="7555605"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101" name="Line 30"/>
          <p:cNvSpPr>
            <a:spLocks noChangeShapeType="1"/>
          </p:cNvSpPr>
          <p:nvPr/>
        </p:nvSpPr>
        <p:spPr bwMode="auto">
          <a:xfrm>
            <a:off x="8077200" y="1535113"/>
            <a:ext cx="1588" cy="514191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102" name="Rectangle 80"/>
          <p:cNvSpPr>
            <a:spLocks noChangeArrowheads="1"/>
          </p:cNvSpPr>
          <p:nvPr/>
        </p:nvSpPr>
        <p:spPr bwMode="auto">
          <a:xfrm>
            <a:off x="78486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103" name="Rectangle 76"/>
          <p:cNvSpPr>
            <a:spLocks noChangeArrowheads="1"/>
          </p:cNvSpPr>
          <p:nvPr/>
        </p:nvSpPr>
        <p:spPr bwMode="auto">
          <a:xfrm>
            <a:off x="4889679"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2013</a:t>
            </a:r>
            <a:endParaRPr kumimoji="1" lang="en-US" sz="1400" dirty="0">
              <a:solidFill>
                <a:srgbClr val="000000"/>
              </a:solidFill>
              <a:latin typeface="Times New Roman" pitchFamily="18" charset="0"/>
              <a:cs typeface="+mn-cs"/>
            </a:endParaRPr>
          </a:p>
        </p:txBody>
      </p:sp>
      <p:sp>
        <p:nvSpPr>
          <p:cNvPr id="104" name="Rectangle 76"/>
          <p:cNvSpPr>
            <a:spLocks noChangeArrowheads="1"/>
          </p:cNvSpPr>
          <p:nvPr/>
        </p:nvSpPr>
        <p:spPr bwMode="auto">
          <a:xfrm>
            <a:off x="6083121" y="1216968"/>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2014</a:t>
            </a:r>
            <a:endParaRPr kumimoji="1" lang="en-US" sz="1400" dirty="0">
              <a:solidFill>
                <a:srgbClr val="000000"/>
              </a:solidFill>
              <a:latin typeface="Times New Roman" pitchFamily="18" charset="0"/>
              <a:cs typeface="+mn-cs"/>
            </a:endParaRPr>
          </a:p>
        </p:txBody>
      </p:sp>
      <p:grpSp>
        <p:nvGrpSpPr>
          <p:cNvPr id="147" name="Group 146"/>
          <p:cNvGrpSpPr/>
          <p:nvPr/>
        </p:nvGrpSpPr>
        <p:grpSpPr>
          <a:xfrm>
            <a:off x="1345842" y="1778358"/>
            <a:ext cx="2464158" cy="307777"/>
            <a:chOff x="1345842" y="1778358"/>
            <a:chExt cx="2464158" cy="307777"/>
          </a:xfrm>
        </p:grpSpPr>
        <p:sp>
          <p:nvSpPr>
            <p:cNvPr id="5171" name="Rectangle 53"/>
            <p:cNvSpPr>
              <a:spLocks noChangeArrowheads="1"/>
            </p:cNvSpPr>
            <p:nvPr/>
          </p:nvSpPr>
          <p:spPr bwMode="auto">
            <a:xfrm>
              <a:off x="1371600" y="1828800"/>
              <a:ext cx="2438400" cy="228600"/>
            </a:xfrm>
            <a:prstGeom prst="rect">
              <a:avLst/>
            </a:prstGeom>
            <a:solidFill>
              <a:srgbClr val="5BBC66">
                <a:alpha val="75000"/>
              </a:srgbClr>
            </a:solidFill>
            <a:ln w="9525" algn="ctr">
              <a:noFill/>
              <a:miter lim="800000"/>
              <a:headEnd/>
              <a:tailEnd/>
            </a:ln>
          </p:spPr>
          <p:txBody>
            <a:bodyPr wrap="none" anchor="ctr"/>
            <a:lstStyle/>
            <a:p>
              <a:pPr algn="ctr" defTabSz="914400" eaLnBrk="0" hangingPunct="0">
                <a:spcBef>
                  <a:spcPct val="50000"/>
                </a:spcBef>
              </a:pPr>
              <a:endParaRPr kumimoji="1" lang="en-US" sz="1000" b="1" dirty="0">
                <a:solidFill>
                  <a:srgbClr val="FFFFFF"/>
                </a:solidFill>
                <a:latin typeface="Times New Roman" pitchFamily="18" charset="0"/>
                <a:cs typeface="+mn-cs"/>
              </a:endParaRPr>
            </a:p>
          </p:txBody>
        </p:sp>
        <p:sp>
          <p:nvSpPr>
            <p:cNvPr id="96312" name="Text Box 56"/>
            <p:cNvSpPr txBox="1">
              <a:spLocks noChangeArrowheads="1"/>
            </p:cNvSpPr>
            <p:nvPr/>
          </p:nvSpPr>
          <p:spPr bwMode="auto">
            <a:xfrm>
              <a:off x="1345842" y="1778358"/>
              <a:ext cx="1600200" cy="307777"/>
            </a:xfrm>
            <a:prstGeom prst="rect">
              <a:avLst/>
            </a:prstGeom>
            <a:noFill/>
            <a:ln w="9525" algn="ctr">
              <a:noFill/>
              <a:miter lim="800000"/>
              <a:headEnd/>
              <a:tailEnd/>
            </a:ln>
            <a:effectLst/>
          </p:spPr>
          <p:txBody>
            <a:bodyPr wrap="square">
              <a:spAutoFit/>
            </a:bodyPr>
            <a:lstStyle/>
            <a:p>
              <a:pPr algn="ctr" defTabSz="914400" eaLnBrk="0" hangingPunct="0">
                <a:spcBef>
                  <a:spcPct val="50000"/>
                </a:spcBef>
              </a:pPr>
              <a:r>
                <a:rPr kumimoji="1" lang="en-US" sz="1400" b="1" dirty="0" smtClean="0">
                  <a:solidFill>
                    <a:srgbClr val="FFFFFF"/>
                  </a:solidFill>
                  <a:effectLst>
                    <a:outerShdw blurRad="38100" dist="38100" dir="2700000" algn="tl">
                      <a:srgbClr val="C0C0C0"/>
                    </a:outerShdw>
                  </a:effectLst>
                  <a:latin typeface="Times New Roman" pitchFamily="18" charset="0"/>
                  <a:cs typeface="+mn-cs"/>
                </a:rPr>
                <a:t>System</a:t>
              </a:r>
              <a:endParaRPr kumimoji="1" lang="en-US" sz="1400" b="1" dirty="0">
                <a:solidFill>
                  <a:srgbClr val="FFFFFF"/>
                </a:solidFill>
                <a:effectLst>
                  <a:outerShdw blurRad="38100" dist="38100" dir="2700000" algn="tl">
                    <a:srgbClr val="C0C0C0"/>
                  </a:outerShdw>
                </a:effectLst>
                <a:latin typeface="Times New Roman" pitchFamily="18" charset="0"/>
                <a:cs typeface="+mn-cs"/>
              </a:endParaRPr>
            </a:p>
          </p:txBody>
        </p:sp>
      </p:grpSp>
      <p:sp>
        <p:nvSpPr>
          <p:cNvPr id="106" name="AutoShape 35"/>
          <p:cNvSpPr>
            <a:spLocks noChangeArrowheads="1"/>
          </p:cNvSpPr>
          <p:nvPr/>
        </p:nvSpPr>
        <p:spPr bwMode="auto">
          <a:xfrm>
            <a:off x="457200" y="3124200"/>
            <a:ext cx="990600" cy="48523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250" dirty="0" smtClean="0">
                <a:solidFill>
                  <a:srgbClr val="000000"/>
                </a:solidFill>
                <a:latin typeface="Times New Roman" pitchFamily="18" charset="0"/>
                <a:cs typeface="+mn-cs"/>
              </a:rPr>
              <a:t>Lab. Prototype</a:t>
            </a:r>
            <a:endParaRPr kumimoji="1" lang="en-US" sz="1250" dirty="0">
              <a:solidFill>
                <a:srgbClr val="000000"/>
              </a:solidFill>
              <a:latin typeface="Times New Roman" pitchFamily="18" charset="0"/>
              <a:cs typeface="+mn-cs"/>
            </a:endParaRPr>
          </a:p>
        </p:txBody>
      </p:sp>
      <p:sp>
        <p:nvSpPr>
          <p:cNvPr id="109" name="AutoShape 35"/>
          <p:cNvSpPr>
            <a:spLocks noChangeArrowheads="1"/>
          </p:cNvSpPr>
          <p:nvPr/>
        </p:nvSpPr>
        <p:spPr bwMode="auto">
          <a:xfrm>
            <a:off x="1371600" y="2362200"/>
            <a:ext cx="1219200" cy="53120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Miniaturized Prototype</a:t>
            </a:r>
            <a:endParaRPr kumimoji="1" lang="en-US" sz="1400" dirty="0">
              <a:solidFill>
                <a:srgbClr val="000000"/>
              </a:solidFill>
              <a:latin typeface="Times New Roman" pitchFamily="18" charset="0"/>
              <a:cs typeface="+mn-cs"/>
            </a:endParaRPr>
          </a:p>
        </p:txBody>
      </p:sp>
      <p:sp>
        <p:nvSpPr>
          <p:cNvPr id="110" name="AutoShape 35"/>
          <p:cNvSpPr>
            <a:spLocks noChangeArrowheads="1"/>
          </p:cNvSpPr>
          <p:nvPr/>
        </p:nvSpPr>
        <p:spPr bwMode="auto">
          <a:xfrm>
            <a:off x="2590800" y="2996484"/>
            <a:ext cx="914400" cy="745736"/>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Miniaturized Testing</a:t>
            </a:r>
            <a:endParaRPr kumimoji="1" lang="en-US" sz="1400" dirty="0">
              <a:solidFill>
                <a:srgbClr val="000000"/>
              </a:solidFill>
              <a:latin typeface="Times New Roman" pitchFamily="18" charset="0"/>
              <a:cs typeface="+mn-cs"/>
            </a:endParaRPr>
          </a:p>
        </p:txBody>
      </p:sp>
      <p:sp>
        <p:nvSpPr>
          <p:cNvPr id="112" name="AutoShape 63"/>
          <p:cNvSpPr>
            <a:spLocks noChangeArrowheads="1"/>
          </p:cNvSpPr>
          <p:nvPr/>
        </p:nvSpPr>
        <p:spPr bwMode="auto">
          <a:xfrm>
            <a:off x="2895600" y="5685045"/>
            <a:ext cx="990600" cy="960263"/>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FFFFFF"/>
                </a:solidFill>
                <a:latin typeface="Times New Roman" pitchFamily="18" charset="0"/>
                <a:cs typeface="+mn-cs"/>
              </a:rPr>
              <a:t>Application and System Patents</a:t>
            </a:r>
            <a:endParaRPr kumimoji="1" lang="en-US" sz="1400" dirty="0">
              <a:solidFill>
                <a:srgbClr val="FFFFFF"/>
              </a:solidFill>
              <a:latin typeface="Times New Roman" pitchFamily="18" charset="0"/>
              <a:cs typeface="+mn-cs"/>
            </a:endParaRPr>
          </a:p>
        </p:txBody>
      </p:sp>
      <p:sp>
        <p:nvSpPr>
          <p:cNvPr id="108" name="AutoShape 63"/>
          <p:cNvSpPr>
            <a:spLocks noChangeArrowheads="1"/>
          </p:cNvSpPr>
          <p:nvPr/>
        </p:nvSpPr>
        <p:spPr bwMode="auto">
          <a:xfrm>
            <a:off x="457200" y="5562600"/>
            <a:ext cx="1066800" cy="531209"/>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FFFFFF"/>
                </a:solidFill>
                <a:latin typeface="Times New Roman" pitchFamily="18" charset="0"/>
                <a:cs typeface="+mn-cs"/>
              </a:rPr>
              <a:t>Provisional Patent</a:t>
            </a:r>
            <a:endParaRPr kumimoji="1" lang="en-US" sz="1400" dirty="0">
              <a:solidFill>
                <a:srgbClr val="FFFFFF"/>
              </a:solidFill>
              <a:latin typeface="Times New Roman" pitchFamily="18" charset="0"/>
              <a:cs typeface="+mn-cs"/>
            </a:endParaRPr>
          </a:p>
        </p:txBody>
      </p:sp>
      <p:sp>
        <p:nvSpPr>
          <p:cNvPr id="113" name="AutoShape 63"/>
          <p:cNvSpPr>
            <a:spLocks noChangeArrowheads="1"/>
          </p:cNvSpPr>
          <p:nvPr/>
        </p:nvSpPr>
        <p:spPr bwMode="auto">
          <a:xfrm>
            <a:off x="440871" y="6149269"/>
            <a:ext cx="1143000" cy="480131"/>
          </a:xfrm>
          <a:prstGeom prst="roundRect">
            <a:avLst>
              <a:gd name="adj" fmla="val 0"/>
            </a:avLst>
          </a:prstGeom>
          <a:solidFill>
            <a:srgbClr val="00007E"/>
          </a:solidFill>
          <a:ln w="9525" cap="rnd"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FFFFFF"/>
                </a:solidFill>
                <a:latin typeface="Times New Roman" pitchFamily="18" charset="0"/>
                <a:cs typeface="+mn-cs"/>
              </a:rPr>
              <a:t>Technology Licensing </a:t>
            </a:r>
            <a:endParaRPr kumimoji="1" lang="en-US" sz="1400" dirty="0">
              <a:solidFill>
                <a:srgbClr val="FFFFFF"/>
              </a:solidFill>
              <a:latin typeface="Times New Roman" pitchFamily="18" charset="0"/>
              <a:cs typeface="+mn-cs"/>
            </a:endParaRPr>
          </a:p>
        </p:txBody>
      </p:sp>
      <p:sp>
        <p:nvSpPr>
          <p:cNvPr id="120" name="Line 5"/>
          <p:cNvSpPr>
            <a:spLocks noChangeShapeType="1"/>
          </p:cNvSpPr>
          <p:nvPr/>
        </p:nvSpPr>
        <p:spPr bwMode="auto">
          <a:xfrm>
            <a:off x="8382000" y="1524000"/>
            <a:ext cx="1587" cy="51419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122" name="Rectangle 76"/>
          <p:cNvSpPr>
            <a:spLocks noChangeArrowheads="1"/>
          </p:cNvSpPr>
          <p:nvPr/>
        </p:nvSpPr>
        <p:spPr bwMode="auto">
          <a:xfrm>
            <a:off x="7305067"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2015</a:t>
            </a:r>
            <a:endParaRPr kumimoji="1" lang="en-US" sz="1400" dirty="0">
              <a:solidFill>
                <a:srgbClr val="000000"/>
              </a:solidFill>
              <a:latin typeface="Times New Roman" pitchFamily="18" charset="0"/>
              <a:cs typeface="+mn-cs"/>
            </a:endParaRPr>
          </a:p>
        </p:txBody>
      </p:sp>
      <p:sp>
        <p:nvSpPr>
          <p:cNvPr id="124" name="Rectangle 67"/>
          <p:cNvSpPr>
            <a:spLocks noChangeArrowheads="1"/>
          </p:cNvSpPr>
          <p:nvPr/>
        </p:nvSpPr>
        <p:spPr bwMode="auto">
          <a:xfrm>
            <a:off x="81534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125" name="Rectangle 67"/>
          <p:cNvSpPr>
            <a:spLocks noChangeArrowheads="1"/>
          </p:cNvSpPr>
          <p:nvPr/>
        </p:nvSpPr>
        <p:spPr bwMode="auto">
          <a:xfrm>
            <a:off x="8458200" y="1524000"/>
            <a:ext cx="152286" cy="153888"/>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smtClean="0">
                <a:solidFill>
                  <a:srgbClr val="000000"/>
                </a:solidFill>
                <a:latin typeface="Times New Roman" pitchFamily="18" charset="0"/>
                <a:cs typeface="+mn-cs"/>
              </a:rPr>
              <a:t>Q2</a:t>
            </a:r>
            <a:endParaRPr kumimoji="1" lang="en-US" sz="1000" dirty="0">
              <a:solidFill>
                <a:srgbClr val="000000"/>
              </a:solidFill>
              <a:latin typeface="Times New Roman" pitchFamily="18" charset="0"/>
              <a:cs typeface="+mn-cs"/>
            </a:endParaRPr>
          </a:p>
        </p:txBody>
      </p:sp>
      <p:sp>
        <p:nvSpPr>
          <p:cNvPr id="126" name="AutoShape 36"/>
          <p:cNvSpPr>
            <a:spLocks noChangeArrowheads="1"/>
          </p:cNvSpPr>
          <p:nvPr/>
        </p:nvSpPr>
        <p:spPr bwMode="auto">
          <a:xfrm>
            <a:off x="6248400" y="2464158"/>
            <a:ext cx="1828800" cy="31668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Second Release</a:t>
            </a:r>
            <a:endParaRPr kumimoji="1" lang="en-US" sz="1400" dirty="0">
              <a:solidFill>
                <a:srgbClr val="000000"/>
              </a:solidFill>
              <a:latin typeface="Times New Roman" pitchFamily="18" charset="0"/>
              <a:cs typeface="+mn-cs"/>
            </a:endParaRPr>
          </a:p>
        </p:txBody>
      </p:sp>
      <p:sp>
        <p:nvSpPr>
          <p:cNvPr id="127" name="Line 7"/>
          <p:cNvSpPr>
            <a:spLocks noChangeShapeType="1"/>
          </p:cNvSpPr>
          <p:nvPr/>
        </p:nvSpPr>
        <p:spPr bwMode="auto">
          <a:xfrm>
            <a:off x="457200" y="1524000"/>
            <a:ext cx="1587"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128" name="Line 9"/>
          <p:cNvSpPr>
            <a:spLocks noChangeShapeType="1"/>
          </p:cNvSpPr>
          <p:nvPr/>
        </p:nvSpPr>
        <p:spPr bwMode="auto">
          <a:xfrm>
            <a:off x="4722812" y="1524000"/>
            <a:ext cx="1588"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129" name="Line 9"/>
          <p:cNvSpPr>
            <a:spLocks noChangeShapeType="1"/>
          </p:cNvSpPr>
          <p:nvPr/>
        </p:nvSpPr>
        <p:spPr bwMode="auto">
          <a:xfrm>
            <a:off x="5332412" y="1524000"/>
            <a:ext cx="1588"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130" name="Line 12"/>
          <p:cNvSpPr>
            <a:spLocks noChangeShapeType="1"/>
          </p:cNvSpPr>
          <p:nvPr/>
        </p:nvSpPr>
        <p:spPr bwMode="auto">
          <a:xfrm>
            <a:off x="5029200" y="2032000"/>
            <a:ext cx="1588" cy="4826000"/>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131" name="Line 30"/>
          <p:cNvSpPr>
            <a:spLocks noChangeShapeType="1"/>
          </p:cNvSpPr>
          <p:nvPr/>
        </p:nvSpPr>
        <p:spPr bwMode="auto">
          <a:xfrm>
            <a:off x="5637212" y="1524000"/>
            <a:ext cx="1588" cy="514191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97" name="AutoShape 36"/>
          <p:cNvSpPr>
            <a:spLocks noChangeArrowheads="1"/>
          </p:cNvSpPr>
          <p:nvPr/>
        </p:nvSpPr>
        <p:spPr bwMode="auto">
          <a:xfrm>
            <a:off x="3810000" y="2464158"/>
            <a:ext cx="2438400" cy="31668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Marketable Product</a:t>
            </a:r>
            <a:endParaRPr kumimoji="1" lang="en-US" sz="1400" dirty="0">
              <a:solidFill>
                <a:srgbClr val="000000"/>
              </a:solidFill>
              <a:latin typeface="Times New Roman" pitchFamily="18" charset="0"/>
              <a:cs typeface="+mn-cs"/>
            </a:endParaRPr>
          </a:p>
        </p:txBody>
      </p:sp>
      <p:sp>
        <p:nvSpPr>
          <p:cNvPr id="111" name="AutoShape 35"/>
          <p:cNvSpPr>
            <a:spLocks noChangeArrowheads="1"/>
          </p:cNvSpPr>
          <p:nvPr/>
        </p:nvSpPr>
        <p:spPr bwMode="auto">
          <a:xfrm>
            <a:off x="3810000" y="3113512"/>
            <a:ext cx="1219200" cy="53120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Beta-Ver. Testing</a:t>
            </a:r>
            <a:endParaRPr kumimoji="1" lang="en-US" sz="1400" dirty="0">
              <a:solidFill>
                <a:srgbClr val="000000"/>
              </a:solidFill>
              <a:latin typeface="Times New Roman" pitchFamily="18" charset="0"/>
              <a:cs typeface="+mn-cs"/>
            </a:endParaRPr>
          </a:p>
        </p:txBody>
      </p:sp>
      <p:sp>
        <p:nvSpPr>
          <p:cNvPr id="5156" name="AutoShape 38"/>
          <p:cNvSpPr>
            <a:spLocks noChangeArrowheads="1"/>
          </p:cNvSpPr>
          <p:nvPr/>
        </p:nvSpPr>
        <p:spPr bwMode="auto">
          <a:xfrm>
            <a:off x="2895600" y="3873321"/>
            <a:ext cx="1524000" cy="531209"/>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Europe Clinical Trials</a:t>
            </a:r>
            <a:endParaRPr kumimoji="1" lang="en-US" sz="1400" dirty="0">
              <a:solidFill>
                <a:srgbClr val="000000"/>
              </a:solidFill>
              <a:latin typeface="Times New Roman" pitchFamily="18" charset="0"/>
              <a:cs typeface="+mn-cs"/>
            </a:endParaRPr>
          </a:p>
        </p:txBody>
      </p:sp>
      <p:sp>
        <p:nvSpPr>
          <p:cNvPr id="5170" name="AutoShape 52"/>
          <p:cNvSpPr>
            <a:spLocks noChangeArrowheads="1"/>
          </p:cNvSpPr>
          <p:nvPr/>
        </p:nvSpPr>
        <p:spPr bwMode="auto">
          <a:xfrm>
            <a:off x="3810000" y="4419600"/>
            <a:ext cx="1219200" cy="53120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CE Mark -Class </a:t>
            </a:r>
            <a:r>
              <a:rPr kumimoji="1" lang="en-US" sz="1400" dirty="0" err="1" smtClean="0">
                <a:solidFill>
                  <a:srgbClr val="000000"/>
                </a:solidFill>
                <a:latin typeface="Times New Roman" pitchFamily="18" charset="0"/>
                <a:cs typeface="+mn-cs"/>
              </a:rPr>
              <a:t>IIa</a:t>
            </a:r>
            <a:endParaRPr kumimoji="1" lang="en-US" sz="1400" dirty="0">
              <a:solidFill>
                <a:srgbClr val="000000"/>
              </a:solidFill>
              <a:latin typeface="Times New Roman" pitchFamily="18" charset="0"/>
              <a:cs typeface="+mn-cs"/>
            </a:endParaRPr>
          </a:p>
        </p:txBody>
      </p:sp>
      <p:sp>
        <p:nvSpPr>
          <p:cNvPr id="114" name="AutoShape 52"/>
          <p:cNvSpPr>
            <a:spLocks noChangeArrowheads="1"/>
          </p:cNvSpPr>
          <p:nvPr/>
        </p:nvSpPr>
        <p:spPr bwMode="auto">
          <a:xfrm>
            <a:off x="3810000" y="4949643"/>
            <a:ext cx="609600" cy="73269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IRB / IDE</a:t>
            </a:r>
            <a:endParaRPr kumimoji="1" lang="en-US" sz="1400" dirty="0">
              <a:solidFill>
                <a:srgbClr val="000000"/>
              </a:solidFill>
              <a:latin typeface="Times New Roman" pitchFamily="18" charset="0"/>
              <a:cs typeface="+mn-cs"/>
            </a:endParaRPr>
          </a:p>
        </p:txBody>
      </p:sp>
      <p:sp>
        <p:nvSpPr>
          <p:cNvPr id="119" name="AutoShape 52"/>
          <p:cNvSpPr>
            <a:spLocks noChangeArrowheads="1"/>
          </p:cNvSpPr>
          <p:nvPr/>
        </p:nvSpPr>
        <p:spPr bwMode="auto">
          <a:xfrm>
            <a:off x="4419600" y="4953000"/>
            <a:ext cx="609600" cy="73269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Cat. III CPT</a:t>
            </a:r>
            <a:endParaRPr kumimoji="1" lang="en-US" sz="1400" dirty="0">
              <a:solidFill>
                <a:srgbClr val="000000"/>
              </a:solidFill>
              <a:latin typeface="Times New Roman" pitchFamily="18" charset="0"/>
              <a:cs typeface="+mn-cs"/>
            </a:endParaRPr>
          </a:p>
        </p:txBody>
      </p:sp>
      <p:sp>
        <p:nvSpPr>
          <p:cNvPr id="5180" name="AutoShape 64"/>
          <p:cNvSpPr>
            <a:spLocks noChangeArrowheads="1"/>
          </p:cNvSpPr>
          <p:nvPr/>
        </p:nvSpPr>
        <p:spPr bwMode="auto">
          <a:xfrm>
            <a:off x="3810000" y="5900058"/>
            <a:ext cx="1143000" cy="531209"/>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FFFFFF"/>
                </a:solidFill>
                <a:latin typeface="Times New Roman" pitchFamily="18" charset="0"/>
                <a:cs typeface="+mn-cs"/>
              </a:rPr>
              <a:t>Disposable Part Patent</a:t>
            </a:r>
            <a:endParaRPr kumimoji="1" lang="en-US" sz="1400" dirty="0">
              <a:solidFill>
                <a:srgbClr val="000000"/>
              </a:solidFill>
              <a:latin typeface="Times New Roman" pitchFamily="18" charset="0"/>
              <a:cs typeface="+mn-cs"/>
            </a:endParaRPr>
          </a:p>
        </p:txBody>
      </p:sp>
      <p:sp>
        <p:nvSpPr>
          <p:cNvPr id="132" name="Rectangle 80"/>
          <p:cNvSpPr>
            <a:spLocks noChangeArrowheads="1"/>
          </p:cNvSpPr>
          <p:nvPr/>
        </p:nvSpPr>
        <p:spPr bwMode="auto">
          <a:xfrm>
            <a:off x="4495800" y="1524000"/>
            <a:ext cx="152286" cy="153888"/>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smtClean="0">
                <a:solidFill>
                  <a:srgbClr val="000000"/>
                </a:solidFill>
                <a:latin typeface="Times New Roman" pitchFamily="18" charset="0"/>
                <a:cs typeface="+mn-cs"/>
              </a:rPr>
              <a:t>Q1</a:t>
            </a:r>
            <a:endParaRPr kumimoji="1" lang="en-US" sz="1000" dirty="0">
              <a:solidFill>
                <a:srgbClr val="000000"/>
              </a:solidFill>
              <a:latin typeface="Times New Roman" pitchFamily="18" charset="0"/>
              <a:cs typeface="+mn-cs"/>
            </a:endParaRPr>
          </a:p>
        </p:txBody>
      </p:sp>
      <p:sp>
        <p:nvSpPr>
          <p:cNvPr id="133" name="Rectangle 80"/>
          <p:cNvSpPr>
            <a:spLocks noChangeArrowheads="1"/>
          </p:cNvSpPr>
          <p:nvPr/>
        </p:nvSpPr>
        <p:spPr bwMode="auto">
          <a:xfrm>
            <a:off x="4800600" y="1524000"/>
            <a:ext cx="152286" cy="153888"/>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smtClean="0">
                <a:solidFill>
                  <a:srgbClr val="000000"/>
                </a:solidFill>
                <a:latin typeface="Times New Roman" pitchFamily="18" charset="0"/>
                <a:cs typeface="+mn-cs"/>
              </a:rPr>
              <a:t>Q2</a:t>
            </a:r>
            <a:endParaRPr kumimoji="1" lang="en-US" sz="1000" dirty="0">
              <a:solidFill>
                <a:srgbClr val="000000"/>
              </a:solidFill>
              <a:latin typeface="Times New Roman" pitchFamily="18" charset="0"/>
              <a:cs typeface="+mn-cs"/>
            </a:endParaRPr>
          </a:p>
        </p:txBody>
      </p:sp>
      <p:sp>
        <p:nvSpPr>
          <p:cNvPr id="134" name="Rectangle 80"/>
          <p:cNvSpPr>
            <a:spLocks noChangeArrowheads="1"/>
          </p:cNvSpPr>
          <p:nvPr/>
        </p:nvSpPr>
        <p:spPr bwMode="auto">
          <a:xfrm>
            <a:off x="5105400" y="1524000"/>
            <a:ext cx="152286" cy="153888"/>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smtClean="0">
                <a:solidFill>
                  <a:srgbClr val="000000"/>
                </a:solidFill>
                <a:latin typeface="Times New Roman" pitchFamily="18" charset="0"/>
                <a:cs typeface="+mn-cs"/>
              </a:rPr>
              <a:t>Q3</a:t>
            </a:r>
            <a:endParaRPr kumimoji="1" lang="en-US" sz="1000" dirty="0">
              <a:solidFill>
                <a:srgbClr val="000000"/>
              </a:solidFill>
              <a:latin typeface="Times New Roman" pitchFamily="18" charset="0"/>
              <a:cs typeface="+mn-cs"/>
            </a:endParaRPr>
          </a:p>
        </p:txBody>
      </p:sp>
      <p:sp>
        <p:nvSpPr>
          <p:cNvPr id="135" name="Rectangle 80"/>
          <p:cNvSpPr>
            <a:spLocks noChangeArrowheads="1"/>
          </p:cNvSpPr>
          <p:nvPr/>
        </p:nvSpPr>
        <p:spPr bwMode="auto">
          <a:xfrm>
            <a:off x="54102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136" name="Rectangle 76"/>
          <p:cNvSpPr>
            <a:spLocks noChangeArrowheads="1"/>
          </p:cNvSpPr>
          <p:nvPr/>
        </p:nvSpPr>
        <p:spPr bwMode="auto">
          <a:xfrm>
            <a:off x="8448067"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2016</a:t>
            </a:r>
            <a:endParaRPr kumimoji="1" lang="en-US" sz="1400" dirty="0">
              <a:solidFill>
                <a:srgbClr val="000000"/>
              </a:solidFill>
              <a:latin typeface="Times New Roman" pitchFamily="18" charset="0"/>
              <a:cs typeface="+mn-cs"/>
            </a:endParaRPr>
          </a:p>
        </p:txBody>
      </p:sp>
      <p:sp>
        <p:nvSpPr>
          <p:cNvPr id="137" name="Line 13"/>
          <p:cNvSpPr>
            <a:spLocks noChangeShapeType="1"/>
          </p:cNvSpPr>
          <p:nvPr/>
        </p:nvSpPr>
        <p:spPr bwMode="auto">
          <a:xfrm>
            <a:off x="8685213" y="1828800"/>
            <a:ext cx="1587" cy="4824413"/>
          </a:xfrm>
          <a:prstGeom prst="line">
            <a:avLst/>
          </a:prstGeom>
          <a:noFill/>
          <a:ln w="0">
            <a:solidFill>
              <a:srgbClr val="C0C0C0"/>
            </a:solidFill>
            <a:round/>
            <a:headEnd/>
            <a:tailEnd/>
          </a:ln>
        </p:spPr>
        <p:txBody>
          <a:bodyPr/>
          <a:lstStyle/>
          <a:p>
            <a:pPr algn="ctr" defTabSz="914400" eaLnBrk="0" hangingPunct="0"/>
            <a:endParaRPr kumimoji="1" lang="en-US" sz="2400">
              <a:solidFill>
                <a:srgbClr val="000000"/>
              </a:solidFill>
              <a:latin typeface="Times New Roman" pitchFamily="18" charset="0"/>
              <a:cs typeface="+mn-cs"/>
            </a:endParaRPr>
          </a:p>
        </p:txBody>
      </p:sp>
      <p:sp>
        <p:nvSpPr>
          <p:cNvPr id="138" name="Line 5"/>
          <p:cNvSpPr>
            <a:spLocks noChangeShapeType="1"/>
          </p:cNvSpPr>
          <p:nvPr/>
        </p:nvSpPr>
        <p:spPr bwMode="auto">
          <a:xfrm>
            <a:off x="8990013" y="1524000"/>
            <a:ext cx="1587" cy="5141913"/>
          </a:xfrm>
          <a:prstGeom prst="line">
            <a:avLst/>
          </a:prstGeom>
          <a:noFill/>
          <a:ln w="0">
            <a:solidFill>
              <a:srgbClr val="C0C0C0"/>
            </a:solidFill>
            <a:round/>
            <a:headEnd/>
            <a:tailEnd/>
          </a:ln>
        </p:spPr>
        <p:txBody>
          <a:bodyPr/>
          <a:lstStyle/>
          <a:p>
            <a:pPr algn="ctr" defTabSz="914400" eaLnBrk="0" hangingPunct="0"/>
            <a:endParaRPr kumimoji="1" lang="en-US" sz="2400">
              <a:solidFill>
                <a:srgbClr val="000000"/>
              </a:solidFill>
              <a:latin typeface="Times New Roman" pitchFamily="18" charset="0"/>
              <a:cs typeface="+mn-cs"/>
            </a:endParaRPr>
          </a:p>
        </p:txBody>
      </p:sp>
      <p:sp>
        <p:nvSpPr>
          <p:cNvPr id="139" name="Rectangle 69"/>
          <p:cNvSpPr>
            <a:spLocks noChangeArrowheads="1"/>
          </p:cNvSpPr>
          <p:nvPr/>
        </p:nvSpPr>
        <p:spPr bwMode="auto">
          <a:xfrm>
            <a:off x="87758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5198" name="Rectangle 53"/>
          <p:cNvSpPr>
            <a:spLocks noChangeArrowheads="1"/>
          </p:cNvSpPr>
          <p:nvPr/>
        </p:nvSpPr>
        <p:spPr bwMode="auto">
          <a:xfrm>
            <a:off x="7162800" y="1828799"/>
            <a:ext cx="1828800" cy="228601"/>
          </a:xfrm>
          <a:prstGeom prst="rect">
            <a:avLst/>
          </a:prstGeom>
          <a:solidFill>
            <a:srgbClr val="5BBC66">
              <a:alpha val="75000"/>
            </a:srgbClr>
          </a:solidFill>
          <a:ln w="9525" algn="ctr">
            <a:noFill/>
            <a:miter lim="800000"/>
            <a:headEnd/>
            <a:tailEnd/>
          </a:ln>
        </p:spPr>
        <p:txBody>
          <a:bodyPr wrap="none" anchor="ctr"/>
          <a:lstStyle/>
          <a:p>
            <a:pPr algn="ctr" defTabSz="914400" eaLnBrk="0" hangingPunct="0">
              <a:spcBef>
                <a:spcPct val="50000"/>
              </a:spcBef>
            </a:pPr>
            <a:r>
              <a:rPr kumimoji="1" lang="en-US" sz="1400" dirty="0" smtClean="0">
                <a:solidFill>
                  <a:srgbClr val="FFFFFF"/>
                </a:solidFill>
                <a:latin typeface="Times New Roman" pitchFamily="18" charset="0"/>
                <a:cs typeface="+mn-cs"/>
              </a:rPr>
              <a:t>Launch</a:t>
            </a:r>
            <a:r>
              <a:rPr kumimoji="1" lang="en-US" sz="1000" dirty="0" smtClean="0">
                <a:solidFill>
                  <a:srgbClr val="FFFFFF"/>
                </a:solidFill>
                <a:latin typeface="Times New Roman" pitchFamily="18" charset="0"/>
                <a:cs typeface="+mn-cs"/>
              </a:rPr>
              <a:t>  </a:t>
            </a:r>
            <a:endParaRPr kumimoji="1" lang="en-US" sz="1000" b="1" dirty="0">
              <a:solidFill>
                <a:srgbClr val="FFFFFF"/>
              </a:solidFill>
              <a:latin typeface="Times New Roman" pitchFamily="18" charset="0"/>
              <a:cs typeface="+mn-cs"/>
            </a:endParaRPr>
          </a:p>
        </p:txBody>
      </p:sp>
      <p:sp>
        <p:nvSpPr>
          <p:cNvPr id="115" name="AutoShape 52"/>
          <p:cNvSpPr>
            <a:spLocks noChangeArrowheads="1"/>
          </p:cNvSpPr>
          <p:nvPr/>
        </p:nvSpPr>
        <p:spPr bwMode="auto">
          <a:xfrm>
            <a:off x="5029200" y="4953000"/>
            <a:ext cx="2438400" cy="53120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FDA – Class II – 510 (k) with Clinical Trials</a:t>
            </a:r>
            <a:endParaRPr kumimoji="1" lang="en-US" sz="1400" dirty="0">
              <a:solidFill>
                <a:srgbClr val="000000"/>
              </a:solidFill>
              <a:latin typeface="Times New Roman" pitchFamily="18" charset="0"/>
              <a:cs typeface="+mn-cs"/>
            </a:endParaRPr>
          </a:p>
        </p:txBody>
      </p:sp>
      <p:sp>
        <p:nvSpPr>
          <p:cNvPr id="118" name="AutoShape 63"/>
          <p:cNvSpPr>
            <a:spLocks noChangeArrowheads="1"/>
          </p:cNvSpPr>
          <p:nvPr/>
        </p:nvSpPr>
        <p:spPr bwMode="auto">
          <a:xfrm>
            <a:off x="6858000" y="5807464"/>
            <a:ext cx="914400" cy="745736"/>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FFFFFF"/>
                </a:solidFill>
                <a:latin typeface="Times New Roman" pitchFamily="18" charset="0"/>
                <a:cs typeface="+mn-cs"/>
              </a:rPr>
              <a:t>Initial Product Launch</a:t>
            </a:r>
            <a:endParaRPr kumimoji="1" lang="en-US" sz="1400" dirty="0">
              <a:solidFill>
                <a:srgbClr val="FFFFFF"/>
              </a:solidFill>
              <a:latin typeface="Times New Roman" pitchFamily="18" charset="0"/>
              <a:cs typeface="+mn-cs"/>
            </a:endParaRPr>
          </a:p>
        </p:txBody>
      </p:sp>
      <p:sp>
        <p:nvSpPr>
          <p:cNvPr id="140" name="AutoShape 52"/>
          <p:cNvSpPr>
            <a:spLocks noChangeArrowheads="1"/>
          </p:cNvSpPr>
          <p:nvPr/>
        </p:nvSpPr>
        <p:spPr bwMode="auto">
          <a:xfrm>
            <a:off x="7467599" y="4953000"/>
            <a:ext cx="1536879" cy="53120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Specific Codes </a:t>
            </a:r>
          </a:p>
          <a:p>
            <a:pPr algn="ctr" defTabSz="914400" eaLnBrk="0" hangingPunct="0">
              <a:lnSpc>
                <a:spcPct val="90000"/>
              </a:lnSpc>
            </a:pPr>
            <a:r>
              <a:rPr kumimoji="1" lang="en-US" sz="1400" dirty="0" smtClean="0">
                <a:solidFill>
                  <a:srgbClr val="000000"/>
                </a:solidFill>
                <a:latin typeface="Times New Roman" pitchFamily="18" charset="0"/>
                <a:cs typeface="+mn-cs"/>
              </a:rPr>
              <a:t>(Cat. I CPT)</a:t>
            </a:r>
            <a:endParaRPr kumimoji="1" lang="en-US" sz="1400" dirty="0">
              <a:solidFill>
                <a:srgbClr val="000000"/>
              </a:solidFill>
              <a:latin typeface="Times New Roman" pitchFamily="18" charset="0"/>
              <a:cs typeface="+mn-cs"/>
            </a:endParaRPr>
          </a:p>
        </p:txBody>
      </p:sp>
      <p:grpSp>
        <p:nvGrpSpPr>
          <p:cNvPr id="148" name="Group 147"/>
          <p:cNvGrpSpPr/>
          <p:nvPr/>
        </p:nvGrpSpPr>
        <p:grpSpPr>
          <a:xfrm>
            <a:off x="2895600" y="1787186"/>
            <a:ext cx="4572000" cy="307777"/>
            <a:chOff x="2895600" y="1787186"/>
            <a:chExt cx="4572000" cy="307777"/>
          </a:xfrm>
        </p:grpSpPr>
        <p:sp>
          <p:nvSpPr>
            <p:cNvPr id="5172" name="Rectangle 54"/>
            <p:cNvSpPr>
              <a:spLocks noChangeArrowheads="1"/>
            </p:cNvSpPr>
            <p:nvPr/>
          </p:nvSpPr>
          <p:spPr bwMode="auto">
            <a:xfrm>
              <a:off x="2895600" y="1828800"/>
              <a:ext cx="4572000" cy="227629"/>
            </a:xfrm>
            <a:prstGeom prst="rect">
              <a:avLst/>
            </a:prstGeom>
            <a:solidFill>
              <a:srgbClr val="00007E">
                <a:alpha val="50000"/>
              </a:srgbClr>
            </a:solidFill>
            <a:ln w="9525" algn="ctr">
              <a:noFill/>
              <a:miter lim="800000"/>
              <a:headEnd/>
              <a:tailEnd/>
            </a:ln>
          </p:spPr>
          <p:txBody>
            <a:bodyPr wrap="none" anchor="ctr"/>
            <a:lstStyle/>
            <a:p>
              <a:pPr algn="ctr" defTabSz="914400" eaLnBrk="0" hangingPunct="0">
                <a:spcBef>
                  <a:spcPct val="50000"/>
                </a:spcBef>
              </a:pPr>
              <a:endParaRPr kumimoji="1" lang="en-US" sz="1000" b="1">
                <a:solidFill>
                  <a:srgbClr val="FFFFFF"/>
                </a:solidFill>
                <a:latin typeface="Times New Roman" pitchFamily="18" charset="0"/>
                <a:cs typeface="+mn-cs"/>
              </a:endParaRPr>
            </a:p>
          </p:txBody>
        </p:sp>
        <p:sp>
          <p:nvSpPr>
            <p:cNvPr id="5173" name="Text Box 55"/>
            <p:cNvSpPr txBox="1">
              <a:spLocks noChangeArrowheads="1"/>
            </p:cNvSpPr>
            <p:nvPr/>
          </p:nvSpPr>
          <p:spPr bwMode="auto">
            <a:xfrm>
              <a:off x="4572000" y="1787186"/>
              <a:ext cx="1641090" cy="307777"/>
            </a:xfrm>
            <a:prstGeom prst="rect">
              <a:avLst/>
            </a:prstGeom>
            <a:noFill/>
            <a:ln w="9525" algn="ctr">
              <a:noFill/>
              <a:miter lim="800000"/>
              <a:headEnd/>
              <a:tailEnd/>
            </a:ln>
          </p:spPr>
          <p:txBody>
            <a:bodyPr wrap="none">
              <a:spAutoFit/>
            </a:bodyPr>
            <a:lstStyle/>
            <a:p>
              <a:pPr algn="ctr" defTabSz="914400" eaLnBrk="0" hangingPunct="0">
                <a:spcBef>
                  <a:spcPct val="50000"/>
                </a:spcBef>
              </a:pPr>
              <a:r>
                <a:rPr kumimoji="1" lang="en-US" sz="1400" dirty="0" smtClean="0">
                  <a:solidFill>
                    <a:srgbClr val="FFFFFF"/>
                  </a:solidFill>
                  <a:latin typeface="Times New Roman" pitchFamily="18" charset="0"/>
                  <a:cs typeface="+mn-cs"/>
                </a:rPr>
                <a:t>Regulatory / Clinical</a:t>
              </a:r>
              <a:endParaRPr kumimoji="1" lang="en-US" sz="1400" dirty="0">
                <a:solidFill>
                  <a:srgbClr val="FFFFFF"/>
                </a:solidFill>
                <a:latin typeface="Times New Roman" pitchFamily="18" charset="0"/>
                <a:cs typeface="+mn-cs"/>
              </a:endParaRPr>
            </a:p>
          </p:txBody>
        </p:sp>
      </p:grpSp>
      <p:sp>
        <p:nvSpPr>
          <p:cNvPr id="116" name="AutoShape 38"/>
          <p:cNvSpPr>
            <a:spLocks noChangeArrowheads="1"/>
          </p:cNvSpPr>
          <p:nvPr/>
        </p:nvSpPr>
        <p:spPr bwMode="auto">
          <a:xfrm>
            <a:off x="4418855" y="3873321"/>
            <a:ext cx="1828800" cy="531209"/>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US Pivotal Clinical Trials</a:t>
            </a:r>
            <a:endParaRPr kumimoji="1" lang="en-US" sz="1400" dirty="0">
              <a:solidFill>
                <a:srgbClr val="000000"/>
              </a:solidFill>
              <a:latin typeface="Times New Roman" pitchFamily="18" charset="0"/>
              <a:cs typeface="+mn-cs"/>
            </a:endParaRPr>
          </a:p>
        </p:txBody>
      </p:sp>
      <p:sp>
        <p:nvSpPr>
          <p:cNvPr id="141" name="AutoShape 52"/>
          <p:cNvSpPr>
            <a:spLocks noChangeArrowheads="1"/>
          </p:cNvSpPr>
          <p:nvPr/>
        </p:nvSpPr>
        <p:spPr bwMode="auto">
          <a:xfrm>
            <a:off x="6248400" y="4636318"/>
            <a:ext cx="1828800" cy="316682"/>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Non-Specific Codes</a:t>
            </a:r>
            <a:endParaRPr kumimoji="1" lang="en-US" sz="1400" dirty="0">
              <a:solidFill>
                <a:srgbClr val="000000"/>
              </a:solidFill>
              <a:latin typeface="Times New Roman" pitchFamily="18" charset="0"/>
              <a:cs typeface="+mn-cs"/>
            </a:endParaRPr>
          </a:p>
        </p:txBody>
      </p:sp>
      <p:sp>
        <p:nvSpPr>
          <p:cNvPr id="123" name="AutoShape 35"/>
          <p:cNvSpPr>
            <a:spLocks noChangeArrowheads="1"/>
          </p:cNvSpPr>
          <p:nvPr/>
        </p:nvSpPr>
        <p:spPr bwMode="auto">
          <a:xfrm>
            <a:off x="5638800" y="3111321"/>
            <a:ext cx="1219200" cy="53120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1</a:t>
            </a:r>
            <a:r>
              <a:rPr kumimoji="1" lang="en-US" sz="1400" baseline="30000" dirty="0" smtClean="0">
                <a:solidFill>
                  <a:srgbClr val="000000"/>
                </a:solidFill>
                <a:latin typeface="Times New Roman" pitchFamily="18" charset="0"/>
                <a:cs typeface="+mn-cs"/>
              </a:rPr>
              <a:t>st</a:t>
            </a:r>
            <a:r>
              <a:rPr kumimoji="1" lang="en-US" sz="1400" dirty="0" smtClean="0">
                <a:solidFill>
                  <a:srgbClr val="000000"/>
                </a:solidFill>
                <a:latin typeface="Times New Roman" pitchFamily="18" charset="0"/>
                <a:cs typeface="+mn-cs"/>
              </a:rPr>
              <a:t> Release Test</a:t>
            </a:r>
            <a:endParaRPr kumimoji="1" lang="en-US" sz="1400" dirty="0">
              <a:solidFill>
                <a:srgbClr val="000000"/>
              </a:solidFill>
              <a:latin typeface="Times New Roman" pitchFamily="18" charset="0"/>
              <a:cs typeface="+mn-cs"/>
            </a:endParaRPr>
          </a:p>
        </p:txBody>
      </p:sp>
      <p:sp>
        <p:nvSpPr>
          <p:cNvPr id="146" name="AutoShape 35"/>
          <p:cNvSpPr>
            <a:spLocks noChangeArrowheads="1"/>
          </p:cNvSpPr>
          <p:nvPr/>
        </p:nvSpPr>
        <p:spPr bwMode="auto">
          <a:xfrm>
            <a:off x="7772400" y="3111321"/>
            <a:ext cx="1219200" cy="53120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2</a:t>
            </a:r>
            <a:r>
              <a:rPr kumimoji="1" lang="en-US" sz="1400" baseline="30000" dirty="0" smtClean="0">
                <a:solidFill>
                  <a:srgbClr val="000000"/>
                </a:solidFill>
                <a:latin typeface="Times New Roman" pitchFamily="18" charset="0"/>
                <a:cs typeface="+mn-cs"/>
              </a:rPr>
              <a:t>nd</a:t>
            </a:r>
            <a:r>
              <a:rPr kumimoji="1" lang="en-US" sz="1400" dirty="0" smtClean="0">
                <a:solidFill>
                  <a:srgbClr val="000000"/>
                </a:solidFill>
                <a:latin typeface="Times New Roman" pitchFamily="18" charset="0"/>
                <a:cs typeface="+mn-cs"/>
              </a:rPr>
              <a:t> Release Test</a:t>
            </a:r>
            <a:endParaRPr kumimoji="1" lang="en-US" sz="1400" dirty="0">
              <a:solidFill>
                <a:srgbClr val="000000"/>
              </a:solidFill>
              <a:latin typeface="Times New Roman" pitchFamily="18" charset="0"/>
              <a:cs typeface="+mn-cs"/>
            </a:endParaRPr>
          </a:p>
        </p:txBody>
      </p:sp>
      <p:sp>
        <p:nvSpPr>
          <p:cNvPr id="121" name="AutoShape 38"/>
          <p:cNvSpPr>
            <a:spLocks noChangeArrowheads="1"/>
          </p:cNvSpPr>
          <p:nvPr/>
        </p:nvSpPr>
        <p:spPr bwMode="auto">
          <a:xfrm>
            <a:off x="6553200" y="3558831"/>
            <a:ext cx="1143000" cy="31668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Publication</a:t>
            </a:r>
            <a:endParaRPr kumimoji="1" lang="en-US" sz="1400" dirty="0">
              <a:solidFill>
                <a:srgbClr val="000000"/>
              </a:solidFill>
              <a:latin typeface="Times New Roman" pitchFamily="18" charset="0"/>
              <a:cs typeface="+mn-cs"/>
            </a:endParaRPr>
          </a:p>
        </p:txBody>
      </p:sp>
      <p:sp>
        <p:nvSpPr>
          <p:cNvPr id="117" name="AutoShape 38"/>
          <p:cNvSpPr>
            <a:spLocks noChangeArrowheads="1"/>
          </p:cNvSpPr>
          <p:nvPr/>
        </p:nvSpPr>
        <p:spPr bwMode="auto">
          <a:xfrm>
            <a:off x="6248400" y="3873321"/>
            <a:ext cx="914400" cy="531209"/>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Clinical Results</a:t>
            </a:r>
            <a:endParaRPr kumimoji="1" lang="en-US" sz="1400" dirty="0">
              <a:solidFill>
                <a:srgbClr val="000000"/>
              </a:solidFill>
              <a:latin typeface="Times New Roman" pitchFamily="18" charset="0"/>
              <a:cs typeface="+mn-cs"/>
            </a:endParaRPr>
          </a:p>
        </p:txBody>
      </p:sp>
      <p:sp>
        <p:nvSpPr>
          <p:cNvPr id="149" name="Rectangle 62"/>
          <p:cNvSpPr>
            <a:spLocks noChangeArrowheads="1"/>
          </p:cNvSpPr>
          <p:nvPr/>
        </p:nvSpPr>
        <p:spPr bwMode="auto">
          <a:xfrm rot="-5400000">
            <a:off x="-191156" y="6023301"/>
            <a:ext cx="838200" cy="221599"/>
          </a:xfrm>
          <a:prstGeom prst="rect">
            <a:avLst/>
          </a:prstGeom>
          <a:noFill/>
          <a:ln w="9525">
            <a:noFill/>
            <a:miter lim="800000"/>
            <a:headEnd/>
            <a:tailEnd/>
          </a:ln>
        </p:spPr>
        <p:txBody>
          <a:bodyPr wrap="square" lIns="0" tIns="0" rIns="0" bIns="0">
            <a:spAutoFit/>
          </a:bodyPr>
          <a:lstStyle/>
          <a:p>
            <a:pPr algn="ctr" defTabSz="914400" eaLnBrk="0" hangingPunct="0">
              <a:lnSpc>
                <a:spcPct val="90000"/>
              </a:lnSpc>
              <a:spcBef>
                <a:spcPct val="50000"/>
              </a:spcBef>
            </a:pPr>
            <a:r>
              <a:rPr kumimoji="1" lang="en-US" sz="1600" b="1" dirty="0" smtClean="0">
                <a:solidFill>
                  <a:srgbClr val="00007E"/>
                </a:solidFill>
                <a:latin typeface="Times New Roman" pitchFamily="18" charset="0"/>
                <a:cs typeface="+mn-cs"/>
              </a:rPr>
              <a:t>IP</a:t>
            </a:r>
            <a:endParaRPr kumimoji="1" lang="en-US" sz="1600" b="1" dirty="0">
              <a:solidFill>
                <a:srgbClr val="00007E"/>
              </a:solidFill>
              <a:latin typeface="Times New Roman" pitchFamily="18" charset="0"/>
              <a:cs typeface="+mn-cs"/>
            </a:endParaRPr>
          </a:p>
        </p:txBody>
      </p:sp>
      <p:cxnSp>
        <p:nvCxnSpPr>
          <p:cNvPr id="152" name="Straight Arrow Connector 151"/>
          <p:cNvCxnSpPr/>
          <p:nvPr/>
        </p:nvCxnSpPr>
        <p:spPr>
          <a:xfrm rot="5400000">
            <a:off x="566737" y="1566863"/>
            <a:ext cx="3921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3" name="AutoShape 38"/>
          <p:cNvSpPr>
            <a:spLocks noChangeArrowheads="1"/>
          </p:cNvSpPr>
          <p:nvPr/>
        </p:nvSpPr>
        <p:spPr bwMode="auto">
          <a:xfrm>
            <a:off x="7160423" y="3872062"/>
            <a:ext cx="1967247" cy="531209"/>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400" dirty="0" smtClean="0">
                <a:solidFill>
                  <a:srgbClr val="000000"/>
                </a:solidFill>
                <a:latin typeface="Times New Roman" pitchFamily="18" charset="0"/>
                <a:cs typeface="+mn-cs"/>
              </a:rPr>
              <a:t>Post-Market Clinical Studies</a:t>
            </a:r>
            <a:endParaRPr kumimoji="1" lang="en-US" sz="1400" dirty="0">
              <a:solidFill>
                <a:srgbClr val="000000"/>
              </a:solidFill>
              <a:latin typeface="Times New Roman" pitchFamily="18" charset="0"/>
              <a:cs typeface="+mn-cs"/>
            </a:endParaRPr>
          </a:p>
        </p:txBody>
      </p:sp>
      <p:sp>
        <p:nvSpPr>
          <p:cNvPr id="144" name="Content Placeholder 2"/>
          <p:cNvSpPr txBox="1">
            <a:spLocks/>
          </p:cNvSpPr>
          <p:nvPr/>
        </p:nvSpPr>
        <p:spPr>
          <a:xfrm>
            <a:off x="487680" y="2895600"/>
            <a:ext cx="8503920" cy="1524000"/>
          </a:xfrm>
          <a:prstGeom prst="rect">
            <a:avLst/>
          </a:prstGeom>
          <a:solidFill>
            <a:schemeClr val="accent2">
              <a:lumMod val="20000"/>
              <a:lumOff val="80000"/>
              <a:alpha val="95000"/>
            </a:schemeClr>
          </a:solidFill>
        </p:spPr>
        <p:txBody>
          <a:bodyPr>
            <a:normAutofit/>
          </a:bodyPr>
          <a:lstStyle/>
          <a:p>
            <a:pPr marL="822960" lvl="2" indent="-228600" defTabSz="914400" fontAlgn="auto">
              <a:spcBef>
                <a:spcPct val="20000"/>
              </a:spcBef>
              <a:spcAft>
                <a:spcPts val="0"/>
              </a:spcAft>
              <a:buClr>
                <a:srgbClr val="D9D9D9"/>
              </a:buClr>
              <a:buSzPct val="75000"/>
              <a:buFont typeface="Wingdings 2"/>
              <a:buChar char=""/>
              <a:defRPr/>
            </a:pPr>
            <a:r>
              <a:rPr lang="en-US" sz="2000" dirty="0" smtClean="0">
                <a:solidFill>
                  <a:srgbClr val="000000"/>
                </a:solidFill>
                <a:latin typeface="Tw Cen MT"/>
                <a:cs typeface="+mn-cs"/>
              </a:rPr>
              <a:t>“This is a well-tailored opportunity for the hot breast cancer diagnostics industry. I see promising plans here.”</a:t>
            </a:r>
            <a:endParaRPr lang="en-US" sz="2300" dirty="0" smtClean="0">
              <a:solidFill>
                <a:srgbClr val="000000"/>
              </a:solidFill>
              <a:latin typeface="Tw Cen MT"/>
              <a:cs typeface="+mn-cs"/>
            </a:endParaRPr>
          </a:p>
          <a:p>
            <a:pPr marL="548640" lvl="1" indent="-274320" defTabSz="914400" fontAlgn="auto">
              <a:spcBef>
                <a:spcPct val="20000"/>
              </a:spcBef>
              <a:spcAft>
                <a:spcPts val="0"/>
              </a:spcAft>
              <a:buClr>
                <a:srgbClr val="434342"/>
              </a:buClr>
              <a:buSzPct val="70000"/>
              <a:buFont typeface="Wingdings"/>
              <a:buChar char=""/>
              <a:defRPr/>
            </a:pPr>
            <a:r>
              <a:rPr lang="en-US" sz="2300" dirty="0" smtClean="0">
                <a:solidFill>
                  <a:srgbClr val="434342"/>
                </a:solidFill>
                <a:latin typeface="Tw Cen MT"/>
                <a:cs typeface="+mn-cs"/>
              </a:rPr>
              <a:t>Paul </a:t>
            </a:r>
            <a:r>
              <a:rPr lang="en-US" sz="2300" dirty="0" err="1" smtClean="0">
                <a:solidFill>
                  <a:srgbClr val="434342"/>
                </a:solidFill>
                <a:latin typeface="Tw Cen MT"/>
                <a:cs typeface="+mn-cs"/>
              </a:rPr>
              <a:t>Yock</a:t>
            </a:r>
            <a:r>
              <a:rPr lang="en-US" sz="2300" dirty="0" smtClean="0">
                <a:solidFill>
                  <a:srgbClr val="434342"/>
                </a:solidFill>
                <a:latin typeface="Tw Cen MT"/>
                <a:cs typeface="+mn-cs"/>
              </a:rPr>
              <a:t>, MD/PhD, Director of Stanford </a:t>
            </a:r>
            <a:r>
              <a:rPr lang="en-US" sz="2300" dirty="0" err="1" smtClean="0">
                <a:solidFill>
                  <a:srgbClr val="434342"/>
                </a:solidFill>
                <a:latin typeface="Tw Cen MT"/>
                <a:cs typeface="+mn-cs"/>
              </a:rPr>
              <a:t>BioDesign</a:t>
            </a:r>
            <a:r>
              <a:rPr lang="en-US" sz="2300" dirty="0" smtClean="0">
                <a:solidFill>
                  <a:srgbClr val="434342"/>
                </a:solidFill>
                <a:latin typeface="Tw Cen MT"/>
                <a:cs typeface="+mn-cs"/>
              </a:rPr>
              <a:t> Program</a:t>
            </a:r>
          </a:p>
        </p:txBody>
      </p:sp>
      <p:sp>
        <p:nvSpPr>
          <p:cNvPr id="150" name="Slide Number Placeholder 149"/>
          <p:cNvSpPr>
            <a:spLocks noGrp="1"/>
          </p:cNvSpPr>
          <p:nvPr>
            <p:ph type="sldNum" sz="quarter" idx="12"/>
          </p:nvPr>
        </p:nvSpPr>
        <p:spPr/>
        <p:txBody>
          <a:bodyPr/>
          <a:lstStyle/>
          <a:p>
            <a:fld id="{701DAA9B-B69D-4D34-83E6-D0DBDA712E92}" type="slidenum">
              <a:rPr lang="en-US" smtClean="0"/>
              <a:pPr/>
              <a:t>43</a:t>
            </a:fld>
            <a:endParaRPr lang="en-US"/>
          </a:p>
        </p:txBody>
      </p:sp>
      <p:sp>
        <p:nvSpPr>
          <p:cNvPr id="151" name="Date Placeholder 150"/>
          <p:cNvSpPr>
            <a:spLocks noGrp="1"/>
          </p:cNvSpPr>
          <p:nvPr>
            <p:ph type="dt" sz="half" idx="10"/>
          </p:nvPr>
        </p:nvSpPr>
        <p:spPr/>
        <p:txBody>
          <a:bodyPr/>
          <a:lstStyle/>
          <a:p>
            <a:r>
              <a:rPr lang="en-US" smtClean="0">
                <a:solidFill>
                  <a:srgbClr val="000000"/>
                </a:solidFill>
              </a:rPr>
              <a:t>12/4/2009</a:t>
            </a:r>
            <a:endParaRPr lang="en-US">
              <a:solidFill>
                <a:srgbClr val="000000"/>
              </a:solidFill>
            </a:endParaRPr>
          </a:p>
        </p:txBody>
      </p:sp>
    </p:spTree>
    <p:extLst>
      <p:ext uri="{BB962C8B-B14F-4D97-AF65-F5344CB8AC3E}">
        <p14:creationId xmlns:p14="http://schemas.microsoft.com/office/powerpoint/2010/main" val="15463691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175"/>
                                        </p:tgtEl>
                                        <p:attrNameLst>
                                          <p:attrName>style.visibility</p:attrName>
                                        </p:attrNameLst>
                                      </p:cBhvr>
                                      <p:to>
                                        <p:strVal val="visible"/>
                                      </p:to>
                                    </p:set>
                                    <p:animEffect transition="in" filter="slide(fromBottom)">
                                      <p:cBhvr>
                                        <p:cTn id="7" dur="500"/>
                                        <p:tgtEl>
                                          <p:spTgt spid="517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153"/>
                                        </p:tgtEl>
                                        <p:attrNameLst>
                                          <p:attrName>style.visibility</p:attrName>
                                        </p:attrNameLst>
                                      </p:cBhvr>
                                      <p:to>
                                        <p:strVal val="visible"/>
                                      </p:to>
                                    </p:set>
                                    <p:animEffect transition="in" filter="slide(fromBottom)">
                                      <p:cBhvr>
                                        <p:cTn id="11" dur="500"/>
                                        <p:tgtEl>
                                          <p:spTgt spid="5153"/>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slide(fromBottom)">
                                      <p:cBhvr>
                                        <p:cTn id="14" dur="500"/>
                                        <p:tgtEl>
                                          <p:spTgt spid="106"/>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slide(fromBottom)">
                                      <p:cBhvr>
                                        <p:cTn id="18" dur="500"/>
                                        <p:tgtEl>
                                          <p:spTgt spid="108"/>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slide(fromBottom)">
                                      <p:cBhvr>
                                        <p:cTn id="21" dur="500"/>
                                        <p:tgtEl>
                                          <p:spTgt spid="11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47"/>
                                        </p:tgtEl>
                                        <p:attrNameLst>
                                          <p:attrName>style.visibility</p:attrName>
                                        </p:attrNameLst>
                                      </p:cBhvr>
                                      <p:to>
                                        <p:strVal val="visible"/>
                                      </p:to>
                                    </p:set>
                                    <p:animEffect transition="in" filter="slide(fromBottom)">
                                      <p:cBhvr>
                                        <p:cTn id="26" dur="500"/>
                                        <p:tgtEl>
                                          <p:spTgt spid="147"/>
                                        </p:tgtEl>
                                      </p:cBhvr>
                                    </p:animEffec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slide(fromBottom)">
                                      <p:cBhvr>
                                        <p:cTn id="30" dur="500"/>
                                        <p:tgtEl>
                                          <p:spTgt spid="109"/>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animEffect transition="in" filter="slide(fromBottom)">
                                      <p:cBhvr>
                                        <p:cTn id="33" dur="500"/>
                                        <p:tgtEl>
                                          <p:spTgt spid="110"/>
                                        </p:tgtEl>
                                      </p:cBhvr>
                                    </p:animEffect>
                                  </p:childTnLst>
                                </p:cTn>
                              </p:par>
                            </p:childTnLst>
                          </p:cTn>
                        </p:par>
                        <p:par>
                          <p:cTn id="34" fill="hold">
                            <p:stCondLst>
                              <p:cond delay="1000"/>
                            </p:stCondLst>
                            <p:childTnLst>
                              <p:par>
                                <p:cTn id="35" presetID="12" presetClass="entr" presetSubtype="4" fill="hold" grpId="0" nodeType="afterEffect">
                                  <p:stCondLst>
                                    <p:cond delay="0"/>
                                  </p:stCondLst>
                                  <p:childTnLst>
                                    <p:set>
                                      <p:cBhvr>
                                        <p:cTn id="36" dur="1" fill="hold">
                                          <p:stCondLst>
                                            <p:cond delay="0"/>
                                          </p:stCondLst>
                                        </p:cTn>
                                        <p:tgtEl>
                                          <p:spTgt spid="5182"/>
                                        </p:tgtEl>
                                        <p:attrNameLst>
                                          <p:attrName>style.visibility</p:attrName>
                                        </p:attrNameLst>
                                      </p:cBhvr>
                                      <p:to>
                                        <p:strVal val="visible"/>
                                      </p:to>
                                    </p:set>
                                    <p:animEffect transition="in" filter="slide(fromBottom)">
                                      <p:cBhvr>
                                        <p:cTn id="37" dur="500"/>
                                        <p:tgtEl>
                                          <p:spTgt spid="5182"/>
                                        </p:tgtEl>
                                      </p:cBhvr>
                                    </p:animEffect>
                                  </p:childTnLst>
                                </p:cTn>
                              </p:par>
                            </p:childTnLst>
                          </p:cTn>
                        </p:par>
                        <p:par>
                          <p:cTn id="38" fill="hold">
                            <p:stCondLst>
                              <p:cond delay="1500"/>
                            </p:stCondLst>
                            <p:childTnLst>
                              <p:par>
                                <p:cTn id="39" presetID="12" presetClass="entr" presetSubtype="4" fill="hold" grpId="0" nodeType="afterEffect">
                                  <p:stCondLst>
                                    <p:cond delay="0"/>
                                  </p:stCondLst>
                                  <p:childTnLst>
                                    <p:set>
                                      <p:cBhvr>
                                        <p:cTn id="40" dur="1" fill="hold">
                                          <p:stCondLst>
                                            <p:cond delay="0"/>
                                          </p:stCondLst>
                                        </p:cTn>
                                        <p:tgtEl>
                                          <p:spTgt spid="5155"/>
                                        </p:tgtEl>
                                        <p:attrNameLst>
                                          <p:attrName>style.visibility</p:attrName>
                                        </p:attrNameLst>
                                      </p:cBhvr>
                                      <p:to>
                                        <p:strVal val="visible"/>
                                      </p:to>
                                    </p:set>
                                    <p:animEffect transition="in" filter="slide(fromBottom)">
                                      <p:cBhvr>
                                        <p:cTn id="41" dur="500"/>
                                        <p:tgtEl>
                                          <p:spTgt spid="5155"/>
                                        </p:tgtEl>
                                      </p:cBhvr>
                                    </p:animEffect>
                                  </p:childTnLst>
                                </p:cTn>
                              </p:par>
                            </p:childTnLst>
                          </p:cTn>
                        </p:par>
                        <p:par>
                          <p:cTn id="42" fill="hold">
                            <p:stCondLst>
                              <p:cond delay="2000"/>
                            </p:stCondLst>
                            <p:childTnLst>
                              <p:par>
                                <p:cTn id="43" presetID="12" presetClass="entr" presetSubtype="4" fill="hold" grpId="0" nodeType="afterEffect">
                                  <p:stCondLst>
                                    <p:cond delay="0"/>
                                  </p:stCondLst>
                                  <p:childTnLst>
                                    <p:set>
                                      <p:cBhvr>
                                        <p:cTn id="44" dur="1" fill="hold">
                                          <p:stCondLst>
                                            <p:cond delay="0"/>
                                          </p:stCondLst>
                                        </p:cTn>
                                        <p:tgtEl>
                                          <p:spTgt spid="5179"/>
                                        </p:tgtEl>
                                        <p:attrNameLst>
                                          <p:attrName>style.visibility</p:attrName>
                                        </p:attrNameLst>
                                      </p:cBhvr>
                                      <p:to>
                                        <p:strVal val="visible"/>
                                      </p:to>
                                    </p:set>
                                    <p:animEffect transition="in" filter="slide(fromBottom)">
                                      <p:cBhvr>
                                        <p:cTn id="45" dur="500"/>
                                        <p:tgtEl>
                                          <p:spTgt spid="5179"/>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112"/>
                                        </p:tgtEl>
                                        <p:attrNameLst>
                                          <p:attrName>style.visibility</p:attrName>
                                        </p:attrNameLst>
                                      </p:cBhvr>
                                      <p:to>
                                        <p:strVal val="visible"/>
                                      </p:to>
                                    </p:set>
                                    <p:animEffect transition="in" filter="slide(fromBottom)">
                                      <p:cBhvr>
                                        <p:cTn id="48" dur="500"/>
                                        <p:tgtEl>
                                          <p:spTgt spid="112"/>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slide(fromBottom)">
                                      <p:cBhvr>
                                        <p:cTn id="53" dur="500"/>
                                        <p:tgtEl>
                                          <p:spTgt spid="148"/>
                                        </p:tgtEl>
                                      </p:cBhvr>
                                    </p:animEffect>
                                  </p:childTnLst>
                                </p:cTn>
                              </p:par>
                            </p:childTnLst>
                          </p:cTn>
                        </p:par>
                        <p:par>
                          <p:cTn id="54" fill="hold">
                            <p:stCondLst>
                              <p:cond delay="500"/>
                            </p:stCondLst>
                            <p:childTnLst>
                              <p:par>
                                <p:cTn id="55" presetID="12" presetClass="entr" presetSubtype="4" fill="hold" grpId="0" nodeType="afterEffect">
                                  <p:stCondLst>
                                    <p:cond delay="0"/>
                                  </p:stCondLst>
                                  <p:childTnLst>
                                    <p:set>
                                      <p:cBhvr>
                                        <p:cTn id="56" dur="1" fill="hold">
                                          <p:stCondLst>
                                            <p:cond delay="0"/>
                                          </p:stCondLst>
                                        </p:cTn>
                                        <p:tgtEl>
                                          <p:spTgt spid="111"/>
                                        </p:tgtEl>
                                        <p:attrNameLst>
                                          <p:attrName>style.visibility</p:attrName>
                                        </p:attrNameLst>
                                      </p:cBhvr>
                                      <p:to>
                                        <p:strVal val="visible"/>
                                      </p:to>
                                    </p:set>
                                    <p:animEffect transition="in" filter="slide(fromBottom)">
                                      <p:cBhvr>
                                        <p:cTn id="57" dur="500"/>
                                        <p:tgtEl>
                                          <p:spTgt spid="111"/>
                                        </p:tgtEl>
                                      </p:cBhvr>
                                    </p:animEffect>
                                  </p:childTnLst>
                                </p:cTn>
                              </p:par>
                            </p:childTnLst>
                          </p:cTn>
                        </p:par>
                        <p:par>
                          <p:cTn id="58" fill="hold">
                            <p:stCondLst>
                              <p:cond delay="1000"/>
                            </p:stCondLst>
                            <p:childTnLst>
                              <p:par>
                                <p:cTn id="59" presetID="12" presetClass="entr" presetSubtype="4" fill="hold" grpId="0" nodeType="afterEffect">
                                  <p:stCondLst>
                                    <p:cond delay="0"/>
                                  </p:stCondLst>
                                  <p:childTnLst>
                                    <p:set>
                                      <p:cBhvr>
                                        <p:cTn id="60" dur="1" fill="hold">
                                          <p:stCondLst>
                                            <p:cond delay="0"/>
                                          </p:stCondLst>
                                        </p:cTn>
                                        <p:tgtEl>
                                          <p:spTgt spid="5197"/>
                                        </p:tgtEl>
                                        <p:attrNameLst>
                                          <p:attrName>style.visibility</p:attrName>
                                        </p:attrNameLst>
                                      </p:cBhvr>
                                      <p:to>
                                        <p:strVal val="visible"/>
                                      </p:to>
                                    </p:set>
                                    <p:animEffect transition="in" filter="slide(fromBottom)">
                                      <p:cBhvr>
                                        <p:cTn id="61" dur="500"/>
                                        <p:tgtEl>
                                          <p:spTgt spid="5197"/>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slide(fromBottom)">
                                      <p:cBhvr>
                                        <p:cTn id="64" dur="500"/>
                                        <p:tgtEl>
                                          <p:spTgt spid="123"/>
                                        </p:tgtEl>
                                      </p:cBhvr>
                                    </p:animEffect>
                                  </p:childTnLst>
                                </p:cTn>
                              </p:par>
                            </p:childTnLst>
                          </p:cTn>
                        </p:par>
                        <p:par>
                          <p:cTn id="65" fill="hold">
                            <p:stCondLst>
                              <p:cond delay="1500"/>
                            </p:stCondLst>
                            <p:childTnLst>
                              <p:par>
                                <p:cTn id="66" presetID="12" presetClass="entr" presetSubtype="4" fill="hold" grpId="0" nodeType="afterEffect">
                                  <p:stCondLst>
                                    <p:cond delay="0"/>
                                  </p:stCondLst>
                                  <p:childTnLst>
                                    <p:set>
                                      <p:cBhvr>
                                        <p:cTn id="67" dur="1" fill="hold">
                                          <p:stCondLst>
                                            <p:cond delay="0"/>
                                          </p:stCondLst>
                                        </p:cTn>
                                        <p:tgtEl>
                                          <p:spTgt spid="126"/>
                                        </p:tgtEl>
                                        <p:attrNameLst>
                                          <p:attrName>style.visibility</p:attrName>
                                        </p:attrNameLst>
                                      </p:cBhvr>
                                      <p:to>
                                        <p:strVal val="visible"/>
                                      </p:to>
                                    </p:set>
                                    <p:animEffect transition="in" filter="slide(fromBottom)">
                                      <p:cBhvr>
                                        <p:cTn id="68" dur="500"/>
                                        <p:tgtEl>
                                          <p:spTgt spid="126"/>
                                        </p:tgtEl>
                                      </p:cBhvr>
                                    </p:animEffect>
                                  </p:childTnLst>
                                </p:cTn>
                              </p:par>
                            </p:childTnLst>
                          </p:cTn>
                        </p:par>
                        <p:par>
                          <p:cTn id="69" fill="hold">
                            <p:stCondLst>
                              <p:cond delay="2000"/>
                            </p:stCondLst>
                            <p:childTnLst>
                              <p:par>
                                <p:cTn id="70" presetID="12" presetClass="entr" presetSubtype="4" fill="hold" grpId="0" nodeType="afterEffect">
                                  <p:stCondLst>
                                    <p:cond delay="0"/>
                                  </p:stCondLst>
                                  <p:childTnLst>
                                    <p:set>
                                      <p:cBhvr>
                                        <p:cTn id="71" dur="1" fill="hold">
                                          <p:stCondLst>
                                            <p:cond delay="0"/>
                                          </p:stCondLst>
                                        </p:cTn>
                                        <p:tgtEl>
                                          <p:spTgt spid="5156"/>
                                        </p:tgtEl>
                                        <p:attrNameLst>
                                          <p:attrName>style.visibility</p:attrName>
                                        </p:attrNameLst>
                                      </p:cBhvr>
                                      <p:to>
                                        <p:strVal val="visible"/>
                                      </p:to>
                                    </p:set>
                                    <p:animEffect transition="in" filter="slide(fromBottom)">
                                      <p:cBhvr>
                                        <p:cTn id="72" dur="500"/>
                                        <p:tgtEl>
                                          <p:spTgt spid="5156"/>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5170"/>
                                        </p:tgtEl>
                                        <p:attrNameLst>
                                          <p:attrName>style.visibility</p:attrName>
                                        </p:attrNameLst>
                                      </p:cBhvr>
                                      <p:to>
                                        <p:strVal val="visible"/>
                                      </p:to>
                                    </p:set>
                                    <p:animEffect transition="in" filter="slide(fromBottom)">
                                      <p:cBhvr>
                                        <p:cTn id="75" dur="500"/>
                                        <p:tgtEl>
                                          <p:spTgt spid="5170"/>
                                        </p:tgtEl>
                                      </p:cBhvr>
                                    </p:animEffect>
                                  </p:childTnLst>
                                </p:cTn>
                              </p:par>
                            </p:childTnLst>
                          </p:cTn>
                        </p:par>
                        <p:par>
                          <p:cTn id="76" fill="hold">
                            <p:stCondLst>
                              <p:cond delay="2500"/>
                            </p:stCondLst>
                            <p:childTnLst>
                              <p:par>
                                <p:cTn id="77" presetID="12" presetClass="entr" presetSubtype="4" fill="hold" grpId="0" nodeType="after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slide(fromBottom)">
                                      <p:cBhvr>
                                        <p:cTn id="79" dur="500"/>
                                        <p:tgtEl>
                                          <p:spTgt spid="114"/>
                                        </p:tgtEl>
                                      </p:cBhvr>
                                    </p:animEffect>
                                  </p:childTnLst>
                                </p:cTn>
                              </p:par>
                              <p:par>
                                <p:cTn id="80" presetID="12" presetClass="entr" presetSubtype="4" fill="hold" grpId="0" nodeType="withEffect">
                                  <p:stCondLst>
                                    <p:cond delay="0"/>
                                  </p:stCondLst>
                                  <p:childTnLst>
                                    <p:set>
                                      <p:cBhvr>
                                        <p:cTn id="81" dur="1" fill="hold">
                                          <p:stCondLst>
                                            <p:cond delay="0"/>
                                          </p:stCondLst>
                                        </p:cTn>
                                        <p:tgtEl>
                                          <p:spTgt spid="119"/>
                                        </p:tgtEl>
                                        <p:attrNameLst>
                                          <p:attrName>style.visibility</p:attrName>
                                        </p:attrNameLst>
                                      </p:cBhvr>
                                      <p:to>
                                        <p:strVal val="visible"/>
                                      </p:to>
                                    </p:set>
                                    <p:animEffect transition="in" filter="slide(fromBottom)">
                                      <p:cBhvr>
                                        <p:cTn id="82" dur="500"/>
                                        <p:tgtEl>
                                          <p:spTgt spid="119"/>
                                        </p:tgtEl>
                                      </p:cBhvr>
                                    </p:animEffect>
                                  </p:childTnLst>
                                </p:cTn>
                              </p:par>
                            </p:childTnLst>
                          </p:cTn>
                        </p:par>
                        <p:par>
                          <p:cTn id="83" fill="hold">
                            <p:stCondLst>
                              <p:cond delay="3000"/>
                            </p:stCondLst>
                            <p:childTnLst>
                              <p:par>
                                <p:cTn id="84" presetID="12" presetClass="entr" presetSubtype="4" fill="hold" grpId="0" nodeType="afterEffect">
                                  <p:stCondLst>
                                    <p:cond delay="0"/>
                                  </p:stCondLst>
                                  <p:childTnLst>
                                    <p:set>
                                      <p:cBhvr>
                                        <p:cTn id="85" dur="1" fill="hold">
                                          <p:stCondLst>
                                            <p:cond delay="0"/>
                                          </p:stCondLst>
                                        </p:cTn>
                                        <p:tgtEl>
                                          <p:spTgt spid="5180"/>
                                        </p:tgtEl>
                                        <p:attrNameLst>
                                          <p:attrName>style.visibility</p:attrName>
                                        </p:attrNameLst>
                                      </p:cBhvr>
                                      <p:to>
                                        <p:strVal val="visible"/>
                                      </p:to>
                                    </p:set>
                                    <p:animEffect transition="in" filter="slide(fromBottom)">
                                      <p:cBhvr>
                                        <p:cTn id="86" dur="500"/>
                                        <p:tgtEl>
                                          <p:spTgt spid="5180"/>
                                        </p:tgtEl>
                                      </p:cBhvr>
                                    </p:animEffect>
                                  </p:childTnLst>
                                </p:cTn>
                              </p:par>
                            </p:childTnLst>
                          </p:cTn>
                        </p:par>
                        <p:par>
                          <p:cTn id="87" fill="hold">
                            <p:stCondLst>
                              <p:cond delay="3500"/>
                            </p:stCondLst>
                            <p:childTnLst>
                              <p:par>
                                <p:cTn id="88" presetID="12" presetClass="entr" presetSubtype="4" fill="hold" grpId="0" nodeType="after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slide(fromBottom)">
                                      <p:cBhvr>
                                        <p:cTn id="90" dur="500"/>
                                        <p:tgtEl>
                                          <p:spTgt spid="116"/>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117"/>
                                        </p:tgtEl>
                                        <p:attrNameLst>
                                          <p:attrName>style.visibility</p:attrName>
                                        </p:attrNameLst>
                                      </p:cBhvr>
                                      <p:to>
                                        <p:strVal val="visible"/>
                                      </p:to>
                                    </p:set>
                                    <p:animEffect transition="in" filter="slide(fromBottom)">
                                      <p:cBhvr>
                                        <p:cTn id="93" dur="500"/>
                                        <p:tgtEl>
                                          <p:spTgt spid="117"/>
                                        </p:tgtEl>
                                      </p:cBhvr>
                                    </p:animEffect>
                                  </p:childTnLst>
                                </p:cTn>
                              </p:par>
                              <p:par>
                                <p:cTn id="94" presetID="12" presetClass="entr" presetSubtype="4" fill="hold" grpId="0" nodeType="withEffect">
                                  <p:stCondLst>
                                    <p:cond delay="0"/>
                                  </p:stCondLst>
                                  <p:childTnLst>
                                    <p:set>
                                      <p:cBhvr>
                                        <p:cTn id="95" dur="1" fill="hold">
                                          <p:stCondLst>
                                            <p:cond delay="0"/>
                                          </p:stCondLst>
                                        </p:cTn>
                                        <p:tgtEl>
                                          <p:spTgt spid="115"/>
                                        </p:tgtEl>
                                        <p:attrNameLst>
                                          <p:attrName>style.visibility</p:attrName>
                                        </p:attrNameLst>
                                      </p:cBhvr>
                                      <p:to>
                                        <p:strVal val="visible"/>
                                      </p:to>
                                    </p:set>
                                    <p:animEffect transition="in" filter="slide(fromBottom)">
                                      <p:cBhvr>
                                        <p:cTn id="96" dur="500"/>
                                        <p:tgtEl>
                                          <p:spTgt spid="115"/>
                                        </p:tgtEl>
                                      </p:cBhvr>
                                    </p:animEffect>
                                  </p:childTnLst>
                                </p:cTn>
                              </p:par>
                              <p:par>
                                <p:cTn id="97" presetID="12" presetClass="entr" presetSubtype="4" fill="hold" grpId="0" nodeType="withEffect">
                                  <p:stCondLst>
                                    <p:cond delay="0"/>
                                  </p:stCondLst>
                                  <p:childTnLst>
                                    <p:set>
                                      <p:cBhvr>
                                        <p:cTn id="98" dur="1" fill="hold">
                                          <p:stCondLst>
                                            <p:cond delay="0"/>
                                          </p:stCondLst>
                                        </p:cTn>
                                        <p:tgtEl>
                                          <p:spTgt spid="121"/>
                                        </p:tgtEl>
                                        <p:attrNameLst>
                                          <p:attrName>style.visibility</p:attrName>
                                        </p:attrNameLst>
                                      </p:cBhvr>
                                      <p:to>
                                        <p:strVal val="visible"/>
                                      </p:to>
                                    </p:set>
                                    <p:animEffect transition="in" filter="slide(fromBottom)">
                                      <p:cBhvr>
                                        <p:cTn id="99" dur="500"/>
                                        <p:tgtEl>
                                          <p:spTgt spid="121"/>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4" fill="hold" grpId="0" nodeType="clickEffect">
                                  <p:stCondLst>
                                    <p:cond delay="0"/>
                                  </p:stCondLst>
                                  <p:childTnLst>
                                    <p:set>
                                      <p:cBhvr>
                                        <p:cTn id="103" dur="1" fill="hold">
                                          <p:stCondLst>
                                            <p:cond delay="0"/>
                                          </p:stCondLst>
                                        </p:cTn>
                                        <p:tgtEl>
                                          <p:spTgt spid="5198"/>
                                        </p:tgtEl>
                                        <p:attrNameLst>
                                          <p:attrName>style.visibility</p:attrName>
                                        </p:attrNameLst>
                                      </p:cBhvr>
                                      <p:to>
                                        <p:strVal val="visible"/>
                                      </p:to>
                                    </p:set>
                                    <p:animEffect transition="in" filter="slide(fromBottom)">
                                      <p:cBhvr>
                                        <p:cTn id="104" dur="500"/>
                                        <p:tgtEl>
                                          <p:spTgt spid="5198"/>
                                        </p:tgtEl>
                                      </p:cBhvr>
                                    </p:animEffect>
                                  </p:childTnLst>
                                </p:cTn>
                              </p:par>
                            </p:childTnLst>
                          </p:cTn>
                        </p:par>
                        <p:par>
                          <p:cTn id="105" fill="hold">
                            <p:stCondLst>
                              <p:cond delay="500"/>
                            </p:stCondLst>
                            <p:childTnLst>
                              <p:par>
                                <p:cTn id="106" presetID="12" presetClass="entr" presetSubtype="4" fill="hold" grpId="0" nodeType="afterEffect">
                                  <p:stCondLst>
                                    <p:cond delay="0"/>
                                  </p:stCondLst>
                                  <p:childTnLst>
                                    <p:set>
                                      <p:cBhvr>
                                        <p:cTn id="107" dur="1" fill="hold">
                                          <p:stCondLst>
                                            <p:cond delay="0"/>
                                          </p:stCondLst>
                                        </p:cTn>
                                        <p:tgtEl>
                                          <p:spTgt spid="146"/>
                                        </p:tgtEl>
                                        <p:attrNameLst>
                                          <p:attrName>style.visibility</p:attrName>
                                        </p:attrNameLst>
                                      </p:cBhvr>
                                      <p:to>
                                        <p:strVal val="visible"/>
                                      </p:to>
                                    </p:set>
                                    <p:animEffect transition="in" filter="slide(fromBottom)">
                                      <p:cBhvr>
                                        <p:cTn id="108" dur="500"/>
                                        <p:tgtEl>
                                          <p:spTgt spid="146"/>
                                        </p:tgtEl>
                                      </p:cBhvr>
                                    </p:animEffect>
                                  </p:childTnLst>
                                </p:cTn>
                              </p:par>
                            </p:childTnLst>
                          </p:cTn>
                        </p:par>
                        <p:par>
                          <p:cTn id="109" fill="hold">
                            <p:stCondLst>
                              <p:cond delay="1000"/>
                            </p:stCondLst>
                            <p:childTnLst>
                              <p:par>
                                <p:cTn id="110" presetID="12" presetClass="entr" presetSubtype="4" fill="hold" grpId="0" nodeType="afterEffect">
                                  <p:stCondLst>
                                    <p:cond delay="0"/>
                                  </p:stCondLst>
                                  <p:childTnLst>
                                    <p:set>
                                      <p:cBhvr>
                                        <p:cTn id="111" dur="1" fill="hold">
                                          <p:stCondLst>
                                            <p:cond delay="0"/>
                                          </p:stCondLst>
                                        </p:cTn>
                                        <p:tgtEl>
                                          <p:spTgt spid="143"/>
                                        </p:tgtEl>
                                        <p:attrNameLst>
                                          <p:attrName>style.visibility</p:attrName>
                                        </p:attrNameLst>
                                      </p:cBhvr>
                                      <p:to>
                                        <p:strVal val="visible"/>
                                      </p:to>
                                    </p:set>
                                    <p:animEffect transition="in" filter="slide(fromBottom)">
                                      <p:cBhvr>
                                        <p:cTn id="112" dur="500"/>
                                        <p:tgtEl>
                                          <p:spTgt spid="143"/>
                                        </p:tgtEl>
                                      </p:cBhvr>
                                    </p:animEffect>
                                  </p:childTnLst>
                                </p:cTn>
                              </p:par>
                              <p:par>
                                <p:cTn id="113" presetID="12" presetClass="entr" presetSubtype="4" fill="hold" grpId="0" nodeType="withEffect">
                                  <p:stCondLst>
                                    <p:cond delay="0"/>
                                  </p:stCondLst>
                                  <p:childTnLst>
                                    <p:set>
                                      <p:cBhvr>
                                        <p:cTn id="114" dur="1" fill="hold">
                                          <p:stCondLst>
                                            <p:cond delay="0"/>
                                          </p:stCondLst>
                                        </p:cTn>
                                        <p:tgtEl>
                                          <p:spTgt spid="118"/>
                                        </p:tgtEl>
                                        <p:attrNameLst>
                                          <p:attrName>style.visibility</p:attrName>
                                        </p:attrNameLst>
                                      </p:cBhvr>
                                      <p:to>
                                        <p:strVal val="visible"/>
                                      </p:to>
                                    </p:set>
                                    <p:animEffect transition="in" filter="slide(fromBottom)">
                                      <p:cBhvr>
                                        <p:cTn id="115" dur="500"/>
                                        <p:tgtEl>
                                          <p:spTgt spid="118"/>
                                        </p:tgtEl>
                                      </p:cBhvr>
                                    </p:animEffect>
                                  </p:childTnLst>
                                </p:cTn>
                              </p:par>
                              <p:par>
                                <p:cTn id="116" presetID="12" presetClass="entr" presetSubtype="4" fill="hold" grpId="0" nodeType="withEffect">
                                  <p:stCondLst>
                                    <p:cond delay="0"/>
                                  </p:stCondLst>
                                  <p:childTnLst>
                                    <p:set>
                                      <p:cBhvr>
                                        <p:cTn id="117" dur="1" fill="hold">
                                          <p:stCondLst>
                                            <p:cond delay="0"/>
                                          </p:stCondLst>
                                        </p:cTn>
                                        <p:tgtEl>
                                          <p:spTgt spid="141"/>
                                        </p:tgtEl>
                                        <p:attrNameLst>
                                          <p:attrName>style.visibility</p:attrName>
                                        </p:attrNameLst>
                                      </p:cBhvr>
                                      <p:to>
                                        <p:strVal val="visible"/>
                                      </p:to>
                                    </p:set>
                                    <p:animEffect transition="in" filter="slide(fromBottom)">
                                      <p:cBhvr>
                                        <p:cTn id="118" dur="500"/>
                                        <p:tgtEl>
                                          <p:spTgt spid="141"/>
                                        </p:tgtEl>
                                      </p:cBhvr>
                                    </p:animEffect>
                                  </p:childTnLst>
                                </p:cTn>
                              </p:par>
                            </p:childTnLst>
                          </p:cTn>
                        </p:par>
                        <p:par>
                          <p:cTn id="119" fill="hold">
                            <p:stCondLst>
                              <p:cond delay="1500"/>
                            </p:stCondLst>
                            <p:childTnLst>
                              <p:par>
                                <p:cTn id="120" presetID="12" presetClass="entr" presetSubtype="4" fill="hold" grpId="0" nodeType="afterEffect">
                                  <p:stCondLst>
                                    <p:cond delay="0"/>
                                  </p:stCondLst>
                                  <p:childTnLst>
                                    <p:set>
                                      <p:cBhvr>
                                        <p:cTn id="121" dur="1" fill="hold">
                                          <p:stCondLst>
                                            <p:cond delay="0"/>
                                          </p:stCondLst>
                                        </p:cTn>
                                        <p:tgtEl>
                                          <p:spTgt spid="140"/>
                                        </p:tgtEl>
                                        <p:attrNameLst>
                                          <p:attrName>style.visibility</p:attrName>
                                        </p:attrNameLst>
                                      </p:cBhvr>
                                      <p:to>
                                        <p:strVal val="visible"/>
                                      </p:to>
                                    </p:set>
                                    <p:animEffect transition="in" filter="slide(fromBottom)">
                                      <p:cBhvr>
                                        <p:cTn id="122" dur="500"/>
                                        <p:tgtEl>
                                          <p:spTgt spid="140"/>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44">
                                            <p:bg/>
                                          </p:spTgt>
                                        </p:tgtEl>
                                        <p:attrNameLst>
                                          <p:attrName>style.visibility</p:attrName>
                                        </p:attrNameLst>
                                      </p:cBhvr>
                                      <p:to>
                                        <p:strVal val="visible"/>
                                      </p:to>
                                    </p:set>
                                    <p:anim calcmode="lin" valueType="num">
                                      <p:cBhvr additive="base">
                                        <p:cTn id="127" dur="500" fill="hold"/>
                                        <p:tgtEl>
                                          <p:spTgt spid="144">
                                            <p:bg/>
                                          </p:spTgt>
                                        </p:tgtEl>
                                        <p:attrNameLst>
                                          <p:attrName>ppt_x</p:attrName>
                                        </p:attrNameLst>
                                      </p:cBhvr>
                                      <p:tavLst>
                                        <p:tav tm="0">
                                          <p:val>
                                            <p:strVal val="#ppt_x"/>
                                          </p:val>
                                        </p:tav>
                                        <p:tav tm="100000">
                                          <p:val>
                                            <p:strVal val="#ppt_x"/>
                                          </p:val>
                                        </p:tav>
                                      </p:tavLst>
                                    </p:anim>
                                    <p:anim calcmode="lin" valueType="num">
                                      <p:cBhvr additive="base">
                                        <p:cTn id="128" dur="500" fill="hold"/>
                                        <p:tgtEl>
                                          <p:spTgt spid="144">
                                            <p:bg/>
                                          </p:spTgt>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44">
                                            <p:txEl>
                                              <p:pRg st="0" end="0"/>
                                            </p:txEl>
                                          </p:spTgt>
                                        </p:tgtEl>
                                        <p:attrNameLst>
                                          <p:attrName>style.visibility</p:attrName>
                                        </p:attrNameLst>
                                      </p:cBhvr>
                                      <p:to>
                                        <p:strVal val="visible"/>
                                      </p:to>
                                    </p:set>
                                    <p:anim calcmode="lin" valueType="num">
                                      <p:cBhvr additive="base">
                                        <p:cTn id="131" dur="500" fill="hold"/>
                                        <p:tgtEl>
                                          <p:spTgt spid="144">
                                            <p:txEl>
                                              <p:pRg st="0" end="0"/>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144">
                                            <p:txEl>
                                              <p:pRg st="0" end="0"/>
                                            </p:txEl>
                                          </p:spTgt>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44">
                                            <p:txEl>
                                              <p:pRg st="1" end="1"/>
                                            </p:txEl>
                                          </p:spTgt>
                                        </p:tgtEl>
                                        <p:attrNameLst>
                                          <p:attrName>style.visibility</p:attrName>
                                        </p:attrNameLst>
                                      </p:cBhvr>
                                      <p:to>
                                        <p:strVal val="visible"/>
                                      </p:to>
                                    </p:set>
                                    <p:anim calcmode="lin" valueType="num">
                                      <p:cBhvr additive="base">
                                        <p:cTn id="135" dur="500" fill="hold"/>
                                        <p:tgtEl>
                                          <p:spTgt spid="144">
                                            <p:txEl>
                                              <p:pRg st="1" end="1"/>
                                            </p:txEl>
                                          </p:spTgt>
                                        </p:tgtEl>
                                        <p:attrNameLst>
                                          <p:attrName>ppt_x</p:attrName>
                                        </p:attrNameLst>
                                      </p:cBhvr>
                                      <p:tavLst>
                                        <p:tav tm="0">
                                          <p:val>
                                            <p:strVal val="#ppt_x"/>
                                          </p:val>
                                        </p:tav>
                                        <p:tav tm="100000">
                                          <p:val>
                                            <p:strVal val="#ppt_x"/>
                                          </p:val>
                                        </p:tav>
                                      </p:tavLst>
                                    </p:anim>
                                    <p:anim calcmode="lin" valueType="num">
                                      <p:cBhvr additive="base">
                                        <p:cTn id="136" dur="500" fill="hold"/>
                                        <p:tgtEl>
                                          <p:spTgt spid="14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3" grpId="0" animBg="1"/>
      <p:bldP spid="5155" grpId="0" animBg="1"/>
      <p:bldP spid="5175" grpId="0" animBg="1"/>
      <p:bldP spid="5179" grpId="0" animBg="1"/>
      <p:bldP spid="5182" grpId="0" animBg="1"/>
      <p:bldP spid="106" grpId="0" animBg="1"/>
      <p:bldP spid="109" grpId="0" animBg="1"/>
      <p:bldP spid="110" grpId="0" animBg="1"/>
      <p:bldP spid="112" grpId="0" animBg="1"/>
      <p:bldP spid="108" grpId="0" animBg="1"/>
      <p:bldP spid="113" grpId="0" animBg="1"/>
      <p:bldP spid="126" grpId="0" animBg="1"/>
      <p:bldP spid="5197" grpId="0" animBg="1"/>
      <p:bldP spid="111" grpId="0" animBg="1"/>
      <p:bldP spid="5156" grpId="0" animBg="1"/>
      <p:bldP spid="5170" grpId="0" animBg="1"/>
      <p:bldP spid="114" grpId="0" animBg="1"/>
      <p:bldP spid="119" grpId="0" animBg="1"/>
      <p:bldP spid="5180" grpId="0" animBg="1"/>
      <p:bldP spid="5198" grpId="0" animBg="1"/>
      <p:bldP spid="115" grpId="0" animBg="1"/>
      <p:bldP spid="118" grpId="0" animBg="1"/>
      <p:bldP spid="140" grpId="0" animBg="1"/>
      <p:bldP spid="116" grpId="0" animBg="1"/>
      <p:bldP spid="141" grpId="0" animBg="1"/>
      <p:bldP spid="123" grpId="0" animBg="1"/>
      <p:bldP spid="146" grpId="0" animBg="1"/>
      <p:bldP spid="121" grpId="0" animBg="1"/>
      <p:bldP spid="117" grpId="0" animBg="1"/>
      <p:bldP spid="143" grpId="0" animBg="1"/>
      <p:bldP spid="144" grpId="0" build="allAtOnce"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0" y="152400"/>
            <a:ext cx="9144000" cy="6553200"/>
          </a:xfrm>
          <a:prstGeom prst="rect">
            <a:avLst/>
          </a:prstGeom>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14400" eaLnBrk="0" hangingPunct="0"/>
            <a:endParaRPr kumimoji="1" lang="en-US" sz="2400">
              <a:solidFill>
                <a:srgbClr val="000000"/>
              </a:solidFill>
              <a:latin typeface="Tw Cen MT"/>
            </a:endParaRPr>
          </a:p>
        </p:txBody>
      </p:sp>
      <p:sp>
        <p:nvSpPr>
          <p:cNvPr id="148" name="Rectangle 147"/>
          <p:cNvSpPr/>
          <p:nvPr/>
        </p:nvSpPr>
        <p:spPr>
          <a:xfrm>
            <a:off x="0" y="1219200"/>
            <a:ext cx="9144000" cy="5638800"/>
          </a:xfrm>
          <a:prstGeom prst="rect">
            <a:avLst/>
          </a:prstGeom>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14400" eaLnBrk="0" hangingPunct="0"/>
            <a:endParaRPr kumimoji="1" lang="en-US" sz="2400">
              <a:solidFill>
                <a:srgbClr val="000000"/>
              </a:solidFill>
              <a:latin typeface="Tw Cen MT"/>
            </a:endParaRPr>
          </a:p>
        </p:txBody>
      </p:sp>
      <p:sp>
        <p:nvSpPr>
          <p:cNvPr id="144" name="Freeform 2"/>
          <p:cNvSpPr>
            <a:spLocks/>
          </p:cNvSpPr>
          <p:nvPr/>
        </p:nvSpPr>
        <p:spPr bwMode="auto">
          <a:xfrm>
            <a:off x="5029200" y="1981200"/>
            <a:ext cx="2438400" cy="1219200"/>
          </a:xfrm>
          <a:custGeom>
            <a:avLst/>
            <a:gdLst>
              <a:gd name="T0" fmla="*/ 2147483647 w 2700"/>
              <a:gd name="T1" fmla="*/ 2147483647 h 768"/>
              <a:gd name="T2" fmla="*/ 2147483647 w 2700"/>
              <a:gd name="T3" fmla="*/ 2147483647 h 768"/>
              <a:gd name="T4" fmla="*/ 2147483647 w 2700"/>
              <a:gd name="T5" fmla="*/ 2147483647 h 768"/>
              <a:gd name="T6" fmla="*/ 2147483647 w 2700"/>
              <a:gd name="T7" fmla="*/ 2147483647 h 768"/>
              <a:gd name="T8" fmla="*/ 2147483647 w 2700"/>
              <a:gd name="T9" fmla="*/ 2147483647 h 768"/>
              <a:gd name="T10" fmla="*/ 2147483647 w 2700"/>
              <a:gd name="T11" fmla="*/ 2147483647 h 768"/>
              <a:gd name="T12" fmla="*/ 2147483647 w 2700"/>
              <a:gd name="T13" fmla="*/ 2147483647 h 768"/>
              <a:gd name="T14" fmla="*/ 2147483647 w 2700"/>
              <a:gd name="T15" fmla="*/ 2147483647 h 768"/>
              <a:gd name="T16" fmla="*/ 2147483647 w 2700"/>
              <a:gd name="T17" fmla="*/ 2147483647 h 768"/>
              <a:gd name="T18" fmla="*/ 2147483647 w 2700"/>
              <a:gd name="T19" fmla="*/ 2147483647 h 768"/>
              <a:gd name="T20" fmla="*/ 2147483647 w 2700"/>
              <a:gd name="T21" fmla="*/ 2147483647 h 768"/>
              <a:gd name="T22" fmla="*/ 2147483647 w 2700"/>
              <a:gd name="T23" fmla="*/ 2147483647 h 768"/>
              <a:gd name="T24" fmla="*/ 0 w 2700"/>
              <a:gd name="T25" fmla="*/ 2147483647 h 768"/>
              <a:gd name="T26" fmla="*/ 0 w 2700"/>
              <a:gd name="T27" fmla="*/ 0 h 768"/>
              <a:gd name="T28" fmla="*/ 2147483647 w 2700"/>
              <a:gd name="T29" fmla="*/ 2147483647 h 7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00"/>
              <a:gd name="T46" fmla="*/ 0 h 768"/>
              <a:gd name="T47" fmla="*/ 2700 w 2700"/>
              <a:gd name="T48" fmla="*/ 768 h 768"/>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7333 h 10000"/>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8000 h 10000"/>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8667 h 10000"/>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8421 h 10000"/>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73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956" y="10000"/>
                </a:moveTo>
                <a:lnTo>
                  <a:pt x="8867" y="10000"/>
                </a:lnTo>
                <a:lnTo>
                  <a:pt x="8044" y="10000"/>
                </a:lnTo>
                <a:lnTo>
                  <a:pt x="7267" y="10000"/>
                </a:lnTo>
                <a:lnTo>
                  <a:pt x="6422" y="10000"/>
                </a:lnTo>
                <a:lnTo>
                  <a:pt x="5659" y="10000"/>
                </a:lnTo>
                <a:lnTo>
                  <a:pt x="4826" y="10000"/>
                </a:lnTo>
                <a:lnTo>
                  <a:pt x="4037" y="10000"/>
                </a:lnTo>
                <a:lnTo>
                  <a:pt x="3215" y="10000"/>
                </a:lnTo>
                <a:lnTo>
                  <a:pt x="2437" y="10000"/>
                </a:lnTo>
                <a:lnTo>
                  <a:pt x="1611" y="10000"/>
                </a:lnTo>
                <a:lnTo>
                  <a:pt x="778" y="10000"/>
                </a:lnTo>
                <a:lnTo>
                  <a:pt x="0" y="10000"/>
                </a:lnTo>
                <a:lnTo>
                  <a:pt x="0" y="0"/>
                </a:lnTo>
                <a:lnTo>
                  <a:pt x="10000" y="7368"/>
                </a:lnTo>
              </a:path>
            </a:pathLst>
          </a:custGeom>
          <a:gradFill rotWithShape="0">
            <a:gsLst>
              <a:gs pos="0">
                <a:srgbClr val="5BBC66"/>
              </a:gs>
              <a:gs pos="100000">
                <a:srgbClr val="00007E"/>
              </a:gs>
            </a:gsLst>
            <a:lin ang="5400000" scaled="1"/>
          </a:gradFill>
          <a:ln w="3175">
            <a:no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79" name="Freeform 2"/>
          <p:cNvSpPr>
            <a:spLocks/>
          </p:cNvSpPr>
          <p:nvPr/>
        </p:nvSpPr>
        <p:spPr bwMode="auto">
          <a:xfrm>
            <a:off x="3200400" y="2438400"/>
            <a:ext cx="1828800" cy="762000"/>
          </a:xfrm>
          <a:custGeom>
            <a:avLst/>
            <a:gdLst>
              <a:gd name="T0" fmla="*/ 2147483647 w 2700"/>
              <a:gd name="T1" fmla="*/ 2147483647 h 768"/>
              <a:gd name="T2" fmla="*/ 2147483647 w 2700"/>
              <a:gd name="T3" fmla="*/ 2147483647 h 768"/>
              <a:gd name="T4" fmla="*/ 2147483647 w 2700"/>
              <a:gd name="T5" fmla="*/ 2147483647 h 768"/>
              <a:gd name="T6" fmla="*/ 2147483647 w 2700"/>
              <a:gd name="T7" fmla="*/ 2147483647 h 768"/>
              <a:gd name="T8" fmla="*/ 2147483647 w 2700"/>
              <a:gd name="T9" fmla="*/ 2147483647 h 768"/>
              <a:gd name="T10" fmla="*/ 2147483647 w 2700"/>
              <a:gd name="T11" fmla="*/ 2147483647 h 768"/>
              <a:gd name="T12" fmla="*/ 2147483647 w 2700"/>
              <a:gd name="T13" fmla="*/ 2147483647 h 768"/>
              <a:gd name="T14" fmla="*/ 2147483647 w 2700"/>
              <a:gd name="T15" fmla="*/ 2147483647 h 768"/>
              <a:gd name="T16" fmla="*/ 2147483647 w 2700"/>
              <a:gd name="T17" fmla="*/ 2147483647 h 768"/>
              <a:gd name="T18" fmla="*/ 2147483647 w 2700"/>
              <a:gd name="T19" fmla="*/ 2147483647 h 768"/>
              <a:gd name="T20" fmla="*/ 2147483647 w 2700"/>
              <a:gd name="T21" fmla="*/ 2147483647 h 768"/>
              <a:gd name="T22" fmla="*/ 2147483647 w 2700"/>
              <a:gd name="T23" fmla="*/ 2147483647 h 768"/>
              <a:gd name="T24" fmla="*/ 0 w 2700"/>
              <a:gd name="T25" fmla="*/ 2147483647 h 768"/>
              <a:gd name="T26" fmla="*/ 0 w 2700"/>
              <a:gd name="T27" fmla="*/ 0 h 768"/>
              <a:gd name="T28" fmla="*/ 2147483647 w 2700"/>
              <a:gd name="T29" fmla="*/ 2147483647 h 7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00"/>
              <a:gd name="T46" fmla="*/ 0 h 768"/>
              <a:gd name="T47" fmla="*/ 2700 w 2700"/>
              <a:gd name="T48" fmla="*/ 768 h 768"/>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7333 h 10000"/>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8000 h 10000"/>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8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956" y="10000"/>
                </a:moveTo>
                <a:lnTo>
                  <a:pt x="8867" y="10000"/>
                </a:lnTo>
                <a:lnTo>
                  <a:pt x="8044" y="10000"/>
                </a:lnTo>
                <a:lnTo>
                  <a:pt x="7267" y="10000"/>
                </a:lnTo>
                <a:lnTo>
                  <a:pt x="6422" y="10000"/>
                </a:lnTo>
                <a:lnTo>
                  <a:pt x="5659" y="10000"/>
                </a:lnTo>
                <a:lnTo>
                  <a:pt x="4826" y="10000"/>
                </a:lnTo>
                <a:lnTo>
                  <a:pt x="4037" y="10000"/>
                </a:lnTo>
                <a:lnTo>
                  <a:pt x="3215" y="10000"/>
                </a:lnTo>
                <a:lnTo>
                  <a:pt x="2437" y="10000"/>
                </a:lnTo>
                <a:lnTo>
                  <a:pt x="1611" y="10000"/>
                </a:lnTo>
                <a:lnTo>
                  <a:pt x="778" y="10000"/>
                </a:lnTo>
                <a:lnTo>
                  <a:pt x="0" y="10000"/>
                </a:lnTo>
                <a:lnTo>
                  <a:pt x="0" y="0"/>
                </a:lnTo>
                <a:lnTo>
                  <a:pt x="10000" y="8667"/>
                </a:lnTo>
              </a:path>
            </a:pathLst>
          </a:custGeom>
          <a:gradFill rotWithShape="0">
            <a:gsLst>
              <a:gs pos="0">
                <a:srgbClr val="5BBC66"/>
              </a:gs>
              <a:gs pos="100000">
                <a:srgbClr val="00007E"/>
              </a:gs>
            </a:gsLst>
            <a:lin ang="5400000" scaled="1"/>
          </a:gradFill>
          <a:ln w="3175">
            <a:no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2" name="Freeform 2"/>
          <p:cNvSpPr>
            <a:spLocks/>
          </p:cNvSpPr>
          <p:nvPr/>
        </p:nvSpPr>
        <p:spPr bwMode="auto">
          <a:xfrm>
            <a:off x="1981200" y="2743200"/>
            <a:ext cx="1219200" cy="457200"/>
          </a:xfrm>
          <a:custGeom>
            <a:avLst/>
            <a:gdLst>
              <a:gd name="T0" fmla="*/ 2147483647 w 2700"/>
              <a:gd name="T1" fmla="*/ 2147483647 h 768"/>
              <a:gd name="T2" fmla="*/ 2147483647 w 2700"/>
              <a:gd name="T3" fmla="*/ 2147483647 h 768"/>
              <a:gd name="T4" fmla="*/ 2147483647 w 2700"/>
              <a:gd name="T5" fmla="*/ 2147483647 h 768"/>
              <a:gd name="T6" fmla="*/ 2147483647 w 2700"/>
              <a:gd name="T7" fmla="*/ 2147483647 h 768"/>
              <a:gd name="T8" fmla="*/ 2147483647 w 2700"/>
              <a:gd name="T9" fmla="*/ 2147483647 h 768"/>
              <a:gd name="T10" fmla="*/ 2147483647 w 2700"/>
              <a:gd name="T11" fmla="*/ 2147483647 h 768"/>
              <a:gd name="T12" fmla="*/ 2147483647 w 2700"/>
              <a:gd name="T13" fmla="*/ 2147483647 h 768"/>
              <a:gd name="T14" fmla="*/ 2147483647 w 2700"/>
              <a:gd name="T15" fmla="*/ 2147483647 h 768"/>
              <a:gd name="T16" fmla="*/ 2147483647 w 2700"/>
              <a:gd name="T17" fmla="*/ 2147483647 h 768"/>
              <a:gd name="T18" fmla="*/ 2147483647 w 2700"/>
              <a:gd name="T19" fmla="*/ 2147483647 h 768"/>
              <a:gd name="T20" fmla="*/ 2147483647 w 2700"/>
              <a:gd name="T21" fmla="*/ 2147483647 h 768"/>
              <a:gd name="T22" fmla="*/ 2147483647 w 2700"/>
              <a:gd name="T23" fmla="*/ 2147483647 h 768"/>
              <a:gd name="T24" fmla="*/ 0 w 2700"/>
              <a:gd name="T25" fmla="*/ 2147483647 h 768"/>
              <a:gd name="T26" fmla="*/ 0 w 2700"/>
              <a:gd name="T27" fmla="*/ 0 h 768"/>
              <a:gd name="T28" fmla="*/ 2147483647 w 2700"/>
              <a:gd name="T29" fmla="*/ 2147483647 h 7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00"/>
              <a:gd name="T46" fmla="*/ 0 h 768"/>
              <a:gd name="T47" fmla="*/ 2700 w 2700"/>
              <a:gd name="T48" fmla="*/ 768 h 768"/>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77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956" y="10000"/>
                </a:moveTo>
                <a:lnTo>
                  <a:pt x="8867" y="10000"/>
                </a:lnTo>
                <a:lnTo>
                  <a:pt x="8044" y="10000"/>
                </a:lnTo>
                <a:lnTo>
                  <a:pt x="7267" y="10000"/>
                </a:lnTo>
                <a:lnTo>
                  <a:pt x="6422" y="10000"/>
                </a:lnTo>
                <a:lnTo>
                  <a:pt x="5659" y="10000"/>
                </a:lnTo>
                <a:lnTo>
                  <a:pt x="4826" y="10000"/>
                </a:lnTo>
                <a:lnTo>
                  <a:pt x="4037" y="10000"/>
                </a:lnTo>
                <a:lnTo>
                  <a:pt x="3215" y="10000"/>
                </a:lnTo>
                <a:lnTo>
                  <a:pt x="2437" y="10000"/>
                </a:lnTo>
                <a:lnTo>
                  <a:pt x="1611" y="10000"/>
                </a:lnTo>
                <a:lnTo>
                  <a:pt x="778" y="10000"/>
                </a:lnTo>
                <a:lnTo>
                  <a:pt x="0" y="10000"/>
                </a:lnTo>
                <a:lnTo>
                  <a:pt x="0" y="0"/>
                </a:lnTo>
                <a:lnTo>
                  <a:pt x="10000" y="7778"/>
                </a:lnTo>
              </a:path>
            </a:pathLst>
          </a:custGeom>
          <a:gradFill rotWithShape="0">
            <a:gsLst>
              <a:gs pos="0">
                <a:srgbClr val="5BBC66"/>
              </a:gs>
              <a:gs pos="100000">
                <a:srgbClr val="00007E"/>
              </a:gs>
            </a:gsLst>
            <a:lin ang="5400000" scaled="1"/>
          </a:gradFill>
          <a:ln w="3175">
            <a:no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3" name="Freeform 3"/>
          <p:cNvSpPr>
            <a:spLocks/>
          </p:cNvSpPr>
          <p:nvPr/>
        </p:nvSpPr>
        <p:spPr bwMode="auto">
          <a:xfrm>
            <a:off x="762000" y="3048000"/>
            <a:ext cx="1828800" cy="152400"/>
          </a:xfrm>
          <a:custGeom>
            <a:avLst/>
            <a:gdLst>
              <a:gd name="T0" fmla="*/ 2147483647 w 4212"/>
              <a:gd name="T1" fmla="*/ 2147483647 h 264"/>
              <a:gd name="T2" fmla="*/ 2147483647 w 4212"/>
              <a:gd name="T3" fmla="*/ 2147483647 h 264"/>
              <a:gd name="T4" fmla="*/ 2147483647 w 4212"/>
              <a:gd name="T5" fmla="*/ 2147483647 h 264"/>
              <a:gd name="T6" fmla="*/ 2147483647 w 4212"/>
              <a:gd name="T7" fmla="*/ 2147483647 h 264"/>
              <a:gd name="T8" fmla="*/ 2147483647 w 4212"/>
              <a:gd name="T9" fmla="*/ 2147483647 h 264"/>
              <a:gd name="T10" fmla="*/ 2147483647 w 4212"/>
              <a:gd name="T11" fmla="*/ 2147483647 h 264"/>
              <a:gd name="T12" fmla="*/ 2147483647 w 4212"/>
              <a:gd name="T13" fmla="*/ 2147483647 h 264"/>
              <a:gd name="T14" fmla="*/ 2147483647 w 4212"/>
              <a:gd name="T15" fmla="*/ 2147483647 h 264"/>
              <a:gd name="T16" fmla="*/ 2147483647 w 4212"/>
              <a:gd name="T17" fmla="*/ 2147483647 h 264"/>
              <a:gd name="T18" fmla="*/ 0 w 4212"/>
              <a:gd name="T19" fmla="*/ 2147483647 h 264"/>
              <a:gd name="T20" fmla="*/ 2147483647 w 4212"/>
              <a:gd name="T21" fmla="*/ 0 h 264"/>
              <a:gd name="T22" fmla="*/ 2147483647 w 4212"/>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12"/>
              <a:gd name="T37" fmla="*/ 0 h 264"/>
              <a:gd name="T38" fmla="*/ 4212 w 4212"/>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12" h="264">
                <a:moveTo>
                  <a:pt x="4212" y="264"/>
                </a:moveTo>
                <a:lnTo>
                  <a:pt x="2069" y="264"/>
                </a:lnTo>
                <a:lnTo>
                  <a:pt x="1819" y="264"/>
                </a:lnTo>
                <a:lnTo>
                  <a:pt x="1555" y="264"/>
                </a:lnTo>
                <a:lnTo>
                  <a:pt x="1301" y="264"/>
                </a:lnTo>
                <a:lnTo>
                  <a:pt x="1033" y="264"/>
                </a:lnTo>
                <a:lnTo>
                  <a:pt x="786" y="264"/>
                </a:lnTo>
                <a:lnTo>
                  <a:pt x="518" y="264"/>
                </a:lnTo>
                <a:lnTo>
                  <a:pt x="265" y="264"/>
                </a:lnTo>
                <a:lnTo>
                  <a:pt x="0" y="264"/>
                </a:lnTo>
                <a:lnTo>
                  <a:pt x="6" y="0"/>
                </a:lnTo>
                <a:lnTo>
                  <a:pt x="4212" y="264"/>
                </a:lnTo>
                <a:close/>
              </a:path>
            </a:pathLst>
          </a:custGeom>
          <a:solidFill>
            <a:srgbClr val="5BBC66"/>
          </a:solidFill>
          <a:ln w="3175">
            <a:no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4" name="Line 4"/>
          <p:cNvSpPr>
            <a:spLocks noChangeShapeType="1"/>
          </p:cNvSpPr>
          <p:nvPr/>
        </p:nvSpPr>
        <p:spPr bwMode="auto">
          <a:xfrm>
            <a:off x="1979613" y="1544638"/>
            <a:ext cx="1587" cy="516096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5" name="Line 5"/>
          <p:cNvSpPr>
            <a:spLocks noChangeShapeType="1"/>
          </p:cNvSpPr>
          <p:nvPr/>
        </p:nvSpPr>
        <p:spPr bwMode="auto">
          <a:xfrm>
            <a:off x="1676400" y="1533525"/>
            <a:ext cx="1587" cy="51419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6" name="Line 6"/>
          <p:cNvSpPr>
            <a:spLocks noChangeShapeType="1"/>
          </p:cNvSpPr>
          <p:nvPr/>
        </p:nvSpPr>
        <p:spPr bwMode="auto">
          <a:xfrm>
            <a:off x="2284413" y="1538288"/>
            <a:ext cx="1587" cy="5124450"/>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7" name="Line 7"/>
          <p:cNvSpPr>
            <a:spLocks noChangeShapeType="1"/>
          </p:cNvSpPr>
          <p:nvPr/>
        </p:nvSpPr>
        <p:spPr bwMode="auto">
          <a:xfrm>
            <a:off x="1066800" y="1533525"/>
            <a:ext cx="1587"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8" name="Line 8"/>
          <p:cNvSpPr>
            <a:spLocks noChangeShapeType="1"/>
          </p:cNvSpPr>
          <p:nvPr/>
        </p:nvSpPr>
        <p:spPr bwMode="auto">
          <a:xfrm>
            <a:off x="2894012" y="1533525"/>
            <a:ext cx="1588" cy="516096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29" name="Line 9"/>
          <p:cNvSpPr>
            <a:spLocks noChangeShapeType="1"/>
          </p:cNvSpPr>
          <p:nvPr/>
        </p:nvSpPr>
        <p:spPr bwMode="auto">
          <a:xfrm>
            <a:off x="3503612" y="1539875"/>
            <a:ext cx="1588"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30" name="Line 10"/>
          <p:cNvSpPr>
            <a:spLocks noChangeShapeType="1"/>
          </p:cNvSpPr>
          <p:nvPr/>
        </p:nvSpPr>
        <p:spPr bwMode="auto">
          <a:xfrm>
            <a:off x="4113212" y="1528763"/>
            <a:ext cx="1588" cy="5132387"/>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31" name="Line 11"/>
          <p:cNvSpPr>
            <a:spLocks noChangeShapeType="1"/>
          </p:cNvSpPr>
          <p:nvPr/>
        </p:nvSpPr>
        <p:spPr bwMode="auto">
          <a:xfrm>
            <a:off x="2589213" y="1855788"/>
            <a:ext cx="1587" cy="4827587"/>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32" name="Line 12"/>
          <p:cNvSpPr>
            <a:spLocks noChangeShapeType="1"/>
          </p:cNvSpPr>
          <p:nvPr/>
        </p:nvSpPr>
        <p:spPr bwMode="auto">
          <a:xfrm>
            <a:off x="3808412" y="1846263"/>
            <a:ext cx="1588" cy="4826000"/>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33" name="Line 13"/>
          <p:cNvSpPr>
            <a:spLocks noChangeShapeType="1"/>
          </p:cNvSpPr>
          <p:nvPr/>
        </p:nvSpPr>
        <p:spPr bwMode="auto">
          <a:xfrm>
            <a:off x="1371600" y="1841500"/>
            <a:ext cx="1587" cy="48244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35" name="Rectangle 15"/>
          <p:cNvSpPr>
            <a:spLocks noChangeArrowheads="1"/>
          </p:cNvSpPr>
          <p:nvPr/>
        </p:nvSpPr>
        <p:spPr bwMode="auto">
          <a:xfrm>
            <a:off x="533400" y="2668074"/>
            <a:ext cx="211596" cy="107722"/>
          </a:xfrm>
          <a:prstGeom prst="rect">
            <a:avLst/>
          </a:prstGeom>
          <a:noFill/>
          <a:ln w="9525">
            <a:noFill/>
            <a:miter lim="800000"/>
            <a:headEnd/>
            <a:tailEnd/>
          </a:ln>
        </p:spPr>
        <p:txBody>
          <a:bodyPr wrap="none" lIns="0" tIns="0" rIns="0" bIns="0">
            <a:spAutoFit/>
          </a:bodyPr>
          <a:lstStyle/>
          <a:p>
            <a:pPr algn="r" defTabSz="914400" eaLnBrk="0" hangingPunct="0">
              <a:spcBef>
                <a:spcPct val="50000"/>
              </a:spcBef>
            </a:pPr>
            <a:r>
              <a:rPr kumimoji="1" lang="en-US" sz="700" dirty="0" smtClean="0">
                <a:solidFill>
                  <a:srgbClr val="000000"/>
                </a:solidFill>
                <a:latin typeface="Times New Roman" pitchFamily="18" charset="0"/>
                <a:cs typeface="+mn-cs"/>
              </a:rPr>
              <a:t>$10M</a:t>
            </a:r>
            <a:endParaRPr kumimoji="1" lang="en-US" sz="700" dirty="0">
              <a:solidFill>
                <a:srgbClr val="000000"/>
              </a:solidFill>
              <a:latin typeface="Times New Roman" pitchFamily="18" charset="0"/>
              <a:cs typeface="+mn-cs"/>
            </a:endParaRPr>
          </a:p>
        </p:txBody>
      </p:sp>
      <p:sp>
        <p:nvSpPr>
          <p:cNvPr id="5136" name="Rectangle 16"/>
          <p:cNvSpPr>
            <a:spLocks noChangeArrowheads="1"/>
          </p:cNvSpPr>
          <p:nvPr/>
        </p:nvSpPr>
        <p:spPr bwMode="auto">
          <a:xfrm>
            <a:off x="523900" y="2413716"/>
            <a:ext cx="211596" cy="107722"/>
          </a:xfrm>
          <a:prstGeom prst="rect">
            <a:avLst/>
          </a:prstGeom>
          <a:noFill/>
          <a:ln w="9525">
            <a:noFill/>
            <a:miter lim="800000"/>
            <a:headEnd/>
            <a:tailEnd/>
          </a:ln>
        </p:spPr>
        <p:txBody>
          <a:bodyPr wrap="none" lIns="0" tIns="0" rIns="0" bIns="0">
            <a:spAutoFit/>
          </a:bodyPr>
          <a:lstStyle/>
          <a:p>
            <a:pPr algn="r" defTabSz="914400" eaLnBrk="0" hangingPunct="0">
              <a:spcBef>
                <a:spcPct val="50000"/>
              </a:spcBef>
            </a:pPr>
            <a:r>
              <a:rPr kumimoji="1" lang="en-US" sz="700" dirty="0" smtClean="0">
                <a:solidFill>
                  <a:srgbClr val="000000"/>
                </a:solidFill>
                <a:latin typeface="Times New Roman" pitchFamily="18" charset="0"/>
                <a:cs typeface="+mn-cs"/>
              </a:rPr>
              <a:t>$15M</a:t>
            </a:r>
            <a:endParaRPr kumimoji="1" lang="en-US" sz="700" dirty="0">
              <a:solidFill>
                <a:srgbClr val="000000"/>
              </a:solidFill>
              <a:latin typeface="Times New Roman" pitchFamily="18" charset="0"/>
              <a:cs typeface="+mn-cs"/>
            </a:endParaRPr>
          </a:p>
        </p:txBody>
      </p:sp>
      <p:grpSp>
        <p:nvGrpSpPr>
          <p:cNvPr id="2" name="Group 17"/>
          <p:cNvGrpSpPr>
            <a:grpSpLocks/>
          </p:cNvGrpSpPr>
          <p:nvPr/>
        </p:nvGrpSpPr>
        <p:grpSpPr bwMode="auto">
          <a:xfrm>
            <a:off x="817563" y="1879600"/>
            <a:ext cx="42862" cy="1335088"/>
            <a:chOff x="515" y="875"/>
            <a:chExt cx="27" cy="1164"/>
          </a:xfrm>
        </p:grpSpPr>
        <p:sp>
          <p:nvSpPr>
            <p:cNvPr id="5138" name="Line 18"/>
            <p:cNvSpPr>
              <a:spLocks noChangeShapeType="1"/>
            </p:cNvSpPr>
            <p:nvPr/>
          </p:nvSpPr>
          <p:spPr bwMode="auto">
            <a:xfrm>
              <a:off x="515" y="875"/>
              <a:ext cx="27" cy="0"/>
            </a:xfrm>
            <a:prstGeom prst="line">
              <a:avLst/>
            </a:prstGeom>
            <a:noFill/>
            <a:ln w="3175">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39" name="Line 19"/>
            <p:cNvSpPr>
              <a:spLocks noChangeShapeType="1"/>
            </p:cNvSpPr>
            <p:nvPr/>
          </p:nvSpPr>
          <p:spPr bwMode="auto">
            <a:xfrm>
              <a:off x="515" y="2039"/>
              <a:ext cx="27" cy="0"/>
            </a:xfrm>
            <a:prstGeom prst="line">
              <a:avLst/>
            </a:prstGeom>
            <a:noFill/>
            <a:ln w="3175">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40" name="Line 20"/>
            <p:cNvSpPr>
              <a:spLocks noChangeShapeType="1"/>
            </p:cNvSpPr>
            <p:nvPr/>
          </p:nvSpPr>
          <p:spPr bwMode="auto">
            <a:xfrm>
              <a:off x="515" y="1166"/>
              <a:ext cx="27" cy="0"/>
            </a:xfrm>
            <a:prstGeom prst="line">
              <a:avLst/>
            </a:prstGeom>
            <a:noFill/>
            <a:ln w="3175">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41" name="Line 21"/>
            <p:cNvSpPr>
              <a:spLocks noChangeShapeType="1"/>
            </p:cNvSpPr>
            <p:nvPr/>
          </p:nvSpPr>
          <p:spPr bwMode="auto">
            <a:xfrm>
              <a:off x="515" y="1457"/>
              <a:ext cx="27" cy="0"/>
            </a:xfrm>
            <a:prstGeom prst="line">
              <a:avLst/>
            </a:prstGeom>
            <a:noFill/>
            <a:ln w="3175">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42" name="Line 22"/>
            <p:cNvSpPr>
              <a:spLocks noChangeShapeType="1"/>
            </p:cNvSpPr>
            <p:nvPr/>
          </p:nvSpPr>
          <p:spPr bwMode="auto">
            <a:xfrm>
              <a:off x="515" y="1748"/>
              <a:ext cx="27" cy="0"/>
            </a:xfrm>
            <a:prstGeom prst="line">
              <a:avLst/>
            </a:prstGeom>
            <a:noFill/>
            <a:ln w="3175">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grpSp>
      <p:sp>
        <p:nvSpPr>
          <p:cNvPr id="5143" name="Rectangle 23"/>
          <p:cNvSpPr>
            <a:spLocks noGrp="1"/>
          </p:cNvSpPr>
          <p:nvPr>
            <p:ph type="title" idx="4294967295"/>
          </p:nvPr>
        </p:nvSpPr>
        <p:spPr>
          <a:xfrm>
            <a:off x="0" y="304800"/>
            <a:ext cx="9144000" cy="838200"/>
          </a:xfrm>
        </p:spPr>
        <p:txBody>
          <a:bodyPr>
            <a:normAutofit/>
          </a:bodyPr>
          <a:lstStyle/>
          <a:p>
            <a:r>
              <a:rPr lang="en-US" sz="3300" dirty="0" smtClean="0">
                <a:solidFill>
                  <a:schemeClr val="bg1">
                    <a:lumMod val="50000"/>
                  </a:schemeClr>
                </a:solidFill>
                <a:latin typeface="Georgia" pitchFamily="18" charset="0"/>
              </a:rPr>
              <a:t>What we need to  get there: Fund Raising</a:t>
            </a:r>
            <a:endParaRPr lang="en-US" sz="3300" dirty="0">
              <a:solidFill>
                <a:schemeClr val="bg1">
                  <a:lumMod val="50000"/>
                </a:schemeClr>
              </a:solidFill>
              <a:latin typeface="Georgia" pitchFamily="18" charset="0"/>
            </a:endParaRPr>
          </a:p>
        </p:txBody>
      </p:sp>
      <p:sp>
        <p:nvSpPr>
          <p:cNvPr id="5144" name="Rectangle 26"/>
          <p:cNvSpPr>
            <a:spLocks noChangeArrowheads="1"/>
          </p:cNvSpPr>
          <p:nvPr/>
        </p:nvSpPr>
        <p:spPr bwMode="auto">
          <a:xfrm>
            <a:off x="1219200"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2010</a:t>
            </a:r>
            <a:endParaRPr kumimoji="1" lang="en-US" sz="1400" dirty="0">
              <a:solidFill>
                <a:srgbClr val="000000"/>
              </a:solidFill>
              <a:latin typeface="Times New Roman" pitchFamily="18" charset="0"/>
              <a:cs typeface="+mn-cs"/>
            </a:endParaRPr>
          </a:p>
        </p:txBody>
      </p:sp>
      <p:sp>
        <p:nvSpPr>
          <p:cNvPr id="5145" name="Text Box 27"/>
          <p:cNvSpPr txBox="1">
            <a:spLocks noChangeArrowheads="1"/>
          </p:cNvSpPr>
          <p:nvPr/>
        </p:nvSpPr>
        <p:spPr bwMode="auto">
          <a:xfrm>
            <a:off x="762000" y="2590800"/>
            <a:ext cx="990600" cy="520242"/>
          </a:xfrm>
          <a:prstGeom prst="rect">
            <a:avLst/>
          </a:prstGeom>
          <a:noFill/>
          <a:ln w="9525" algn="ctr">
            <a:noFill/>
            <a:miter lim="800000"/>
            <a:headEnd/>
            <a:tailEnd/>
          </a:ln>
        </p:spPr>
        <p:txBody>
          <a:bodyPr wrap="square">
            <a:spAutoFit/>
          </a:bodyPr>
          <a:lstStyle/>
          <a:p>
            <a:pPr algn="ctr" defTabSz="914400" eaLnBrk="0" hangingPunct="0">
              <a:spcBef>
                <a:spcPct val="50000"/>
              </a:spcBef>
            </a:pPr>
            <a:r>
              <a:rPr kumimoji="1" lang="en-US" sz="1400" b="1" dirty="0" smtClean="0">
                <a:solidFill>
                  <a:srgbClr val="000000"/>
                </a:solidFill>
                <a:latin typeface="Times New Roman" pitchFamily="18" charset="0"/>
                <a:cs typeface="+mn-cs"/>
              </a:rPr>
              <a:t>Series A  $3.5 </a:t>
            </a:r>
            <a:r>
              <a:rPr kumimoji="1" lang="en-US" sz="1400" b="1" dirty="0">
                <a:solidFill>
                  <a:srgbClr val="000000"/>
                </a:solidFill>
                <a:latin typeface="Times New Roman" pitchFamily="18" charset="0"/>
                <a:cs typeface="+mn-cs"/>
              </a:rPr>
              <a:t>MM</a:t>
            </a:r>
          </a:p>
        </p:txBody>
      </p:sp>
      <p:sp>
        <p:nvSpPr>
          <p:cNvPr id="5147" name="Line 29"/>
          <p:cNvSpPr>
            <a:spLocks noChangeShapeType="1"/>
          </p:cNvSpPr>
          <p:nvPr/>
        </p:nvSpPr>
        <p:spPr bwMode="auto">
          <a:xfrm>
            <a:off x="762000" y="1535113"/>
            <a:ext cx="1588" cy="5153025"/>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48" name="Line 30"/>
          <p:cNvSpPr>
            <a:spLocks noChangeShapeType="1"/>
          </p:cNvSpPr>
          <p:nvPr/>
        </p:nvSpPr>
        <p:spPr bwMode="auto">
          <a:xfrm>
            <a:off x="4418012" y="1716088"/>
            <a:ext cx="1588" cy="514191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49" name="Line 31"/>
          <p:cNvSpPr>
            <a:spLocks noChangeShapeType="1"/>
          </p:cNvSpPr>
          <p:nvPr/>
        </p:nvSpPr>
        <p:spPr bwMode="auto">
          <a:xfrm>
            <a:off x="3198812" y="1535113"/>
            <a:ext cx="1588" cy="516096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5150" name="Rectangle 32"/>
          <p:cNvSpPr>
            <a:spLocks noChangeArrowheads="1"/>
          </p:cNvSpPr>
          <p:nvPr/>
        </p:nvSpPr>
        <p:spPr bwMode="auto">
          <a:xfrm rot="-5400000">
            <a:off x="-64294" y="2209007"/>
            <a:ext cx="885825" cy="150812"/>
          </a:xfrm>
          <a:prstGeom prst="rect">
            <a:avLst/>
          </a:prstGeom>
          <a:noFill/>
          <a:ln w="9525">
            <a:noFill/>
            <a:miter lim="800000"/>
            <a:headEnd/>
            <a:tailEnd/>
          </a:ln>
        </p:spPr>
        <p:txBody>
          <a:bodyPr wrap="none" lIns="0" tIns="0" rIns="0" bIns="0">
            <a:spAutoFit/>
          </a:bodyPr>
          <a:lstStyle/>
          <a:p>
            <a:pPr algn="ctr" defTabSz="914400" eaLnBrk="0" hangingPunct="0">
              <a:lnSpc>
                <a:spcPct val="90000"/>
              </a:lnSpc>
              <a:spcBef>
                <a:spcPct val="50000"/>
              </a:spcBef>
            </a:pPr>
            <a:r>
              <a:rPr kumimoji="1" lang="en-US" sz="1100" dirty="0">
                <a:solidFill>
                  <a:srgbClr val="00007E"/>
                </a:solidFill>
                <a:latin typeface="Times New Roman" pitchFamily="18" charset="0"/>
                <a:cs typeface="+mn-cs"/>
              </a:rPr>
              <a:t>Cash Reserve</a:t>
            </a:r>
          </a:p>
        </p:txBody>
      </p:sp>
      <p:sp>
        <p:nvSpPr>
          <p:cNvPr id="5152" name="Rectangle 34"/>
          <p:cNvSpPr>
            <a:spLocks noChangeArrowheads="1"/>
          </p:cNvSpPr>
          <p:nvPr/>
        </p:nvSpPr>
        <p:spPr bwMode="auto">
          <a:xfrm rot="-5400000">
            <a:off x="-188912" y="4837113"/>
            <a:ext cx="984250" cy="301625"/>
          </a:xfrm>
          <a:prstGeom prst="rect">
            <a:avLst/>
          </a:prstGeom>
          <a:noFill/>
          <a:ln w="9525">
            <a:noFill/>
            <a:miter lim="800000"/>
            <a:headEnd/>
            <a:tailEnd/>
          </a:ln>
        </p:spPr>
        <p:txBody>
          <a:bodyPr lIns="0" tIns="0" rIns="0" bIns="0">
            <a:spAutoFit/>
          </a:bodyPr>
          <a:lstStyle/>
          <a:p>
            <a:pPr algn="ctr" defTabSz="914400" eaLnBrk="0" hangingPunct="0">
              <a:lnSpc>
                <a:spcPct val="90000"/>
              </a:lnSpc>
              <a:spcBef>
                <a:spcPct val="50000"/>
              </a:spcBef>
            </a:pPr>
            <a:r>
              <a:rPr kumimoji="1" lang="en-US" sz="1100" dirty="0">
                <a:solidFill>
                  <a:srgbClr val="00007E"/>
                </a:solidFill>
                <a:latin typeface="Times New Roman" pitchFamily="18" charset="0"/>
                <a:cs typeface="+mn-cs"/>
              </a:rPr>
              <a:t>Clinical Milestones</a:t>
            </a:r>
          </a:p>
        </p:txBody>
      </p:sp>
      <p:sp>
        <p:nvSpPr>
          <p:cNvPr id="5157" name="Rectangle 39"/>
          <p:cNvSpPr>
            <a:spLocks noChangeArrowheads="1"/>
          </p:cNvSpPr>
          <p:nvPr/>
        </p:nvSpPr>
        <p:spPr bwMode="auto">
          <a:xfrm>
            <a:off x="533400" y="2906020"/>
            <a:ext cx="166712" cy="107722"/>
          </a:xfrm>
          <a:prstGeom prst="rect">
            <a:avLst/>
          </a:prstGeom>
          <a:noFill/>
          <a:ln w="9525">
            <a:noFill/>
            <a:miter lim="800000"/>
            <a:headEnd/>
            <a:tailEnd/>
          </a:ln>
        </p:spPr>
        <p:txBody>
          <a:bodyPr wrap="none" lIns="0" tIns="0" rIns="0" bIns="0">
            <a:spAutoFit/>
          </a:bodyPr>
          <a:lstStyle/>
          <a:p>
            <a:pPr algn="r" defTabSz="914400" eaLnBrk="0" hangingPunct="0">
              <a:spcBef>
                <a:spcPct val="50000"/>
              </a:spcBef>
            </a:pPr>
            <a:r>
              <a:rPr kumimoji="1" lang="en-US" sz="700" dirty="0" smtClean="0">
                <a:solidFill>
                  <a:srgbClr val="000000"/>
                </a:solidFill>
                <a:latin typeface="Times New Roman" pitchFamily="18" charset="0"/>
                <a:cs typeface="+mn-cs"/>
              </a:rPr>
              <a:t>$5M</a:t>
            </a:r>
            <a:endParaRPr kumimoji="1" lang="en-US" sz="700" dirty="0">
              <a:solidFill>
                <a:srgbClr val="000000"/>
              </a:solidFill>
              <a:latin typeface="Times New Roman" pitchFamily="18" charset="0"/>
              <a:cs typeface="+mn-cs"/>
            </a:endParaRPr>
          </a:p>
        </p:txBody>
      </p:sp>
      <p:sp>
        <p:nvSpPr>
          <p:cNvPr id="5175" name="Rectangle 59"/>
          <p:cNvSpPr>
            <a:spLocks noChangeArrowheads="1"/>
          </p:cNvSpPr>
          <p:nvPr/>
        </p:nvSpPr>
        <p:spPr bwMode="auto">
          <a:xfrm>
            <a:off x="477588" y="3276600"/>
            <a:ext cx="894012" cy="228600"/>
          </a:xfrm>
          <a:prstGeom prst="rect">
            <a:avLst/>
          </a:prstGeom>
          <a:solidFill>
            <a:srgbClr val="00007E">
              <a:alpha val="75000"/>
            </a:srgbClr>
          </a:solidFill>
          <a:ln w="9525" algn="ctr">
            <a:noFill/>
            <a:miter lim="800000"/>
            <a:headEnd/>
            <a:tailEnd/>
          </a:ln>
        </p:spPr>
        <p:txBody>
          <a:bodyPr wrap="none" anchor="ctr"/>
          <a:lstStyle/>
          <a:p>
            <a:pPr algn="ctr" defTabSz="914400" eaLnBrk="0" hangingPunct="0">
              <a:spcBef>
                <a:spcPct val="50000"/>
              </a:spcBef>
            </a:pPr>
            <a:r>
              <a:rPr kumimoji="1" lang="en-US" sz="1000" dirty="0" smtClean="0">
                <a:solidFill>
                  <a:srgbClr val="FFFFFF"/>
                </a:solidFill>
                <a:latin typeface="Times New Roman" pitchFamily="18" charset="0"/>
                <a:cs typeface="+mn-cs"/>
              </a:rPr>
              <a:t>Initialize</a:t>
            </a:r>
            <a:endParaRPr kumimoji="1" lang="en-US" sz="1000" b="1" dirty="0">
              <a:solidFill>
                <a:srgbClr val="FFFFFF"/>
              </a:solidFill>
              <a:latin typeface="Times New Roman" pitchFamily="18" charset="0"/>
              <a:cs typeface="+mn-cs"/>
            </a:endParaRPr>
          </a:p>
        </p:txBody>
      </p:sp>
      <p:sp>
        <p:nvSpPr>
          <p:cNvPr id="5177" name="Rectangle 61"/>
          <p:cNvSpPr>
            <a:spLocks noChangeArrowheads="1"/>
          </p:cNvSpPr>
          <p:nvPr/>
        </p:nvSpPr>
        <p:spPr bwMode="auto">
          <a:xfrm rot="-5400000">
            <a:off x="-218281" y="3893344"/>
            <a:ext cx="1042987" cy="301625"/>
          </a:xfrm>
          <a:prstGeom prst="rect">
            <a:avLst/>
          </a:prstGeom>
          <a:noFill/>
          <a:ln w="9525">
            <a:noFill/>
            <a:miter lim="800000"/>
            <a:headEnd/>
            <a:tailEnd/>
          </a:ln>
        </p:spPr>
        <p:txBody>
          <a:bodyPr lIns="0" tIns="0" rIns="0" bIns="0">
            <a:spAutoFit/>
          </a:bodyPr>
          <a:lstStyle/>
          <a:p>
            <a:pPr algn="ctr" defTabSz="914400" eaLnBrk="0" hangingPunct="0">
              <a:lnSpc>
                <a:spcPct val="90000"/>
              </a:lnSpc>
              <a:spcBef>
                <a:spcPct val="50000"/>
              </a:spcBef>
            </a:pPr>
            <a:r>
              <a:rPr kumimoji="1" lang="en-US" sz="1100" dirty="0">
                <a:solidFill>
                  <a:srgbClr val="00007E"/>
                </a:solidFill>
                <a:latin typeface="Times New Roman" pitchFamily="18" charset="0"/>
                <a:cs typeface="+mn-cs"/>
              </a:rPr>
              <a:t>Design Milestones</a:t>
            </a:r>
          </a:p>
        </p:txBody>
      </p:sp>
      <p:sp>
        <p:nvSpPr>
          <p:cNvPr id="5178" name="Rectangle 62"/>
          <p:cNvSpPr>
            <a:spLocks noChangeArrowheads="1"/>
          </p:cNvSpPr>
          <p:nvPr/>
        </p:nvSpPr>
        <p:spPr bwMode="auto">
          <a:xfrm rot="-5400000">
            <a:off x="-187375" y="5826176"/>
            <a:ext cx="984250" cy="304699"/>
          </a:xfrm>
          <a:prstGeom prst="rect">
            <a:avLst/>
          </a:prstGeom>
          <a:noFill/>
          <a:ln w="9525">
            <a:noFill/>
            <a:miter lim="800000"/>
            <a:headEnd/>
            <a:tailEnd/>
          </a:ln>
        </p:spPr>
        <p:txBody>
          <a:bodyPr lIns="0" tIns="0" rIns="0" bIns="0">
            <a:spAutoFit/>
          </a:bodyPr>
          <a:lstStyle/>
          <a:p>
            <a:pPr algn="ctr" defTabSz="914400" eaLnBrk="0" hangingPunct="0">
              <a:lnSpc>
                <a:spcPct val="90000"/>
              </a:lnSpc>
              <a:spcBef>
                <a:spcPct val="50000"/>
              </a:spcBef>
            </a:pPr>
            <a:r>
              <a:rPr kumimoji="1" lang="en-US" sz="1100" dirty="0" smtClean="0">
                <a:solidFill>
                  <a:srgbClr val="00007E"/>
                </a:solidFill>
                <a:latin typeface="Times New Roman" pitchFamily="18" charset="0"/>
                <a:cs typeface="+mn-cs"/>
              </a:rPr>
              <a:t>Regulatory/ IP </a:t>
            </a:r>
            <a:r>
              <a:rPr kumimoji="1" lang="en-US" sz="1100" dirty="0">
                <a:solidFill>
                  <a:srgbClr val="00007E"/>
                </a:solidFill>
                <a:latin typeface="Times New Roman" pitchFamily="18" charset="0"/>
                <a:cs typeface="+mn-cs"/>
              </a:rPr>
              <a:t>Milestones</a:t>
            </a:r>
          </a:p>
        </p:txBody>
      </p:sp>
      <p:sp>
        <p:nvSpPr>
          <p:cNvPr id="5183" name="Rectangle 67"/>
          <p:cNvSpPr>
            <a:spLocks noChangeArrowheads="1"/>
          </p:cNvSpPr>
          <p:nvPr/>
        </p:nvSpPr>
        <p:spPr bwMode="auto">
          <a:xfrm>
            <a:off x="8510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5184" name="Rectangle 68"/>
          <p:cNvSpPr>
            <a:spLocks noChangeArrowheads="1"/>
          </p:cNvSpPr>
          <p:nvPr/>
        </p:nvSpPr>
        <p:spPr bwMode="auto">
          <a:xfrm>
            <a:off x="11430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Q2</a:t>
            </a:r>
          </a:p>
        </p:txBody>
      </p:sp>
      <p:sp>
        <p:nvSpPr>
          <p:cNvPr id="5185" name="Rectangle 69"/>
          <p:cNvSpPr>
            <a:spLocks noChangeArrowheads="1"/>
          </p:cNvSpPr>
          <p:nvPr/>
        </p:nvSpPr>
        <p:spPr bwMode="auto">
          <a:xfrm>
            <a:off x="14606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5186" name="Rectangle 70"/>
          <p:cNvSpPr>
            <a:spLocks noChangeArrowheads="1"/>
          </p:cNvSpPr>
          <p:nvPr/>
        </p:nvSpPr>
        <p:spPr bwMode="auto">
          <a:xfrm>
            <a:off x="17526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5187" name="Rectangle 71"/>
          <p:cNvSpPr>
            <a:spLocks noChangeArrowheads="1"/>
          </p:cNvSpPr>
          <p:nvPr/>
        </p:nvSpPr>
        <p:spPr bwMode="auto">
          <a:xfrm>
            <a:off x="2438400"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2011</a:t>
            </a:r>
            <a:endParaRPr kumimoji="1" lang="en-US" sz="1400" dirty="0">
              <a:solidFill>
                <a:srgbClr val="000000"/>
              </a:solidFill>
              <a:latin typeface="Times New Roman" pitchFamily="18" charset="0"/>
              <a:cs typeface="+mn-cs"/>
            </a:endParaRPr>
          </a:p>
        </p:txBody>
      </p:sp>
      <p:sp>
        <p:nvSpPr>
          <p:cNvPr id="5188" name="Rectangle 72"/>
          <p:cNvSpPr>
            <a:spLocks noChangeArrowheads="1"/>
          </p:cNvSpPr>
          <p:nvPr/>
        </p:nvSpPr>
        <p:spPr bwMode="auto">
          <a:xfrm>
            <a:off x="20702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5189" name="Rectangle 73"/>
          <p:cNvSpPr>
            <a:spLocks noChangeArrowheads="1"/>
          </p:cNvSpPr>
          <p:nvPr/>
        </p:nvSpPr>
        <p:spPr bwMode="auto">
          <a:xfrm>
            <a:off x="23622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Q2</a:t>
            </a:r>
          </a:p>
        </p:txBody>
      </p:sp>
      <p:sp>
        <p:nvSpPr>
          <p:cNvPr id="5190" name="Rectangle 74"/>
          <p:cNvSpPr>
            <a:spLocks noChangeArrowheads="1"/>
          </p:cNvSpPr>
          <p:nvPr/>
        </p:nvSpPr>
        <p:spPr bwMode="auto">
          <a:xfrm>
            <a:off x="26798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5191" name="Rectangle 75"/>
          <p:cNvSpPr>
            <a:spLocks noChangeArrowheads="1"/>
          </p:cNvSpPr>
          <p:nvPr/>
        </p:nvSpPr>
        <p:spPr bwMode="auto">
          <a:xfrm>
            <a:off x="2967216"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5192" name="Rectangle 76"/>
          <p:cNvSpPr>
            <a:spLocks noChangeArrowheads="1"/>
          </p:cNvSpPr>
          <p:nvPr/>
        </p:nvSpPr>
        <p:spPr bwMode="auto">
          <a:xfrm>
            <a:off x="3631842"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2012</a:t>
            </a:r>
            <a:endParaRPr kumimoji="1" lang="en-US" sz="1400" dirty="0">
              <a:solidFill>
                <a:srgbClr val="000000"/>
              </a:solidFill>
              <a:latin typeface="Times New Roman" pitchFamily="18" charset="0"/>
              <a:cs typeface="+mn-cs"/>
            </a:endParaRPr>
          </a:p>
        </p:txBody>
      </p:sp>
      <p:sp>
        <p:nvSpPr>
          <p:cNvPr id="5193" name="Rectangle 77"/>
          <p:cNvSpPr>
            <a:spLocks noChangeArrowheads="1"/>
          </p:cNvSpPr>
          <p:nvPr/>
        </p:nvSpPr>
        <p:spPr bwMode="auto">
          <a:xfrm>
            <a:off x="32766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5194" name="Rectangle 78"/>
          <p:cNvSpPr>
            <a:spLocks noChangeArrowheads="1"/>
          </p:cNvSpPr>
          <p:nvPr/>
        </p:nvSpPr>
        <p:spPr bwMode="auto">
          <a:xfrm>
            <a:off x="35814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Q2</a:t>
            </a:r>
          </a:p>
        </p:txBody>
      </p:sp>
      <p:sp>
        <p:nvSpPr>
          <p:cNvPr id="5195" name="Rectangle 79"/>
          <p:cNvSpPr>
            <a:spLocks noChangeArrowheads="1"/>
          </p:cNvSpPr>
          <p:nvPr/>
        </p:nvSpPr>
        <p:spPr bwMode="auto">
          <a:xfrm>
            <a:off x="38990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5196" name="Rectangle 80"/>
          <p:cNvSpPr>
            <a:spLocks noChangeArrowheads="1"/>
          </p:cNvSpPr>
          <p:nvPr/>
        </p:nvSpPr>
        <p:spPr bwMode="auto">
          <a:xfrm>
            <a:off x="41910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81" name="Line 5"/>
          <p:cNvSpPr>
            <a:spLocks noChangeShapeType="1"/>
          </p:cNvSpPr>
          <p:nvPr/>
        </p:nvSpPr>
        <p:spPr bwMode="auto">
          <a:xfrm>
            <a:off x="6551613" y="1533525"/>
            <a:ext cx="1587" cy="51419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82" name="Line 7"/>
          <p:cNvSpPr>
            <a:spLocks noChangeShapeType="1"/>
          </p:cNvSpPr>
          <p:nvPr/>
        </p:nvSpPr>
        <p:spPr bwMode="auto">
          <a:xfrm>
            <a:off x="5943600" y="1524000"/>
            <a:ext cx="1587"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83" name="Line 13"/>
          <p:cNvSpPr>
            <a:spLocks noChangeShapeType="1"/>
          </p:cNvSpPr>
          <p:nvPr/>
        </p:nvSpPr>
        <p:spPr bwMode="auto">
          <a:xfrm>
            <a:off x="6246813" y="1841500"/>
            <a:ext cx="1587" cy="48244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84" name="Rectangle 67"/>
          <p:cNvSpPr>
            <a:spLocks noChangeArrowheads="1"/>
          </p:cNvSpPr>
          <p:nvPr/>
        </p:nvSpPr>
        <p:spPr bwMode="auto">
          <a:xfrm>
            <a:off x="5697537"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85" name="Rectangle 68"/>
          <p:cNvSpPr>
            <a:spLocks noChangeArrowheads="1"/>
          </p:cNvSpPr>
          <p:nvPr/>
        </p:nvSpPr>
        <p:spPr bwMode="auto">
          <a:xfrm>
            <a:off x="6002337"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Q2</a:t>
            </a:r>
          </a:p>
        </p:txBody>
      </p:sp>
      <p:sp>
        <p:nvSpPr>
          <p:cNvPr id="86" name="Rectangle 69"/>
          <p:cNvSpPr>
            <a:spLocks noChangeArrowheads="1"/>
          </p:cNvSpPr>
          <p:nvPr/>
        </p:nvSpPr>
        <p:spPr bwMode="auto">
          <a:xfrm>
            <a:off x="6323013"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94" name="Rectangle 80"/>
          <p:cNvSpPr>
            <a:spLocks noChangeArrowheads="1"/>
          </p:cNvSpPr>
          <p:nvPr/>
        </p:nvSpPr>
        <p:spPr bwMode="auto">
          <a:xfrm>
            <a:off x="66294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98" name="Rectangle 67"/>
          <p:cNvSpPr>
            <a:spLocks noChangeArrowheads="1"/>
          </p:cNvSpPr>
          <p:nvPr/>
        </p:nvSpPr>
        <p:spPr bwMode="auto">
          <a:xfrm>
            <a:off x="69342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99" name="Rectangle 68"/>
          <p:cNvSpPr>
            <a:spLocks noChangeArrowheads="1"/>
          </p:cNvSpPr>
          <p:nvPr/>
        </p:nvSpPr>
        <p:spPr bwMode="auto">
          <a:xfrm>
            <a:off x="72390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Q2</a:t>
            </a:r>
          </a:p>
        </p:txBody>
      </p:sp>
      <p:sp>
        <p:nvSpPr>
          <p:cNvPr id="100" name="Rectangle 69"/>
          <p:cNvSpPr>
            <a:spLocks noChangeArrowheads="1"/>
          </p:cNvSpPr>
          <p:nvPr/>
        </p:nvSpPr>
        <p:spPr bwMode="auto">
          <a:xfrm>
            <a:off x="7555605"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102" name="Rectangle 80"/>
          <p:cNvSpPr>
            <a:spLocks noChangeArrowheads="1"/>
          </p:cNvSpPr>
          <p:nvPr/>
        </p:nvSpPr>
        <p:spPr bwMode="auto">
          <a:xfrm>
            <a:off x="78486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103" name="Rectangle 76"/>
          <p:cNvSpPr>
            <a:spLocks noChangeArrowheads="1"/>
          </p:cNvSpPr>
          <p:nvPr/>
        </p:nvSpPr>
        <p:spPr bwMode="auto">
          <a:xfrm>
            <a:off x="4889679"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2013</a:t>
            </a:r>
            <a:endParaRPr kumimoji="1" lang="en-US" sz="1400" dirty="0">
              <a:solidFill>
                <a:srgbClr val="000000"/>
              </a:solidFill>
              <a:latin typeface="Times New Roman" pitchFamily="18" charset="0"/>
              <a:cs typeface="+mn-cs"/>
            </a:endParaRPr>
          </a:p>
        </p:txBody>
      </p:sp>
      <p:sp>
        <p:nvSpPr>
          <p:cNvPr id="104" name="Rectangle 76"/>
          <p:cNvSpPr>
            <a:spLocks noChangeArrowheads="1"/>
          </p:cNvSpPr>
          <p:nvPr/>
        </p:nvSpPr>
        <p:spPr bwMode="auto">
          <a:xfrm>
            <a:off x="6083121" y="1216968"/>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2014</a:t>
            </a:r>
            <a:endParaRPr kumimoji="1" lang="en-US" sz="1400" dirty="0">
              <a:solidFill>
                <a:srgbClr val="000000"/>
              </a:solidFill>
              <a:latin typeface="Times New Roman" pitchFamily="18" charset="0"/>
              <a:cs typeface="+mn-cs"/>
            </a:endParaRPr>
          </a:p>
        </p:txBody>
      </p:sp>
      <p:sp>
        <p:nvSpPr>
          <p:cNvPr id="105" name="Text Box 28"/>
          <p:cNvSpPr txBox="1">
            <a:spLocks noChangeArrowheads="1"/>
          </p:cNvSpPr>
          <p:nvPr/>
        </p:nvSpPr>
        <p:spPr bwMode="auto">
          <a:xfrm>
            <a:off x="2057400" y="2219980"/>
            <a:ext cx="1143000" cy="523220"/>
          </a:xfrm>
          <a:prstGeom prst="rect">
            <a:avLst/>
          </a:prstGeom>
          <a:solidFill>
            <a:schemeClr val="bg1"/>
          </a:solidFill>
          <a:ln w="9525" algn="ctr">
            <a:noFill/>
            <a:miter lim="800000"/>
            <a:headEnd/>
            <a:tailEnd/>
          </a:ln>
        </p:spPr>
        <p:txBody>
          <a:bodyPr wrap="square">
            <a:spAutoFit/>
          </a:bodyPr>
          <a:lstStyle/>
          <a:p>
            <a:pPr algn="ctr" defTabSz="914400" eaLnBrk="0" hangingPunct="0">
              <a:spcBef>
                <a:spcPct val="50000"/>
              </a:spcBef>
            </a:pPr>
            <a:r>
              <a:rPr kumimoji="1" lang="en-US" sz="1400" b="1" dirty="0">
                <a:solidFill>
                  <a:srgbClr val="000000"/>
                </a:solidFill>
                <a:latin typeface="Times New Roman" pitchFamily="18" charset="0"/>
                <a:cs typeface="+mn-cs"/>
              </a:rPr>
              <a:t>Series </a:t>
            </a:r>
            <a:r>
              <a:rPr kumimoji="1" lang="en-US" sz="1400" b="1" dirty="0" smtClean="0">
                <a:solidFill>
                  <a:srgbClr val="000000"/>
                </a:solidFill>
                <a:latin typeface="Times New Roman" pitchFamily="18" charset="0"/>
                <a:cs typeface="+mn-cs"/>
              </a:rPr>
              <a:t>B  $10 </a:t>
            </a:r>
            <a:r>
              <a:rPr kumimoji="1" lang="en-US" sz="1400" b="1" dirty="0">
                <a:solidFill>
                  <a:srgbClr val="000000"/>
                </a:solidFill>
                <a:latin typeface="Times New Roman" pitchFamily="18" charset="0"/>
                <a:cs typeface="+mn-cs"/>
              </a:rPr>
              <a:t>MM</a:t>
            </a:r>
          </a:p>
        </p:txBody>
      </p:sp>
      <p:sp>
        <p:nvSpPr>
          <p:cNvPr id="5171" name="Rectangle 53"/>
          <p:cNvSpPr>
            <a:spLocks noChangeArrowheads="1"/>
          </p:cNvSpPr>
          <p:nvPr/>
        </p:nvSpPr>
        <p:spPr bwMode="auto">
          <a:xfrm>
            <a:off x="1371600" y="3276600"/>
            <a:ext cx="2438400" cy="228600"/>
          </a:xfrm>
          <a:prstGeom prst="rect">
            <a:avLst/>
          </a:prstGeom>
          <a:solidFill>
            <a:srgbClr val="5BBC66">
              <a:alpha val="75000"/>
            </a:srgbClr>
          </a:solidFill>
          <a:ln w="9525" algn="ctr">
            <a:noFill/>
            <a:miter lim="800000"/>
            <a:headEnd/>
            <a:tailEnd/>
          </a:ln>
        </p:spPr>
        <p:txBody>
          <a:bodyPr wrap="none" anchor="ctr"/>
          <a:lstStyle/>
          <a:p>
            <a:pPr algn="ctr" defTabSz="914400" eaLnBrk="0" hangingPunct="0">
              <a:spcBef>
                <a:spcPct val="50000"/>
              </a:spcBef>
            </a:pPr>
            <a:endParaRPr kumimoji="1" lang="en-US" sz="1000" b="1" dirty="0">
              <a:solidFill>
                <a:srgbClr val="FFFFFF"/>
              </a:solidFill>
              <a:latin typeface="Times New Roman" pitchFamily="18" charset="0"/>
              <a:cs typeface="+mn-cs"/>
            </a:endParaRPr>
          </a:p>
        </p:txBody>
      </p:sp>
      <p:sp>
        <p:nvSpPr>
          <p:cNvPr id="96312" name="Text Box 56"/>
          <p:cNvSpPr txBox="1">
            <a:spLocks noChangeArrowheads="1"/>
          </p:cNvSpPr>
          <p:nvPr/>
        </p:nvSpPr>
        <p:spPr bwMode="auto">
          <a:xfrm>
            <a:off x="1345842" y="3276600"/>
            <a:ext cx="1600200" cy="246221"/>
          </a:xfrm>
          <a:prstGeom prst="rect">
            <a:avLst/>
          </a:prstGeom>
          <a:noFill/>
          <a:ln w="9525" algn="ctr">
            <a:noFill/>
            <a:miter lim="800000"/>
            <a:headEnd/>
            <a:tailEnd/>
          </a:ln>
          <a:effectLst/>
        </p:spPr>
        <p:txBody>
          <a:bodyPr wrap="square">
            <a:spAutoFit/>
          </a:bodyPr>
          <a:lstStyle/>
          <a:p>
            <a:pPr algn="ctr" defTabSz="914400" eaLnBrk="0" hangingPunct="0">
              <a:spcBef>
                <a:spcPct val="50000"/>
              </a:spcBef>
            </a:pPr>
            <a:r>
              <a:rPr kumimoji="1" lang="en-US" sz="1000" b="1" dirty="0" smtClean="0">
                <a:solidFill>
                  <a:srgbClr val="FFFFFF"/>
                </a:solidFill>
                <a:effectLst>
                  <a:outerShdw blurRad="38100" dist="38100" dir="2700000" algn="tl">
                    <a:srgbClr val="C0C0C0"/>
                  </a:outerShdw>
                </a:effectLst>
                <a:latin typeface="Times New Roman" pitchFamily="18" charset="0"/>
                <a:cs typeface="+mn-cs"/>
              </a:rPr>
              <a:t>System</a:t>
            </a:r>
            <a:endParaRPr kumimoji="1" lang="en-US" sz="1000" b="1" dirty="0">
              <a:solidFill>
                <a:srgbClr val="FFFFFF"/>
              </a:solidFill>
              <a:effectLst>
                <a:outerShdw blurRad="38100" dist="38100" dir="2700000" algn="tl">
                  <a:srgbClr val="C0C0C0"/>
                </a:outerShdw>
              </a:effectLst>
              <a:latin typeface="Times New Roman" pitchFamily="18" charset="0"/>
              <a:cs typeface="+mn-cs"/>
            </a:endParaRPr>
          </a:p>
        </p:txBody>
      </p:sp>
      <p:sp>
        <p:nvSpPr>
          <p:cNvPr id="122" name="Rectangle 76"/>
          <p:cNvSpPr>
            <a:spLocks noChangeArrowheads="1"/>
          </p:cNvSpPr>
          <p:nvPr/>
        </p:nvSpPr>
        <p:spPr bwMode="auto">
          <a:xfrm>
            <a:off x="7305067"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2015</a:t>
            </a:r>
            <a:endParaRPr kumimoji="1" lang="en-US" sz="1400" dirty="0">
              <a:solidFill>
                <a:srgbClr val="000000"/>
              </a:solidFill>
              <a:latin typeface="Times New Roman" pitchFamily="18" charset="0"/>
              <a:cs typeface="+mn-cs"/>
            </a:endParaRPr>
          </a:p>
        </p:txBody>
      </p:sp>
      <p:sp>
        <p:nvSpPr>
          <p:cNvPr id="124" name="Rectangle 67"/>
          <p:cNvSpPr>
            <a:spLocks noChangeArrowheads="1"/>
          </p:cNvSpPr>
          <p:nvPr/>
        </p:nvSpPr>
        <p:spPr bwMode="auto">
          <a:xfrm>
            <a:off x="81534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Q1</a:t>
            </a:r>
          </a:p>
        </p:txBody>
      </p:sp>
      <p:sp>
        <p:nvSpPr>
          <p:cNvPr id="125" name="Rectangle 67"/>
          <p:cNvSpPr>
            <a:spLocks noChangeArrowheads="1"/>
          </p:cNvSpPr>
          <p:nvPr/>
        </p:nvSpPr>
        <p:spPr bwMode="auto">
          <a:xfrm>
            <a:off x="8458200" y="1524000"/>
            <a:ext cx="152286" cy="153888"/>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smtClean="0">
                <a:solidFill>
                  <a:srgbClr val="000000"/>
                </a:solidFill>
                <a:latin typeface="Times New Roman" pitchFamily="18" charset="0"/>
                <a:cs typeface="+mn-cs"/>
              </a:rPr>
              <a:t>Q2</a:t>
            </a:r>
            <a:endParaRPr kumimoji="1" lang="en-US" sz="1000" dirty="0">
              <a:solidFill>
                <a:srgbClr val="000000"/>
              </a:solidFill>
              <a:latin typeface="Times New Roman" pitchFamily="18" charset="0"/>
              <a:cs typeface="+mn-cs"/>
            </a:endParaRPr>
          </a:p>
        </p:txBody>
      </p:sp>
      <p:sp>
        <p:nvSpPr>
          <p:cNvPr id="127" name="Line 7"/>
          <p:cNvSpPr>
            <a:spLocks noChangeShapeType="1"/>
          </p:cNvSpPr>
          <p:nvPr/>
        </p:nvSpPr>
        <p:spPr bwMode="auto">
          <a:xfrm>
            <a:off x="457200" y="1524000"/>
            <a:ext cx="1587"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128" name="Line 9"/>
          <p:cNvSpPr>
            <a:spLocks noChangeShapeType="1"/>
          </p:cNvSpPr>
          <p:nvPr/>
        </p:nvSpPr>
        <p:spPr bwMode="auto">
          <a:xfrm>
            <a:off x="4722812" y="1524000"/>
            <a:ext cx="1588"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129" name="Line 9"/>
          <p:cNvSpPr>
            <a:spLocks noChangeShapeType="1"/>
          </p:cNvSpPr>
          <p:nvPr/>
        </p:nvSpPr>
        <p:spPr bwMode="auto">
          <a:xfrm>
            <a:off x="5332412" y="1524000"/>
            <a:ext cx="1588"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130" name="Line 12"/>
          <p:cNvSpPr>
            <a:spLocks noChangeShapeType="1"/>
          </p:cNvSpPr>
          <p:nvPr/>
        </p:nvSpPr>
        <p:spPr bwMode="auto">
          <a:xfrm>
            <a:off x="5027612" y="1828800"/>
            <a:ext cx="1588" cy="4826000"/>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131" name="Line 30"/>
          <p:cNvSpPr>
            <a:spLocks noChangeShapeType="1"/>
          </p:cNvSpPr>
          <p:nvPr/>
        </p:nvSpPr>
        <p:spPr bwMode="auto">
          <a:xfrm>
            <a:off x="5637212" y="1524000"/>
            <a:ext cx="1588" cy="514191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132" name="Rectangle 80"/>
          <p:cNvSpPr>
            <a:spLocks noChangeArrowheads="1"/>
          </p:cNvSpPr>
          <p:nvPr/>
        </p:nvSpPr>
        <p:spPr bwMode="auto">
          <a:xfrm>
            <a:off x="4495800" y="1524000"/>
            <a:ext cx="152286" cy="153888"/>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smtClean="0">
                <a:solidFill>
                  <a:srgbClr val="000000"/>
                </a:solidFill>
                <a:latin typeface="Times New Roman" pitchFamily="18" charset="0"/>
                <a:cs typeface="+mn-cs"/>
              </a:rPr>
              <a:t>Q1</a:t>
            </a:r>
            <a:endParaRPr kumimoji="1" lang="en-US" sz="1000" dirty="0">
              <a:solidFill>
                <a:srgbClr val="000000"/>
              </a:solidFill>
              <a:latin typeface="Times New Roman" pitchFamily="18" charset="0"/>
              <a:cs typeface="+mn-cs"/>
            </a:endParaRPr>
          </a:p>
        </p:txBody>
      </p:sp>
      <p:sp>
        <p:nvSpPr>
          <p:cNvPr id="133" name="Rectangle 80"/>
          <p:cNvSpPr>
            <a:spLocks noChangeArrowheads="1"/>
          </p:cNvSpPr>
          <p:nvPr/>
        </p:nvSpPr>
        <p:spPr bwMode="auto">
          <a:xfrm>
            <a:off x="4800600" y="1524000"/>
            <a:ext cx="152286" cy="153888"/>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smtClean="0">
                <a:solidFill>
                  <a:srgbClr val="000000"/>
                </a:solidFill>
                <a:latin typeface="Times New Roman" pitchFamily="18" charset="0"/>
                <a:cs typeface="+mn-cs"/>
              </a:rPr>
              <a:t>Q2</a:t>
            </a:r>
            <a:endParaRPr kumimoji="1" lang="en-US" sz="1000" dirty="0">
              <a:solidFill>
                <a:srgbClr val="000000"/>
              </a:solidFill>
              <a:latin typeface="Times New Roman" pitchFamily="18" charset="0"/>
              <a:cs typeface="+mn-cs"/>
            </a:endParaRPr>
          </a:p>
        </p:txBody>
      </p:sp>
      <p:sp>
        <p:nvSpPr>
          <p:cNvPr id="134" name="Rectangle 80"/>
          <p:cNvSpPr>
            <a:spLocks noChangeArrowheads="1"/>
          </p:cNvSpPr>
          <p:nvPr/>
        </p:nvSpPr>
        <p:spPr bwMode="auto">
          <a:xfrm>
            <a:off x="5105400" y="1524000"/>
            <a:ext cx="152286" cy="153888"/>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smtClean="0">
                <a:solidFill>
                  <a:srgbClr val="000000"/>
                </a:solidFill>
                <a:latin typeface="Times New Roman" pitchFamily="18" charset="0"/>
                <a:cs typeface="+mn-cs"/>
              </a:rPr>
              <a:t>Q3</a:t>
            </a:r>
            <a:endParaRPr kumimoji="1" lang="en-US" sz="1000" dirty="0">
              <a:solidFill>
                <a:srgbClr val="000000"/>
              </a:solidFill>
              <a:latin typeface="Times New Roman" pitchFamily="18" charset="0"/>
              <a:cs typeface="+mn-cs"/>
            </a:endParaRPr>
          </a:p>
        </p:txBody>
      </p:sp>
      <p:sp>
        <p:nvSpPr>
          <p:cNvPr id="135" name="Rectangle 80"/>
          <p:cNvSpPr>
            <a:spLocks noChangeArrowheads="1"/>
          </p:cNvSpPr>
          <p:nvPr/>
        </p:nvSpPr>
        <p:spPr bwMode="auto">
          <a:xfrm>
            <a:off x="5410200"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Q4</a:t>
            </a:r>
          </a:p>
        </p:txBody>
      </p:sp>
      <p:sp>
        <p:nvSpPr>
          <p:cNvPr id="136" name="Rectangle 76"/>
          <p:cNvSpPr>
            <a:spLocks noChangeArrowheads="1"/>
          </p:cNvSpPr>
          <p:nvPr/>
        </p:nvSpPr>
        <p:spPr bwMode="auto">
          <a:xfrm>
            <a:off x="8448067" y="1219200"/>
            <a:ext cx="391133" cy="230832"/>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500" b="1" dirty="0" smtClean="0">
                <a:solidFill>
                  <a:srgbClr val="000000"/>
                </a:solidFill>
                <a:latin typeface="Times New Roman" pitchFamily="18" charset="0"/>
                <a:cs typeface="+mn-cs"/>
              </a:rPr>
              <a:t>2016</a:t>
            </a:r>
            <a:endParaRPr kumimoji="1" lang="en-US" sz="1400" dirty="0">
              <a:solidFill>
                <a:srgbClr val="000000"/>
              </a:solidFill>
              <a:latin typeface="Times New Roman" pitchFamily="18" charset="0"/>
              <a:cs typeface="+mn-cs"/>
            </a:endParaRPr>
          </a:p>
        </p:txBody>
      </p:sp>
      <p:sp>
        <p:nvSpPr>
          <p:cNvPr id="138" name="Line 5"/>
          <p:cNvSpPr>
            <a:spLocks noChangeShapeType="1"/>
          </p:cNvSpPr>
          <p:nvPr/>
        </p:nvSpPr>
        <p:spPr bwMode="auto">
          <a:xfrm>
            <a:off x="8990013" y="1524000"/>
            <a:ext cx="1587" cy="5141913"/>
          </a:xfrm>
          <a:prstGeom prst="line">
            <a:avLst/>
          </a:prstGeom>
          <a:noFill/>
          <a:ln w="0">
            <a:solidFill>
              <a:srgbClr val="C0C0C0"/>
            </a:solidFill>
            <a:round/>
            <a:headEnd/>
            <a:tailEnd/>
          </a:ln>
        </p:spPr>
        <p:txBody>
          <a:bodyPr/>
          <a:lstStyle/>
          <a:p>
            <a:pPr algn="ctr" defTabSz="914400" eaLnBrk="0" hangingPunct="0"/>
            <a:endParaRPr kumimoji="1" lang="en-US" sz="2400">
              <a:solidFill>
                <a:srgbClr val="000000"/>
              </a:solidFill>
              <a:latin typeface="Times New Roman" pitchFamily="18" charset="0"/>
              <a:cs typeface="+mn-cs"/>
            </a:endParaRPr>
          </a:p>
        </p:txBody>
      </p:sp>
      <p:sp>
        <p:nvSpPr>
          <p:cNvPr id="139" name="Rectangle 69"/>
          <p:cNvSpPr>
            <a:spLocks noChangeArrowheads="1"/>
          </p:cNvSpPr>
          <p:nvPr/>
        </p:nvSpPr>
        <p:spPr bwMode="auto">
          <a:xfrm>
            <a:off x="8775879" y="1524000"/>
            <a:ext cx="169863" cy="152400"/>
          </a:xfrm>
          <a:prstGeom prst="rect">
            <a:avLst/>
          </a:prstGeom>
          <a:noFill/>
          <a:ln w="9525">
            <a:noFill/>
            <a:miter lim="800000"/>
            <a:headEnd/>
            <a:tailEnd/>
          </a:ln>
        </p:spPr>
        <p:txBody>
          <a:bodyPr wrap="none" lIns="0" tIns="0" rIns="0" bIns="0">
            <a:spAutoFit/>
          </a:bodyPr>
          <a:lstStyle/>
          <a:p>
            <a:pPr algn="ctr" defTabSz="914400" eaLnBrk="0" hangingPunct="0">
              <a:spcBef>
                <a:spcPct val="50000"/>
              </a:spcBef>
            </a:pPr>
            <a:r>
              <a:rPr kumimoji="1" lang="en-US" sz="1000" dirty="0">
                <a:solidFill>
                  <a:srgbClr val="000000"/>
                </a:solidFill>
                <a:latin typeface="Times New Roman" pitchFamily="18" charset="0"/>
                <a:cs typeface="+mn-cs"/>
              </a:rPr>
              <a:t>Q3</a:t>
            </a:r>
          </a:p>
        </p:txBody>
      </p:sp>
      <p:sp>
        <p:nvSpPr>
          <p:cNvPr id="5198" name="Rectangle 53"/>
          <p:cNvSpPr>
            <a:spLocks noChangeArrowheads="1"/>
          </p:cNvSpPr>
          <p:nvPr/>
        </p:nvSpPr>
        <p:spPr bwMode="auto">
          <a:xfrm>
            <a:off x="7162800" y="3276600"/>
            <a:ext cx="1828800" cy="228600"/>
          </a:xfrm>
          <a:prstGeom prst="rect">
            <a:avLst/>
          </a:prstGeom>
          <a:solidFill>
            <a:srgbClr val="5BBC66">
              <a:alpha val="75000"/>
            </a:srgbClr>
          </a:solidFill>
          <a:ln w="9525" algn="ctr">
            <a:noFill/>
            <a:miter lim="800000"/>
            <a:headEnd/>
            <a:tailEnd/>
          </a:ln>
        </p:spPr>
        <p:txBody>
          <a:bodyPr wrap="none" anchor="ctr"/>
          <a:lstStyle/>
          <a:p>
            <a:pPr algn="ctr" defTabSz="914400" eaLnBrk="0" hangingPunct="0">
              <a:spcBef>
                <a:spcPct val="50000"/>
              </a:spcBef>
            </a:pPr>
            <a:r>
              <a:rPr kumimoji="1" lang="en-US" sz="1000" dirty="0" smtClean="0">
                <a:solidFill>
                  <a:srgbClr val="FFFFFF"/>
                </a:solidFill>
                <a:latin typeface="Times New Roman" pitchFamily="18" charset="0"/>
                <a:cs typeface="+mn-cs"/>
              </a:rPr>
              <a:t>Launch  </a:t>
            </a:r>
            <a:endParaRPr kumimoji="1" lang="en-US" sz="1000" b="1" dirty="0">
              <a:solidFill>
                <a:srgbClr val="FFFFFF"/>
              </a:solidFill>
              <a:latin typeface="Times New Roman" pitchFamily="18" charset="0"/>
              <a:cs typeface="+mn-cs"/>
            </a:endParaRPr>
          </a:p>
        </p:txBody>
      </p:sp>
      <p:sp>
        <p:nvSpPr>
          <p:cNvPr id="80" name="Text Box 28"/>
          <p:cNvSpPr txBox="1">
            <a:spLocks noChangeArrowheads="1"/>
          </p:cNvSpPr>
          <p:nvPr/>
        </p:nvSpPr>
        <p:spPr bwMode="auto">
          <a:xfrm>
            <a:off x="3657600" y="2057400"/>
            <a:ext cx="1114962" cy="523220"/>
          </a:xfrm>
          <a:prstGeom prst="rect">
            <a:avLst/>
          </a:prstGeom>
          <a:solidFill>
            <a:schemeClr val="bg1"/>
          </a:solidFill>
          <a:ln w="9525" algn="ctr">
            <a:noFill/>
            <a:miter lim="800000"/>
            <a:headEnd/>
            <a:tailEnd/>
          </a:ln>
        </p:spPr>
        <p:txBody>
          <a:bodyPr wrap="square">
            <a:spAutoFit/>
          </a:bodyPr>
          <a:lstStyle/>
          <a:p>
            <a:pPr algn="ctr" defTabSz="914400" eaLnBrk="0" hangingPunct="0">
              <a:spcBef>
                <a:spcPct val="50000"/>
              </a:spcBef>
            </a:pPr>
            <a:r>
              <a:rPr kumimoji="1" lang="en-US" sz="1400" b="1" dirty="0">
                <a:solidFill>
                  <a:srgbClr val="000000"/>
                </a:solidFill>
                <a:latin typeface="Times New Roman" pitchFamily="18" charset="0"/>
                <a:cs typeface="+mn-cs"/>
              </a:rPr>
              <a:t>Series </a:t>
            </a:r>
            <a:r>
              <a:rPr kumimoji="1" lang="en-US" sz="1400" b="1" dirty="0" smtClean="0">
                <a:solidFill>
                  <a:srgbClr val="000000"/>
                </a:solidFill>
                <a:latin typeface="Times New Roman" pitchFamily="18" charset="0"/>
                <a:cs typeface="+mn-cs"/>
              </a:rPr>
              <a:t>C  $22 </a:t>
            </a:r>
            <a:r>
              <a:rPr kumimoji="1" lang="en-US" sz="1400" b="1" dirty="0">
                <a:solidFill>
                  <a:srgbClr val="000000"/>
                </a:solidFill>
                <a:latin typeface="Times New Roman" pitchFamily="18" charset="0"/>
                <a:cs typeface="+mn-cs"/>
              </a:rPr>
              <a:t>MM</a:t>
            </a:r>
          </a:p>
        </p:txBody>
      </p:sp>
      <p:sp>
        <p:nvSpPr>
          <p:cNvPr id="142" name="Rectangle 16"/>
          <p:cNvSpPr>
            <a:spLocks noChangeArrowheads="1"/>
          </p:cNvSpPr>
          <p:nvPr/>
        </p:nvSpPr>
        <p:spPr bwMode="auto">
          <a:xfrm>
            <a:off x="532654" y="1906074"/>
            <a:ext cx="211596" cy="107722"/>
          </a:xfrm>
          <a:prstGeom prst="rect">
            <a:avLst/>
          </a:prstGeom>
          <a:noFill/>
          <a:ln w="9525">
            <a:noFill/>
            <a:miter lim="800000"/>
            <a:headEnd/>
            <a:tailEnd/>
          </a:ln>
        </p:spPr>
        <p:txBody>
          <a:bodyPr wrap="none" lIns="0" tIns="0" rIns="0" bIns="0">
            <a:spAutoFit/>
          </a:bodyPr>
          <a:lstStyle/>
          <a:p>
            <a:pPr algn="r" defTabSz="914400" eaLnBrk="0" hangingPunct="0">
              <a:spcBef>
                <a:spcPct val="50000"/>
              </a:spcBef>
            </a:pPr>
            <a:r>
              <a:rPr kumimoji="1" lang="en-US" sz="700" dirty="0" smtClean="0">
                <a:solidFill>
                  <a:srgbClr val="000000"/>
                </a:solidFill>
                <a:latin typeface="Times New Roman" pitchFamily="18" charset="0"/>
                <a:cs typeface="+mn-cs"/>
              </a:rPr>
              <a:t>$30M</a:t>
            </a:r>
            <a:endParaRPr kumimoji="1" lang="en-US" sz="700" dirty="0">
              <a:solidFill>
                <a:srgbClr val="000000"/>
              </a:solidFill>
              <a:latin typeface="Times New Roman" pitchFamily="18" charset="0"/>
              <a:cs typeface="+mn-cs"/>
            </a:endParaRPr>
          </a:p>
        </p:txBody>
      </p:sp>
      <p:sp>
        <p:nvSpPr>
          <p:cNvPr id="143" name="Rectangle 16"/>
          <p:cNvSpPr>
            <a:spLocks noChangeArrowheads="1"/>
          </p:cNvSpPr>
          <p:nvPr/>
        </p:nvSpPr>
        <p:spPr bwMode="auto">
          <a:xfrm>
            <a:off x="523900" y="2147553"/>
            <a:ext cx="211596" cy="107722"/>
          </a:xfrm>
          <a:prstGeom prst="rect">
            <a:avLst/>
          </a:prstGeom>
          <a:noFill/>
          <a:ln w="9525">
            <a:noFill/>
            <a:miter lim="800000"/>
            <a:headEnd/>
            <a:tailEnd/>
          </a:ln>
        </p:spPr>
        <p:txBody>
          <a:bodyPr wrap="none" lIns="0" tIns="0" rIns="0" bIns="0">
            <a:spAutoFit/>
          </a:bodyPr>
          <a:lstStyle/>
          <a:p>
            <a:pPr algn="r" defTabSz="914400" eaLnBrk="0" hangingPunct="0">
              <a:spcBef>
                <a:spcPct val="50000"/>
              </a:spcBef>
            </a:pPr>
            <a:r>
              <a:rPr kumimoji="1" lang="en-US" sz="700" dirty="0" smtClean="0">
                <a:solidFill>
                  <a:srgbClr val="000000"/>
                </a:solidFill>
                <a:latin typeface="Times New Roman" pitchFamily="18" charset="0"/>
                <a:cs typeface="+mn-cs"/>
              </a:rPr>
              <a:t>$20M</a:t>
            </a:r>
            <a:endParaRPr kumimoji="1" lang="en-US" sz="700" dirty="0">
              <a:solidFill>
                <a:srgbClr val="000000"/>
              </a:solidFill>
              <a:latin typeface="Times New Roman" pitchFamily="18" charset="0"/>
              <a:cs typeface="+mn-cs"/>
            </a:endParaRPr>
          </a:p>
        </p:txBody>
      </p:sp>
      <p:sp>
        <p:nvSpPr>
          <p:cNvPr id="5172" name="Rectangle 54"/>
          <p:cNvSpPr>
            <a:spLocks noChangeArrowheads="1"/>
          </p:cNvSpPr>
          <p:nvPr/>
        </p:nvSpPr>
        <p:spPr bwMode="auto">
          <a:xfrm>
            <a:off x="2895600" y="3276600"/>
            <a:ext cx="4572000" cy="228600"/>
          </a:xfrm>
          <a:prstGeom prst="rect">
            <a:avLst/>
          </a:prstGeom>
          <a:solidFill>
            <a:srgbClr val="00007E">
              <a:alpha val="50000"/>
            </a:srgbClr>
          </a:solidFill>
          <a:ln w="9525" algn="ctr">
            <a:noFill/>
            <a:miter lim="800000"/>
            <a:headEnd/>
            <a:tailEnd/>
          </a:ln>
        </p:spPr>
        <p:txBody>
          <a:bodyPr wrap="none" anchor="ctr"/>
          <a:lstStyle/>
          <a:p>
            <a:pPr algn="ctr" defTabSz="914400" eaLnBrk="0" hangingPunct="0">
              <a:spcBef>
                <a:spcPct val="50000"/>
              </a:spcBef>
            </a:pPr>
            <a:endParaRPr kumimoji="1" lang="en-US" sz="1000" b="1">
              <a:solidFill>
                <a:srgbClr val="FFFFFF"/>
              </a:solidFill>
              <a:latin typeface="Times New Roman" pitchFamily="18" charset="0"/>
              <a:cs typeface="+mn-cs"/>
            </a:endParaRPr>
          </a:p>
        </p:txBody>
      </p:sp>
      <p:sp>
        <p:nvSpPr>
          <p:cNvPr id="5173" name="Text Box 55"/>
          <p:cNvSpPr txBox="1">
            <a:spLocks noChangeArrowheads="1"/>
          </p:cNvSpPr>
          <p:nvPr/>
        </p:nvSpPr>
        <p:spPr bwMode="auto">
          <a:xfrm>
            <a:off x="4572000" y="3276600"/>
            <a:ext cx="1223412" cy="246221"/>
          </a:xfrm>
          <a:prstGeom prst="rect">
            <a:avLst/>
          </a:prstGeom>
          <a:noFill/>
          <a:ln w="9525" algn="ctr">
            <a:noFill/>
            <a:miter lim="800000"/>
            <a:headEnd/>
            <a:tailEnd/>
          </a:ln>
        </p:spPr>
        <p:txBody>
          <a:bodyPr wrap="none">
            <a:spAutoFit/>
          </a:bodyPr>
          <a:lstStyle/>
          <a:p>
            <a:pPr algn="ctr" defTabSz="914400" eaLnBrk="0" hangingPunct="0">
              <a:spcBef>
                <a:spcPct val="50000"/>
              </a:spcBef>
            </a:pPr>
            <a:r>
              <a:rPr kumimoji="1" lang="en-US" sz="1000" dirty="0" smtClean="0">
                <a:solidFill>
                  <a:srgbClr val="FFFFFF"/>
                </a:solidFill>
                <a:latin typeface="Times New Roman" pitchFamily="18" charset="0"/>
                <a:cs typeface="+mn-cs"/>
              </a:rPr>
              <a:t>Regulatory / Clinical</a:t>
            </a:r>
            <a:endParaRPr kumimoji="1" lang="en-US" sz="1000" dirty="0">
              <a:solidFill>
                <a:srgbClr val="FFFFFF"/>
              </a:solidFill>
              <a:latin typeface="Times New Roman" pitchFamily="18" charset="0"/>
              <a:cs typeface="+mn-cs"/>
            </a:endParaRPr>
          </a:p>
        </p:txBody>
      </p:sp>
      <p:sp>
        <p:nvSpPr>
          <p:cNvPr id="150" name="Freeform 2"/>
          <p:cNvSpPr>
            <a:spLocks/>
          </p:cNvSpPr>
          <p:nvPr/>
        </p:nvSpPr>
        <p:spPr bwMode="auto">
          <a:xfrm>
            <a:off x="7467600" y="1752600"/>
            <a:ext cx="1524000" cy="1447800"/>
          </a:xfrm>
          <a:custGeom>
            <a:avLst/>
            <a:gdLst>
              <a:gd name="T0" fmla="*/ 2147483647 w 2700"/>
              <a:gd name="T1" fmla="*/ 2147483647 h 768"/>
              <a:gd name="T2" fmla="*/ 2147483647 w 2700"/>
              <a:gd name="T3" fmla="*/ 2147483647 h 768"/>
              <a:gd name="T4" fmla="*/ 2147483647 w 2700"/>
              <a:gd name="T5" fmla="*/ 2147483647 h 768"/>
              <a:gd name="T6" fmla="*/ 2147483647 w 2700"/>
              <a:gd name="T7" fmla="*/ 2147483647 h 768"/>
              <a:gd name="T8" fmla="*/ 2147483647 w 2700"/>
              <a:gd name="T9" fmla="*/ 2147483647 h 768"/>
              <a:gd name="T10" fmla="*/ 2147483647 w 2700"/>
              <a:gd name="T11" fmla="*/ 2147483647 h 768"/>
              <a:gd name="T12" fmla="*/ 2147483647 w 2700"/>
              <a:gd name="T13" fmla="*/ 2147483647 h 768"/>
              <a:gd name="T14" fmla="*/ 2147483647 w 2700"/>
              <a:gd name="T15" fmla="*/ 2147483647 h 768"/>
              <a:gd name="T16" fmla="*/ 2147483647 w 2700"/>
              <a:gd name="T17" fmla="*/ 2147483647 h 768"/>
              <a:gd name="T18" fmla="*/ 2147483647 w 2700"/>
              <a:gd name="T19" fmla="*/ 2147483647 h 768"/>
              <a:gd name="T20" fmla="*/ 2147483647 w 2700"/>
              <a:gd name="T21" fmla="*/ 2147483647 h 768"/>
              <a:gd name="T22" fmla="*/ 2147483647 w 2700"/>
              <a:gd name="T23" fmla="*/ 2147483647 h 768"/>
              <a:gd name="T24" fmla="*/ 0 w 2700"/>
              <a:gd name="T25" fmla="*/ 2147483647 h 768"/>
              <a:gd name="T26" fmla="*/ 0 w 2700"/>
              <a:gd name="T27" fmla="*/ 0 h 768"/>
              <a:gd name="T28" fmla="*/ 2147483647 w 2700"/>
              <a:gd name="T29" fmla="*/ 2147483647 h 7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00"/>
              <a:gd name="T46" fmla="*/ 0 h 768"/>
              <a:gd name="T47" fmla="*/ 2700 w 2700"/>
              <a:gd name="T48" fmla="*/ 768 h 768"/>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7333 h 10000"/>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8000 h 10000"/>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8667 h 10000"/>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8421 h 10000"/>
              <a:gd name="connsiteX0" fmla="*/ 9956 w 10000"/>
              <a:gd name="connsiteY0" fmla="*/ 10000 h 10000"/>
              <a:gd name="connsiteX1" fmla="*/ 8867 w 10000"/>
              <a:gd name="connsiteY1" fmla="*/ 10000 h 10000"/>
              <a:gd name="connsiteX2" fmla="*/ 8044 w 10000"/>
              <a:gd name="connsiteY2" fmla="*/ 10000 h 10000"/>
              <a:gd name="connsiteX3" fmla="*/ 7267 w 10000"/>
              <a:gd name="connsiteY3" fmla="*/ 10000 h 10000"/>
              <a:gd name="connsiteX4" fmla="*/ 6422 w 10000"/>
              <a:gd name="connsiteY4" fmla="*/ 10000 h 10000"/>
              <a:gd name="connsiteX5" fmla="*/ 5659 w 10000"/>
              <a:gd name="connsiteY5" fmla="*/ 10000 h 10000"/>
              <a:gd name="connsiteX6" fmla="*/ 4826 w 10000"/>
              <a:gd name="connsiteY6" fmla="*/ 10000 h 10000"/>
              <a:gd name="connsiteX7" fmla="*/ 4037 w 10000"/>
              <a:gd name="connsiteY7" fmla="*/ 10000 h 10000"/>
              <a:gd name="connsiteX8" fmla="*/ 3215 w 10000"/>
              <a:gd name="connsiteY8" fmla="*/ 10000 h 10000"/>
              <a:gd name="connsiteX9" fmla="*/ 2437 w 10000"/>
              <a:gd name="connsiteY9" fmla="*/ 10000 h 10000"/>
              <a:gd name="connsiteX10" fmla="*/ 1611 w 10000"/>
              <a:gd name="connsiteY10" fmla="*/ 10000 h 10000"/>
              <a:gd name="connsiteX11" fmla="*/ 778 w 10000"/>
              <a:gd name="connsiteY11" fmla="*/ 10000 h 10000"/>
              <a:gd name="connsiteX12" fmla="*/ 0 w 10000"/>
              <a:gd name="connsiteY12" fmla="*/ 10000 h 10000"/>
              <a:gd name="connsiteX13" fmla="*/ 0 w 10000"/>
              <a:gd name="connsiteY13" fmla="*/ 0 h 10000"/>
              <a:gd name="connsiteX14" fmla="*/ 10000 w 10000"/>
              <a:gd name="connsiteY14" fmla="*/ 73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956" y="10000"/>
                </a:moveTo>
                <a:lnTo>
                  <a:pt x="8867" y="10000"/>
                </a:lnTo>
                <a:lnTo>
                  <a:pt x="8044" y="10000"/>
                </a:lnTo>
                <a:lnTo>
                  <a:pt x="7267" y="10000"/>
                </a:lnTo>
                <a:lnTo>
                  <a:pt x="6422" y="10000"/>
                </a:lnTo>
                <a:lnTo>
                  <a:pt x="5659" y="10000"/>
                </a:lnTo>
                <a:lnTo>
                  <a:pt x="4826" y="10000"/>
                </a:lnTo>
                <a:lnTo>
                  <a:pt x="4037" y="10000"/>
                </a:lnTo>
                <a:lnTo>
                  <a:pt x="3215" y="10000"/>
                </a:lnTo>
                <a:lnTo>
                  <a:pt x="2437" y="10000"/>
                </a:lnTo>
                <a:lnTo>
                  <a:pt x="1611" y="10000"/>
                </a:lnTo>
                <a:lnTo>
                  <a:pt x="778" y="10000"/>
                </a:lnTo>
                <a:lnTo>
                  <a:pt x="0" y="10000"/>
                </a:lnTo>
                <a:lnTo>
                  <a:pt x="0" y="0"/>
                </a:lnTo>
                <a:lnTo>
                  <a:pt x="10000" y="7368"/>
                </a:lnTo>
              </a:path>
            </a:pathLst>
          </a:custGeom>
          <a:gradFill rotWithShape="0">
            <a:gsLst>
              <a:gs pos="0">
                <a:srgbClr val="5BBC66"/>
              </a:gs>
              <a:gs pos="100000">
                <a:srgbClr val="00007E"/>
              </a:gs>
            </a:gsLst>
            <a:lin ang="5400000" scaled="1"/>
          </a:gradFill>
          <a:ln w="3175">
            <a:no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93" name="Line 30"/>
          <p:cNvSpPr>
            <a:spLocks noChangeShapeType="1"/>
          </p:cNvSpPr>
          <p:nvPr/>
        </p:nvSpPr>
        <p:spPr bwMode="auto">
          <a:xfrm>
            <a:off x="6858000" y="1535113"/>
            <a:ext cx="1588" cy="514191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95" name="Line 5"/>
          <p:cNvSpPr>
            <a:spLocks noChangeShapeType="1"/>
          </p:cNvSpPr>
          <p:nvPr/>
        </p:nvSpPr>
        <p:spPr bwMode="auto">
          <a:xfrm>
            <a:off x="7772400" y="1533525"/>
            <a:ext cx="1587" cy="51419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96" name="Line 7"/>
          <p:cNvSpPr>
            <a:spLocks noChangeShapeType="1"/>
          </p:cNvSpPr>
          <p:nvPr/>
        </p:nvSpPr>
        <p:spPr bwMode="auto">
          <a:xfrm>
            <a:off x="7162800" y="1533525"/>
            <a:ext cx="1587" cy="5132388"/>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97" name="Line 13"/>
          <p:cNvSpPr>
            <a:spLocks noChangeShapeType="1"/>
          </p:cNvSpPr>
          <p:nvPr/>
        </p:nvSpPr>
        <p:spPr bwMode="auto">
          <a:xfrm>
            <a:off x="7467600" y="1841500"/>
            <a:ext cx="1587" cy="48244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101" name="Line 30"/>
          <p:cNvSpPr>
            <a:spLocks noChangeShapeType="1"/>
          </p:cNvSpPr>
          <p:nvPr/>
        </p:nvSpPr>
        <p:spPr bwMode="auto">
          <a:xfrm>
            <a:off x="8077200" y="1535113"/>
            <a:ext cx="1588" cy="5141912"/>
          </a:xfrm>
          <a:prstGeom prst="line">
            <a:avLst/>
          </a:prstGeom>
          <a:noFill/>
          <a:ln w="19050">
            <a:solidFill>
              <a:schemeClr val="bg2"/>
            </a:solidFill>
            <a:round/>
            <a:headEnd/>
            <a:tailEnd/>
          </a:ln>
        </p:spPr>
        <p:txBody>
          <a:bodyPr>
            <a:spAutoFit/>
          </a:bodyPr>
          <a:lstStyle/>
          <a:p>
            <a:pPr algn="ctr" defTabSz="914400" eaLnBrk="0" hangingPunct="0"/>
            <a:endParaRPr kumimoji="1" lang="en-US" sz="2400" dirty="0">
              <a:solidFill>
                <a:srgbClr val="000000"/>
              </a:solidFill>
              <a:latin typeface="Times New Roman" pitchFamily="18" charset="0"/>
              <a:cs typeface="+mn-cs"/>
            </a:endParaRPr>
          </a:p>
        </p:txBody>
      </p:sp>
      <p:sp>
        <p:nvSpPr>
          <p:cNvPr id="120" name="Line 5"/>
          <p:cNvSpPr>
            <a:spLocks noChangeShapeType="1"/>
          </p:cNvSpPr>
          <p:nvPr/>
        </p:nvSpPr>
        <p:spPr bwMode="auto">
          <a:xfrm>
            <a:off x="8382000" y="1524000"/>
            <a:ext cx="1587" cy="5141913"/>
          </a:xfrm>
          <a:prstGeom prst="line">
            <a:avLst/>
          </a:prstGeom>
          <a:noFill/>
          <a:ln w="0">
            <a:solidFill>
              <a:srgbClr val="C0C0C0"/>
            </a:solidFill>
            <a:round/>
            <a:headEnd/>
            <a:tailEnd/>
          </a:ln>
        </p:spPr>
        <p:txBody>
          <a:bodyPr/>
          <a:lstStyle/>
          <a:p>
            <a:pPr algn="ctr" defTabSz="914400" eaLnBrk="0" hangingPunct="0"/>
            <a:endParaRPr kumimoji="1" lang="en-US" sz="2400" dirty="0">
              <a:solidFill>
                <a:srgbClr val="000000"/>
              </a:solidFill>
              <a:latin typeface="Times New Roman" pitchFamily="18" charset="0"/>
              <a:cs typeface="+mn-cs"/>
            </a:endParaRPr>
          </a:p>
        </p:txBody>
      </p:sp>
      <p:sp>
        <p:nvSpPr>
          <p:cNvPr id="137" name="Line 13"/>
          <p:cNvSpPr>
            <a:spLocks noChangeShapeType="1"/>
          </p:cNvSpPr>
          <p:nvPr/>
        </p:nvSpPr>
        <p:spPr bwMode="auto">
          <a:xfrm>
            <a:off x="8685213" y="1828800"/>
            <a:ext cx="1587" cy="4824413"/>
          </a:xfrm>
          <a:prstGeom prst="line">
            <a:avLst/>
          </a:prstGeom>
          <a:noFill/>
          <a:ln w="0">
            <a:solidFill>
              <a:srgbClr val="C0C0C0"/>
            </a:solidFill>
            <a:round/>
            <a:headEnd/>
            <a:tailEnd/>
          </a:ln>
        </p:spPr>
        <p:txBody>
          <a:bodyPr/>
          <a:lstStyle/>
          <a:p>
            <a:pPr algn="ctr" defTabSz="914400" eaLnBrk="0" hangingPunct="0"/>
            <a:endParaRPr kumimoji="1" lang="en-US" sz="2400">
              <a:solidFill>
                <a:srgbClr val="000000"/>
              </a:solidFill>
              <a:latin typeface="Times New Roman" pitchFamily="18" charset="0"/>
              <a:cs typeface="+mn-cs"/>
            </a:endParaRPr>
          </a:p>
        </p:txBody>
      </p:sp>
      <p:sp>
        <p:nvSpPr>
          <p:cNvPr id="145" name="Text Box 28"/>
          <p:cNvSpPr txBox="1">
            <a:spLocks noChangeArrowheads="1"/>
          </p:cNvSpPr>
          <p:nvPr/>
        </p:nvSpPr>
        <p:spPr bwMode="auto">
          <a:xfrm>
            <a:off x="5943600" y="1812471"/>
            <a:ext cx="990600" cy="523220"/>
          </a:xfrm>
          <a:prstGeom prst="rect">
            <a:avLst/>
          </a:prstGeom>
          <a:solidFill>
            <a:schemeClr val="bg1"/>
          </a:solidFill>
          <a:ln w="9525" algn="ctr">
            <a:noFill/>
            <a:miter lim="800000"/>
            <a:headEnd/>
            <a:tailEnd/>
          </a:ln>
        </p:spPr>
        <p:txBody>
          <a:bodyPr wrap="square">
            <a:spAutoFit/>
          </a:bodyPr>
          <a:lstStyle/>
          <a:p>
            <a:pPr algn="ctr" defTabSz="914400" eaLnBrk="0" hangingPunct="0">
              <a:spcBef>
                <a:spcPct val="50000"/>
              </a:spcBef>
            </a:pPr>
            <a:r>
              <a:rPr kumimoji="1" lang="en-US" sz="1400" b="1" dirty="0">
                <a:solidFill>
                  <a:srgbClr val="000000"/>
                </a:solidFill>
                <a:latin typeface="Times New Roman" pitchFamily="18" charset="0"/>
                <a:cs typeface="+mn-cs"/>
              </a:rPr>
              <a:t>Series </a:t>
            </a:r>
            <a:r>
              <a:rPr kumimoji="1" lang="en-US" sz="1400" b="1" dirty="0" smtClean="0">
                <a:solidFill>
                  <a:srgbClr val="000000"/>
                </a:solidFill>
                <a:latin typeface="Times New Roman" pitchFamily="18" charset="0"/>
                <a:cs typeface="+mn-cs"/>
              </a:rPr>
              <a:t>D  $35 </a:t>
            </a:r>
            <a:r>
              <a:rPr kumimoji="1" lang="en-US" sz="1400" b="1" dirty="0">
                <a:solidFill>
                  <a:srgbClr val="000000"/>
                </a:solidFill>
                <a:latin typeface="Times New Roman" pitchFamily="18" charset="0"/>
                <a:cs typeface="+mn-cs"/>
              </a:rPr>
              <a:t>MM</a:t>
            </a:r>
          </a:p>
        </p:txBody>
      </p:sp>
      <p:sp>
        <p:nvSpPr>
          <p:cNvPr id="151" name="Text Box 28"/>
          <p:cNvSpPr txBox="1">
            <a:spLocks noChangeArrowheads="1"/>
          </p:cNvSpPr>
          <p:nvPr/>
        </p:nvSpPr>
        <p:spPr bwMode="auto">
          <a:xfrm>
            <a:off x="8154475" y="1686581"/>
            <a:ext cx="989525" cy="523219"/>
          </a:xfrm>
          <a:prstGeom prst="rect">
            <a:avLst/>
          </a:prstGeom>
          <a:solidFill>
            <a:schemeClr val="bg1"/>
          </a:solidFill>
          <a:ln w="9525" algn="ctr">
            <a:noFill/>
            <a:miter lim="800000"/>
            <a:headEnd/>
            <a:tailEnd/>
          </a:ln>
        </p:spPr>
        <p:txBody>
          <a:bodyPr wrap="square">
            <a:spAutoFit/>
          </a:bodyPr>
          <a:lstStyle/>
          <a:p>
            <a:pPr algn="ctr" defTabSz="914400" eaLnBrk="0" hangingPunct="0">
              <a:spcBef>
                <a:spcPct val="50000"/>
              </a:spcBef>
            </a:pPr>
            <a:r>
              <a:rPr kumimoji="1" lang="en-US" sz="1400" b="1" dirty="0">
                <a:solidFill>
                  <a:srgbClr val="000000"/>
                </a:solidFill>
                <a:latin typeface="Times New Roman" pitchFamily="18" charset="0"/>
                <a:cs typeface="+mn-cs"/>
              </a:rPr>
              <a:t>Series </a:t>
            </a:r>
            <a:r>
              <a:rPr kumimoji="1" lang="en-US" sz="1400" b="1" dirty="0" smtClean="0">
                <a:solidFill>
                  <a:srgbClr val="000000"/>
                </a:solidFill>
                <a:latin typeface="Times New Roman" pitchFamily="18" charset="0"/>
                <a:cs typeface="+mn-cs"/>
              </a:rPr>
              <a:t>E  $40 </a:t>
            </a:r>
            <a:r>
              <a:rPr kumimoji="1" lang="en-US" sz="1400" b="1" dirty="0">
                <a:solidFill>
                  <a:srgbClr val="000000"/>
                </a:solidFill>
                <a:latin typeface="Times New Roman" pitchFamily="18" charset="0"/>
                <a:cs typeface="+mn-cs"/>
              </a:rPr>
              <a:t>MM</a:t>
            </a:r>
          </a:p>
        </p:txBody>
      </p:sp>
      <p:sp>
        <p:nvSpPr>
          <p:cNvPr id="152" name="Rectangle 16"/>
          <p:cNvSpPr>
            <a:spLocks noChangeArrowheads="1"/>
          </p:cNvSpPr>
          <p:nvPr/>
        </p:nvSpPr>
        <p:spPr bwMode="auto">
          <a:xfrm>
            <a:off x="533400" y="1689279"/>
            <a:ext cx="211596" cy="107722"/>
          </a:xfrm>
          <a:prstGeom prst="rect">
            <a:avLst/>
          </a:prstGeom>
          <a:noFill/>
          <a:ln w="9525">
            <a:noFill/>
            <a:miter lim="800000"/>
            <a:headEnd/>
            <a:tailEnd/>
          </a:ln>
        </p:spPr>
        <p:txBody>
          <a:bodyPr wrap="none" lIns="0" tIns="0" rIns="0" bIns="0">
            <a:spAutoFit/>
          </a:bodyPr>
          <a:lstStyle/>
          <a:p>
            <a:pPr algn="r" defTabSz="914400" eaLnBrk="0" hangingPunct="0">
              <a:spcBef>
                <a:spcPct val="50000"/>
              </a:spcBef>
            </a:pPr>
            <a:r>
              <a:rPr kumimoji="1" lang="en-US" sz="700" dirty="0" smtClean="0">
                <a:solidFill>
                  <a:srgbClr val="000000"/>
                </a:solidFill>
                <a:latin typeface="Times New Roman" pitchFamily="18" charset="0"/>
                <a:cs typeface="+mn-cs"/>
              </a:rPr>
              <a:t>$40M</a:t>
            </a:r>
            <a:endParaRPr kumimoji="1" lang="en-US" sz="700" dirty="0">
              <a:solidFill>
                <a:srgbClr val="000000"/>
              </a:solidFill>
              <a:latin typeface="Times New Roman" pitchFamily="18" charset="0"/>
              <a:cs typeface="+mn-cs"/>
            </a:endParaRPr>
          </a:p>
        </p:txBody>
      </p:sp>
      <p:sp>
        <p:nvSpPr>
          <p:cNvPr id="149" name="Slide Number Placeholder 148"/>
          <p:cNvSpPr>
            <a:spLocks noGrp="1"/>
          </p:cNvSpPr>
          <p:nvPr>
            <p:ph type="sldNum" sz="quarter" idx="12"/>
          </p:nvPr>
        </p:nvSpPr>
        <p:spPr/>
        <p:txBody>
          <a:bodyPr/>
          <a:lstStyle/>
          <a:p>
            <a:fld id="{701DAA9B-B69D-4D34-83E6-D0DBDA712E92}" type="slidenum">
              <a:rPr lang="en-US" smtClean="0"/>
              <a:pPr/>
              <a:t>44</a:t>
            </a:fld>
            <a:endParaRPr lang="en-US"/>
          </a:p>
        </p:txBody>
      </p:sp>
      <p:sp>
        <p:nvSpPr>
          <p:cNvPr id="154" name="Date Placeholder 153"/>
          <p:cNvSpPr>
            <a:spLocks noGrp="1"/>
          </p:cNvSpPr>
          <p:nvPr>
            <p:ph type="dt" sz="half" idx="10"/>
          </p:nvPr>
        </p:nvSpPr>
        <p:spPr/>
        <p:txBody>
          <a:bodyPr/>
          <a:lstStyle/>
          <a:p>
            <a:r>
              <a:rPr lang="en-US" smtClean="0">
                <a:solidFill>
                  <a:srgbClr val="000000"/>
                </a:solidFill>
              </a:rPr>
              <a:t>12/4/2009</a:t>
            </a:r>
            <a:endParaRPr lang="en-US">
              <a:solidFill>
                <a:srgbClr val="000000"/>
              </a:solidFill>
            </a:endParaRPr>
          </a:p>
        </p:txBody>
      </p:sp>
      <p:grpSp>
        <p:nvGrpSpPr>
          <p:cNvPr id="3" name="Group 154"/>
          <p:cNvGrpSpPr/>
          <p:nvPr/>
        </p:nvGrpSpPr>
        <p:grpSpPr>
          <a:xfrm>
            <a:off x="457200" y="3581400"/>
            <a:ext cx="8670470" cy="3064032"/>
            <a:chOff x="457200" y="3581400"/>
            <a:chExt cx="8670470" cy="3064032"/>
          </a:xfrm>
        </p:grpSpPr>
        <p:sp>
          <p:nvSpPr>
            <p:cNvPr id="156" name="AutoShape 35"/>
            <p:cNvSpPr>
              <a:spLocks noChangeArrowheads="1"/>
            </p:cNvSpPr>
            <p:nvPr/>
          </p:nvSpPr>
          <p:spPr bwMode="auto">
            <a:xfrm>
              <a:off x="457200" y="3581400"/>
              <a:ext cx="914400" cy="439268"/>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Proof of Concept</a:t>
              </a:r>
              <a:endParaRPr kumimoji="1" lang="en-US" sz="1100" dirty="0">
                <a:solidFill>
                  <a:srgbClr val="000000"/>
                </a:solidFill>
                <a:latin typeface="Times New Roman" pitchFamily="18" charset="0"/>
                <a:cs typeface="+mn-cs"/>
              </a:endParaRPr>
            </a:p>
          </p:txBody>
        </p:sp>
        <p:sp>
          <p:nvSpPr>
            <p:cNvPr id="157" name="AutoShape 37"/>
            <p:cNvSpPr>
              <a:spLocks noChangeArrowheads="1"/>
            </p:cNvSpPr>
            <p:nvPr/>
          </p:nvSpPr>
          <p:spPr bwMode="auto">
            <a:xfrm>
              <a:off x="1371600" y="4808678"/>
              <a:ext cx="1219200" cy="27071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Pilot Studies</a:t>
              </a:r>
              <a:endParaRPr kumimoji="1" lang="en-US" sz="1100" dirty="0">
                <a:solidFill>
                  <a:srgbClr val="000000"/>
                </a:solidFill>
                <a:latin typeface="Times New Roman" pitchFamily="18" charset="0"/>
                <a:cs typeface="+mn-cs"/>
              </a:endParaRPr>
            </a:p>
          </p:txBody>
        </p:sp>
        <p:sp>
          <p:nvSpPr>
            <p:cNvPr id="158" name="AutoShape 63"/>
            <p:cNvSpPr>
              <a:spLocks noChangeArrowheads="1"/>
            </p:cNvSpPr>
            <p:nvPr/>
          </p:nvSpPr>
          <p:spPr bwMode="auto">
            <a:xfrm>
              <a:off x="1905000" y="5945374"/>
              <a:ext cx="914400" cy="607826"/>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IC and Processing Patents</a:t>
              </a:r>
              <a:endParaRPr kumimoji="1" lang="en-US" sz="1100" dirty="0">
                <a:solidFill>
                  <a:srgbClr val="FFFFFF"/>
                </a:solidFill>
                <a:latin typeface="Times New Roman" pitchFamily="18" charset="0"/>
                <a:cs typeface="+mn-cs"/>
              </a:endParaRPr>
            </a:p>
          </p:txBody>
        </p:sp>
        <p:sp>
          <p:nvSpPr>
            <p:cNvPr id="159" name="AutoShape 66"/>
            <p:cNvSpPr>
              <a:spLocks noChangeArrowheads="1"/>
            </p:cNvSpPr>
            <p:nvPr/>
          </p:nvSpPr>
          <p:spPr bwMode="auto">
            <a:xfrm>
              <a:off x="2590800" y="3652799"/>
              <a:ext cx="1219200" cy="27071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   Beta Prototype</a:t>
              </a:r>
              <a:endParaRPr kumimoji="1" lang="en-US" sz="1100" baseline="30000" dirty="0">
                <a:solidFill>
                  <a:srgbClr val="000000"/>
                </a:solidFill>
                <a:latin typeface="Times New Roman" pitchFamily="18" charset="0"/>
                <a:cs typeface="+mn-cs"/>
              </a:endParaRPr>
            </a:p>
          </p:txBody>
        </p:sp>
        <p:sp>
          <p:nvSpPr>
            <p:cNvPr id="160" name="AutoShape 35"/>
            <p:cNvSpPr>
              <a:spLocks noChangeArrowheads="1"/>
            </p:cNvSpPr>
            <p:nvPr/>
          </p:nvSpPr>
          <p:spPr bwMode="auto">
            <a:xfrm>
              <a:off x="457200" y="4114800"/>
              <a:ext cx="914400" cy="43926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Laboratory Prototype</a:t>
              </a:r>
              <a:endParaRPr kumimoji="1" lang="en-US" sz="1100" dirty="0">
                <a:solidFill>
                  <a:srgbClr val="000000"/>
                </a:solidFill>
                <a:latin typeface="Times New Roman" pitchFamily="18" charset="0"/>
                <a:cs typeface="+mn-cs"/>
              </a:endParaRPr>
            </a:p>
          </p:txBody>
        </p:sp>
        <p:sp>
          <p:nvSpPr>
            <p:cNvPr id="161" name="AutoShape 63"/>
            <p:cNvSpPr>
              <a:spLocks noChangeArrowheads="1"/>
            </p:cNvSpPr>
            <p:nvPr/>
          </p:nvSpPr>
          <p:spPr bwMode="auto">
            <a:xfrm>
              <a:off x="457200" y="5638800"/>
              <a:ext cx="990600" cy="452149"/>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Provisional Patent</a:t>
              </a:r>
              <a:endParaRPr kumimoji="1" lang="en-US" sz="1100" dirty="0">
                <a:solidFill>
                  <a:srgbClr val="FFFFFF"/>
                </a:solidFill>
                <a:latin typeface="Times New Roman" pitchFamily="18" charset="0"/>
                <a:cs typeface="+mn-cs"/>
              </a:endParaRPr>
            </a:p>
          </p:txBody>
        </p:sp>
        <p:sp>
          <p:nvSpPr>
            <p:cNvPr id="162" name="AutoShape 35"/>
            <p:cNvSpPr>
              <a:spLocks noChangeArrowheads="1"/>
            </p:cNvSpPr>
            <p:nvPr/>
          </p:nvSpPr>
          <p:spPr bwMode="auto">
            <a:xfrm>
              <a:off x="1371600" y="3581400"/>
              <a:ext cx="1219200" cy="43926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Miniaturized Prototype</a:t>
              </a:r>
              <a:endParaRPr kumimoji="1" lang="en-US" sz="1100" dirty="0">
                <a:solidFill>
                  <a:srgbClr val="000000"/>
                </a:solidFill>
                <a:latin typeface="Times New Roman" pitchFamily="18" charset="0"/>
                <a:cs typeface="+mn-cs"/>
              </a:endParaRPr>
            </a:p>
          </p:txBody>
        </p:sp>
        <p:sp>
          <p:nvSpPr>
            <p:cNvPr id="163" name="AutoShape 35"/>
            <p:cNvSpPr>
              <a:spLocks noChangeArrowheads="1"/>
            </p:cNvSpPr>
            <p:nvPr/>
          </p:nvSpPr>
          <p:spPr bwMode="auto">
            <a:xfrm>
              <a:off x="2438400" y="4114800"/>
              <a:ext cx="1066800" cy="43926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Miniaturized Testing</a:t>
              </a:r>
              <a:endParaRPr kumimoji="1" lang="en-US" sz="1100" dirty="0">
                <a:solidFill>
                  <a:srgbClr val="000000"/>
                </a:solidFill>
                <a:latin typeface="Times New Roman" pitchFamily="18" charset="0"/>
                <a:cs typeface="+mn-cs"/>
              </a:endParaRPr>
            </a:p>
          </p:txBody>
        </p:sp>
        <p:sp>
          <p:nvSpPr>
            <p:cNvPr id="164" name="AutoShape 63"/>
            <p:cNvSpPr>
              <a:spLocks noChangeArrowheads="1"/>
            </p:cNvSpPr>
            <p:nvPr/>
          </p:nvSpPr>
          <p:spPr bwMode="auto">
            <a:xfrm>
              <a:off x="2819400" y="5943600"/>
              <a:ext cx="990600" cy="607826"/>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Application and System Patents</a:t>
              </a:r>
              <a:endParaRPr kumimoji="1" lang="en-US" sz="1100" dirty="0">
                <a:solidFill>
                  <a:srgbClr val="FFFFFF"/>
                </a:solidFill>
                <a:latin typeface="Times New Roman" pitchFamily="18" charset="0"/>
                <a:cs typeface="+mn-cs"/>
              </a:endParaRPr>
            </a:p>
          </p:txBody>
        </p:sp>
        <p:sp>
          <p:nvSpPr>
            <p:cNvPr id="165" name="AutoShape 63"/>
            <p:cNvSpPr>
              <a:spLocks noChangeArrowheads="1"/>
            </p:cNvSpPr>
            <p:nvPr/>
          </p:nvSpPr>
          <p:spPr bwMode="auto">
            <a:xfrm>
              <a:off x="457200" y="6248400"/>
              <a:ext cx="990600" cy="397032"/>
            </a:xfrm>
            <a:prstGeom prst="roundRect">
              <a:avLst>
                <a:gd name="adj" fmla="val 0"/>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Technology Licensing </a:t>
              </a:r>
              <a:endParaRPr kumimoji="1" lang="en-US" sz="1100" dirty="0">
                <a:solidFill>
                  <a:srgbClr val="FFFFFF"/>
                </a:solidFill>
                <a:latin typeface="Times New Roman" pitchFamily="18" charset="0"/>
                <a:cs typeface="+mn-cs"/>
              </a:endParaRPr>
            </a:p>
          </p:txBody>
        </p:sp>
        <p:sp>
          <p:nvSpPr>
            <p:cNvPr id="166" name="AutoShape 36"/>
            <p:cNvSpPr>
              <a:spLocks noChangeArrowheads="1"/>
            </p:cNvSpPr>
            <p:nvPr/>
          </p:nvSpPr>
          <p:spPr bwMode="auto">
            <a:xfrm>
              <a:off x="3810000" y="3657600"/>
              <a:ext cx="2438400" cy="27071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Marketable Product</a:t>
              </a:r>
              <a:endParaRPr kumimoji="1" lang="en-US" sz="1100" dirty="0">
                <a:solidFill>
                  <a:srgbClr val="000000"/>
                </a:solidFill>
                <a:latin typeface="Times New Roman" pitchFamily="18" charset="0"/>
                <a:cs typeface="+mn-cs"/>
              </a:endParaRPr>
            </a:p>
          </p:txBody>
        </p:sp>
        <p:sp>
          <p:nvSpPr>
            <p:cNvPr id="167" name="AutoShape 35"/>
            <p:cNvSpPr>
              <a:spLocks noChangeArrowheads="1"/>
            </p:cNvSpPr>
            <p:nvPr/>
          </p:nvSpPr>
          <p:spPr bwMode="auto">
            <a:xfrm>
              <a:off x="3810000" y="4119852"/>
              <a:ext cx="1219200" cy="43926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Beta-Version Testing</a:t>
              </a:r>
              <a:endParaRPr kumimoji="1" lang="en-US" sz="1100" dirty="0">
                <a:solidFill>
                  <a:srgbClr val="000000"/>
                </a:solidFill>
                <a:latin typeface="Times New Roman" pitchFamily="18" charset="0"/>
                <a:cs typeface="+mn-cs"/>
              </a:endParaRPr>
            </a:p>
          </p:txBody>
        </p:sp>
        <p:sp>
          <p:nvSpPr>
            <p:cNvPr id="168" name="AutoShape 38"/>
            <p:cNvSpPr>
              <a:spLocks noChangeArrowheads="1"/>
            </p:cNvSpPr>
            <p:nvPr/>
          </p:nvSpPr>
          <p:spPr bwMode="auto">
            <a:xfrm>
              <a:off x="2895600" y="4800600"/>
              <a:ext cx="1524000" cy="27904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Europe an Trials</a:t>
              </a:r>
              <a:endParaRPr kumimoji="1" lang="en-US" sz="1100" dirty="0">
                <a:solidFill>
                  <a:srgbClr val="000000"/>
                </a:solidFill>
                <a:latin typeface="Times New Roman" pitchFamily="18" charset="0"/>
                <a:cs typeface="+mn-cs"/>
              </a:endParaRPr>
            </a:p>
          </p:txBody>
        </p:sp>
        <p:sp>
          <p:nvSpPr>
            <p:cNvPr id="169" name="AutoShape 52"/>
            <p:cNvSpPr>
              <a:spLocks noChangeArrowheads="1"/>
            </p:cNvSpPr>
            <p:nvPr/>
          </p:nvSpPr>
          <p:spPr bwMode="auto">
            <a:xfrm>
              <a:off x="3810000" y="5155842"/>
              <a:ext cx="1219200" cy="270712"/>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CE Mark -Class </a:t>
              </a:r>
              <a:r>
                <a:rPr kumimoji="1" lang="en-US" sz="1100" dirty="0" err="1" smtClean="0">
                  <a:solidFill>
                    <a:srgbClr val="000000"/>
                  </a:solidFill>
                  <a:latin typeface="Times New Roman" pitchFamily="18" charset="0"/>
                  <a:cs typeface="+mn-cs"/>
                </a:rPr>
                <a:t>IIa</a:t>
              </a:r>
              <a:endParaRPr kumimoji="1" lang="en-US" sz="1100" dirty="0">
                <a:solidFill>
                  <a:srgbClr val="000000"/>
                </a:solidFill>
                <a:latin typeface="Times New Roman" pitchFamily="18" charset="0"/>
                <a:cs typeface="+mn-cs"/>
              </a:endParaRPr>
            </a:p>
          </p:txBody>
        </p:sp>
        <p:sp>
          <p:nvSpPr>
            <p:cNvPr id="170" name="AutoShape 52"/>
            <p:cNvSpPr>
              <a:spLocks noChangeArrowheads="1"/>
            </p:cNvSpPr>
            <p:nvPr/>
          </p:nvSpPr>
          <p:spPr bwMode="auto">
            <a:xfrm>
              <a:off x="3810000" y="5486400"/>
              <a:ext cx="609600" cy="43926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IRB / IDE</a:t>
              </a:r>
              <a:endParaRPr kumimoji="1" lang="en-US" sz="1100" dirty="0">
                <a:solidFill>
                  <a:srgbClr val="000000"/>
                </a:solidFill>
                <a:latin typeface="Times New Roman" pitchFamily="18" charset="0"/>
                <a:cs typeface="+mn-cs"/>
              </a:endParaRPr>
            </a:p>
          </p:txBody>
        </p:sp>
        <p:sp>
          <p:nvSpPr>
            <p:cNvPr id="171" name="AutoShape 52"/>
            <p:cNvSpPr>
              <a:spLocks noChangeArrowheads="1"/>
            </p:cNvSpPr>
            <p:nvPr/>
          </p:nvSpPr>
          <p:spPr bwMode="auto">
            <a:xfrm>
              <a:off x="4419600" y="5486400"/>
              <a:ext cx="609600" cy="43926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Cat III CPT</a:t>
              </a:r>
              <a:endParaRPr kumimoji="1" lang="en-US" sz="1100" dirty="0">
                <a:solidFill>
                  <a:srgbClr val="000000"/>
                </a:solidFill>
                <a:latin typeface="Times New Roman" pitchFamily="18" charset="0"/>
                <a:cs typeface="+mn-cs"/>
              </a:endParaRPr>
            </a:p>
          </p:txBody>
        </p:sp>
        <p:sp>
          <p:nvSpPr>
            <p:cNvPr id="172" name="AutoShape 64"/>
            <p:cNvSpPr>
              <a:spLocks noChangeArrowheads="1"/>
            </p:cNvSpPr>
            <p:nvPr/>
          </p:nvSpPr>
          <p:spPr bwMode="auto">
            <a:xfrm>
              <a:off x="3810000" y="6029483"/>
              <a:ext cx="990600" cy="439269"/>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Disposable Part Patent</a:t>
              </a:r>
              <a:endParaRPr kumimoji="1" lang="en-US" sz="1100" dirty="0">
                <a:solidFill>
                  <a:srgbClr val="000000"/>
                </a:solidFill>
                <a:latin typeface="Times New Roman" pitchFamily="18" charset="0"/>
                <a:cs typeface="+mn-cs"/>
              </a:endParaRPr>
            </a:p>
          </p:txBody>
        </p:sp>
        <p:sp>
          <p:nvSpPr>
            <p:cNvPr id="173" name="AutoShape 38"/>
            <p:cNvSpPr>
              <a:spLocks noChangeArrowheads="1"/>
            </p:cNvSpPr>
            <p:nvPr/>
          </p:nvSpPr>
          <p:spPr bwMode="auto">
            <a:xfrm>
              <a:off x="4418855" y="4800600"/>
              <a:ext cx="1828800" cy="27071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US Pivotal Clinical Trials</a:t>
              </a:r>
              <a:endParaRPr kumimoji="1" lang="en-US" sz="1100" dirty="0">
                <a:solidFill>
                  <a:srgbClr val="000000"/>
                </a:solidFill>
                <a:latin typeface="Times New Roman" pitchFamily="18" charset="0"/>
                <a:cs typeface="+mn-cs"/>
              </a:endParaRPr>
            </a:p>
          </p:txBody>
        </p:sp>
        <p:sp>
          <p:nvSpPr>
            <p:cNvPr id="174" name="AutoShape 38"/>
            <p:cNvSpPr>
              <a:spLocks noChangeArrowheads="1"/>
            </p:cNvSpPr>
            <p:nvPr/>
          </p:nvSpPr>
          <p:spPr bwMode="auto">
            <a:xfrm>
              <a:off x="6248400" y="4711521"/>
              <a:ext cx="914400" cy="439269"/>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Clinical Results</a:t>
              </a:r>
              <a:endParaRPr kumimoji="1" lang="en-US" sz="1100" dirty="0">
                <a:solidFill>
                  <a:srgbClr val="000000"/>
                </a:solidFill>
                <a:latin typeface="Times New Roman" pitchFamily="18" charset="0"/>
                <a:cs typeface="+mn-cs"/>
              </a:endParaRPr>
            </a:p>
          </p:txBody>
        </p:sp>
        <p:sp>
          <p:nvSpPr>
            <p:cNvPr id="175" name="AutoShape 36"/>
            <p:cNvSpPr>
              <a:spLocks noChangeArrowheads="1"/>
            </p:cNvSpPr>
            <p:nvPr/>
          </p:nvSpPr>
          <p:spPr bwMode="auto">
            <a:xfrm>
              <a:off x="6248400" y="3657600"/>
              <a:ext cx="1828800" cy="27071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Second Release</a:t>
              </a:r>
              <a:endParaRPr kumimoji="1" lang="en-US" sz="1100" dirty="0">
                <a:solidFill>
                  <a:srgbClr val="000000"/>
                </a:solidFill>
                <a:latin typeface="Times New Roman" pitchFamily="18" charset="0"/>
                <a:cs typeface="+mn-cs"/>
              </a:endParaRPr>
            </a:p>
          </p:txBody>
        </p:sp>
        <p:sp>
          <p:nvSpPr>
            <p:cNvPr id="176" name="AutoShape 52"/>
            <p:cNvSpPr>
              <a:spLocks noChangeArrowheads="1"/>
            </p:cNvSpPr>
            <p:nvPr/>
          </p:nvSpPr>
          <p:spPr bwMode="auto">
            <a:xfrm>
              <a:off x="5029200" y="5491452"/>
              <a:ext cx="2438400" cy="43926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FDA – Class II – 510 (k) with Clinical Trials</a:t>
              </a:r>
              <a:endParaRPr kumimoji="1" lang="en-US" sz="1100" dirty="0">
                <a:solidFill>
                  <a:srgbClr val="000000"/>
                </a:solidFill>
                <a:latin typeface="Times New Roman" pitchFamily="18" charset="0"/>
                <a:cs typeface="+mn-cs"/>
              </a:endParaRPr>
            </a:p>
          </p:txBody>
        </p:sp>
        <p:sp>
          <p:nvSpPr>
            <p:cNvPr id="177" name="AutoShape 63"/>
            <p:cNvSpPr>
              <a:spLocks noChangeArrowheads="1"/>
            </p:cNvSpPr>
            <p:nvPr/>
          </p:nvSpPr>
          <p:spPr bwMode="auto">
            <a:xfrm>
              <a:off x="6858000" y="5943600"/>
              <a:ext cx="914400" cy="607826"/>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Initial Product Launch</a:t>
              </a:r>
              <a:endParaRPr kumimoji="1" lang="en-US" sz="1100" dirty="0">
                <a:solidFill>
                  <a:srgbClr val="FFFFFF"/>
                </a:solidFill>
                <a:latin typeface="Times New Roman" pitchFamily="18" charset="0"/>
                <a:cs typeface="+mn-cs"/>
              </a:endParaRPr>
            </a:p>
          </p:txBody>
        </p:sp>
        <p:sp>
          <p:nvSpPr>
            <p:cNvPr id="178" name="AutoShape 52"/>
            <p:cNvSpPr>
              <a:spLocks noChangeArrowheads="1"/>
            </p:cNvSpPr>
            <p:nvPr/>
          </p:nvSpPr>
          <p:spPr bwMode="auto">
            <a:xfrm>
              <a:off x="7481248" y="5486401"/>
              <a:ext cx="1523999" cy="43926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Specific Codes </a:t>
              </a:r>
            </a:p>
            <a:p>
              <a:pPr algn="ctr" defTabSz="914400" eaLnBrk="0" hangingPunct="0">
                <a:lnSpc>
                  <a:spcPct val="90000"/>
                </a:lnSpc>
              </a:pPr>
              <a:r>
                <a:rPr kumimoji="1" lang="en-US" sz="1100" dirty="0" smtClean="0">
                  <a:solidFill>
                    <a:srgbClr val="000000"/>
                  </a:solidFill>
                  <a:latin typeface="Times New Roman" pitchFamily="18" charset="0"/>
                  <a:cs typeface="+mn-cs"/>
                </a:rPr>
                <a:t>(Cat. I CPT / APC)</a:t>
              </a:r>
              <a:endParaRPr kumimoji="1" lang="en-US" sz="1100" dirty="0">
                <a:solidFill>
                  <a:srgbClr val="000000"/>
                </a:solidFill>
                <a:latin typeface="Times New Roman" pitchFamily="18" charset="0"/>
                <a:cs typeface="+mn-cs"/>
              </a:endParaRPr>
            </a:p>
          </p:txBody>
        </p:sp>
        <p:sp>
          <p:nvSpPr>
            <p:cNvPr id="179" name="AutoShape 52"/>
            <p:cNvSpPr>
              <a:spLocks noChangeArrowheads="1"/>
            </p:cNvSpPr>
            <p:nvPr/>
          </p:nvSpPr>
          <p:spPr bwMode="auto">
            <a:xfrm>
              <a:off x="6248400" y="5155842"/>
              <a:ext cx="1828800" cy="270712"/>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Non-Specific Codes </a:t>
              </a:r>
              <a:endParaRPr kumimoji="1" lang="en-US" sz="1100" dirty="0">
                <a:solidFill>
                  <a:srgbClr val="000000"/>
                </a:solidFill>
                <a:latin typeface="Times New Roman" pitchFamily="18" charset="0"/>
                <a:cs typeface="+mn-cs"/>
              </a:endParaRPr>
            </a:p>
          </p:txBody>
        </p:sp>
        <p:sp>
          <p:nvSpPr>
            <p:cNvPr id="180" name="AutoShape 35"/>
            <p:cNvSpPr>
              <a:spLocks noChangeArrowheads="1"/>
            </p:cNvSpPr>
            <p:nvPr/>
          </p:nvSpPr>
          <p:spPr bwMode="auto">
            <a:xfrm>
              <a:off x="5638800" y="4114800"/>
              <a:ext cx="1219200" cy="27071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1</a:t>
              </a:r>
              <a:r>
                <a:rPr kumimoji="1" lang="en-US" sz="1100" baseline="30000" dirty="0" smtClean="0">
                  <a:solidFill>
                    <a:srgbClr val="000000"/>
                  </a:solidFill>
                  <a:latin typeface="Times New Roman" pitchFamily="18" charset="0"/>
                  <a:cs typeface="+mn-cs"/>
                </a:rPr>
                <a:t>st</a:t>
              </a:r>
              <a:r>
                <a:rPr kumimoji="1" lang="en-US" sz="1100" dirty="0" smtClean="0">
                  <a:solidFill>
                    <a:srgbClr val="000000"/>
                  </a:solidFill>
                  <a:latin typeface="Times New Roman" pitchFamily="18" charset="0"/>
                  <a:cs typeface="+mn-cs"/>
                </a:rPr>
                <a:t> Release Test</a:t>
              </a:r>
              <a:endParaRPr kumimoji="1" lang="en-US" sz="1100" dirty="0">
                <a:solidFill>
                  <a:srgbClr val="000000"/>
                </a:solidFill>
                <a:latin typeface="Times New Roman" pitchFamily="18" charset="0"/>
                <a:cs typeface="+mn-cs"/>
              </a:endParaRPr>
            </a:p>
          </p:txBody>
        </p:sp>
        <p:sp>
          <p:nvSpPr>
            <p:cNvPr id="181" name="AutoShape 35"/>
            <p:cNvSpPr>
              <a:spLocks noChangeArrowheads="1"/>
            </p:cNvSpPr>
            <p:nvPr/>
          </p:nvSpPr>
          <p:spPr bwMode="auto">
            <a:xfrm>
              <a:off x="7772400" y="4114800"/>
              <a:ext cx="1219200" cy="27071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2</a:t>
              </a:r>
              <a:r>
                <a:rPr kumimoji="1" lang="en-US" sz="1100" baseline="30000" dirty="0" smtClean="0">
                  <a:solidFill>
                    <a:srgbClr val="000000"/>
                  </a:solidFill>
                  <a:latin typeface="Times New Roman" pitchFamily="18" charset="0"/>
                  <a:cs typeface="+mn-cs"/>
                </a:rPr>
                <a:t>nd</a:t>
              </a:r>
              <a:r>
                <a:rPr kumimoji="1" lang="en-US" sz="1100" dirty="0" smtClean="0">
                  <a:solidFill>
                    <a:srgbClr val="000000"/>
                  </a:solidFill>
                  <a:latin typeface="Times New Roman" pitchFamily="18" charset="0"/>
                  <a:cs typeface="+mn-cs"/>
                </a:rPr>
                <a:t> Release Test</a:t>
              </a:r>
              <a:endParaRPr kumimoji="1" lang="en-US" sz="1100" dirty="0">
                <a:solidFill>
                  <a:srgbClr val="000000"/>
                </a:solidFill>
                <a:latin typeface="Times New Roman" pitchFamily="18" charset="0"/>
                <a:cs typeface="+mn-cs"/>
              </a:endParaRPr>
            </a:p>
          </p:txBody>
        </p:sp>
        <p:sp>
          <p:nvSpPr>
            <p:cNvPr id="182" name="AutoShape 38"/>
            <p:cNvSpPr>
              <a:spLocks noChangeArrowheads="1"/>
            </p:cNvSpPr>
            <p:nvPr/>
          </p:nvSpPr>
          <p:spPr bwMode="auto">
            <a:xfrm>
              <a:off x="6553200" y="4428752"/>
              <a:ext cx="914400" cy="27071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Publication</a:t>
              </a:r>
              <a:endParaRPr kumimoji="1" lang="en-US" sz="1100" dirty="0">
                <a:solidFill>
                  <a:srgbClr val="000000"/>
                </a:solidFill>
                <a:latin typeface="Times New Roman" pitchFamily="18" charset="0"/>
                <a:cs typeface="+mn-cs"/>
              </a:endParaRPr>
            </a:p>
          </p:txBody>
        </p:sp>
        <p:sp>
          <p:nvSpPr>
            <p:cNvPr id="183" name="AutoShape 38"/>
            <p:cNvSpPr>
              <a:spLocks noChangeArrowheads="1"/>
            </p:cNvSpPr>
            <p:nvPr/>
          </p:nvSpPr>
          <p:spPr bwMode="auto">
            <a:xfrm>
              <a:off x="7160423" y="4708071"/>
              <a:ext cx="1967247" cy="439269"/>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Post-Market Clinical Studies</a:t>
              </a:r>
              <a:endParaRPr kumimoji="1" lang="en-US" sz="1100" dirty="0">
                <a:solidFill>
                  <a:srgbClr val="000000"/>
                </a:solidFill>
                <a:latin typeface="Times New Roman" pitchFamily="18" charset="0"/>
                <a:cs typeface="+mn-cs"/>
              </a:endParaRPr>
            </a:p>
          </p:txBody>
        </p:sp>
      </p:grpSp>
      <p:sp>
        <p:nvSpPr>
          <p:cNvPr id="184" name="AutoShape 63"/>
          <p:cNvSpPr>
            <a:spLocks noChangeArrowheads="1"/>
          </p:cNvSpPr>
          <p:nvPr/>
        </p:nvSpPr>
        <p:spPr bwMode="auto">
          <a:xfrm>
            <a:off x="457200" y="6248400"/>
            <a:ext cx="990600" cy="397032"/>
          </a:xfrm>
          <a:prstGeom prst="roundRect">
            <a:avLst>
              <a:gd name="adj" fmla="val 0"/>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Technology Licensing </a:t>
            </a:r>
            <a:endParaRPr kumimoji="1" lang="en-US" sz="1100" dirty="0">
              <a:solidFill>
                <a:srgbClr val="FFFFFF"/>
              </a:solidFill>
              <a:latin typeface="Times New Roman" pitchFamily="18" charset="0"/>
              <a:cs typeface="+mn-cs"/>
            </a:endParaRPr>
          </a:p>
        </p:txBody>
      </p:sp>
      <p:sp>
        <p:nvSpPr>
          <p:cNvPr id="185" name="AutoShape 35"/>
          <p:cNvSpPr>
            <a:spLocks noChangeArrowheads="1"/>
          </p:cNvSpPr>
          <p:nvPr/>
        </p:nvSpPr>
        <p:spPr bwMode="auto">
          <a:xfrm>
            <a:off x="457200" y="4114800"/>
            <a:ext cx="914400" cy="43926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Laboratory Prototype</a:t>
            </a:r>
            <a:endParaRPr kumimoji="1" lang="en-US" sz="1100" dirty="0">
              <a:solidFill>
                <a:srgbClr val="000000"/>
              </a:solidFill>
              <a:latin typeface="Times New Roman" pitchFamily="18" charset="0"/>
              <a:cs typeface="+mn-cs"/>
            </a:endParaRPr>
          </a:p>
        </p:txBody>
      </p:sp>
      <p:sp>
        <p:nvSpPr>
          <p:cNvPr id="186" name="AutoShape 37"/>
          <p:cNvSpPr>
            <a:spLocks noChangeArrowheads="1"/>
          </p:cNvSpPr>
          <p:nvPr/>
        </p:nvSpPr>
        <p:spPr bwMode="auto">
          <a:xfrm>
            <a:off x="1371600" y="4808678"/>
            <a:ext cx="1219200" cy="27071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Pilot Studies</a:t>
            </a:r>
            <a:endParaRPr kumimoji="1" lang="en-US" sz="1100" dirty="0">
              <a:solidFill>
                <a:srgbClr val="000000"/>
              </a:solidFill>
              <a:latin typeface="Times New Roman" pitchFamily="18" charset="0"/>
              <a:cs typeface="+mn-cs"/>
            </a:endParaRPr>
          </a:p>
        </p:txBody>
      </p:sp>
      <p:sp>
        <p:nvSpPr>
          <p:cNvPr id="187" name="AutoShape 35"/>
          <p:cNvSpPr>
            <a:spLocks noChangeArrowheads="1"/>
          </p:cNvSpPr>
          <p:nvPr/>
        </p:nvSpPr>
        <p:spPr bwMode="auto">
          <a:xfrm>
            <a:off x="1371600" y="3581400"/>
            <a:ext cx="1219200" cy="43926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Miniaturized Prototype</a:t>
            </a:r>
            <a:endParaRPr kumimoji="1" lang="en-US" sz="1100" dirty="0">
              <a:solidFill>
                <a:srgbClr val="000000"/>
              </a:solidFill>
              <a:latin typeface="Times New Roman" pitchFamily="18" charset="0"/>
              <a:cs typeface="+mn-cs"/>
            </a:endParaRPr>
          </a:p>
        </p:txBody>
      </p:sp>
      <p:sp>
        <p:nvSpPr>
          <p:cNvPr id="188" name="AutoShape 66"/>
          <p:cNvSpPr>
            <a:spLocks noChangeArrowheads="1"/>
          </p:cNvSpPr>
          <p:nvPr/>
        </p:nvSpPr>
        <p:spPr bwMode="auto">
          <a:xfrm>
            <a:off x="2590800" y="3657600"/>
            <a:ext cx="1219200" cy="27071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   Beta Prototype</a:t>
            </a:r>
            <a:endParaRPr kumimoji="1" lang="en-US" sz="1100" baseline="30000" dirty="0">
              <a:solidFill>
                <a:srgbClr val="000000"/>
              </a:solidFill>
              <a:latin typeface="Times New Roman" pitchFamily="18" charset="0"/>
              <a:cs typeface="+mn-cs"/>
            </a:endParaRPr>
          </a:p>
        </p:txBody>
      </p:sp>
      <p:sp>
        <p:nvSpPr>
          <p:cNvPr id="189" name="AutoShape 38"/>
          <p:cNvSpPr>
            <a:spLocks noChangeArrowheads="1"/>
          </p:cNvSpPr>
          <p:nvPr/>
        </p:nvSpPr>
        <p:spPr bwMode="auto">
          <a:xfrm>
            <a:off x="2895600" y="4805401"/>
            <a:ext cx="1524000" cy="27904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Europe an Trials</a:t>
            </a:r>
            <a:endParaRPr kumimoji="1" lang="en-US" sz="1100" dirty="0">
              <a:solidFill>
                <a:srgbClr val="000000"/>
              </a:solidFill>
              <a:latin typeface="Times New Roman" pitchFamily="18" charset="0"/>
              <a:cs typeface="+mn-cs"/>
            </a:endParaRPr>
          </a:p>
        </p:txBody>
      </p:sp>
      <p:sp>
        <p:nvSpPr>
          <p:cNvPr id="190" name="AutoShape 52"/>
          <p:cNvSpPr>
            <a:spLocks noChangeArrowheads="1"/>
          </p:cNvSpPr>
          <p:nvPr/>
        </p:nvSpPr>
        <p:spPr bwMode="auto">
          <a:xfrm>
            <a:off x="3810000" y="5160643"/>
            <a:ext cx="1219200" cy="270712"/>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CE Mark -Class </a:t>
            </a:r>
            <a:r>
              <a:rPr kumimoji="1" lang="en-US" sz="1100" dirty="0" err="1" smtClean="0">
                <a:solidFill>
                  <a:srgbClr val="000000"/>
                </a:solidFill>
                <a:latin typeface="Times New Roman" pitchFamily="18" charset="0"/>
                <a:cs typeface="+mn-cs"/>
              </a:rPr>
              <a:t>IIa</a:t>
            </a:r>
            <a:endParaRPr kumimoji="1" lang="en-US" sz="1100" dirty="0">
              <a:solidFill>
                <a:srgbClr val="000000"/>
              </a:solidFill>
              <a:latin typeface="Times New Roman" pitchFamily="18" charset="0"/>
              <a:cs typeface="+mn-cs"/>
            </a:endParaRPr>
          </a:p>
        </p:txBody>
      </p:sp>
      <p:sp>
        <p:nvSpPr>
          <p:cNvPr id="191" name="AutoShape 38"/>
          <p:cNvSpPr>
            <a:spLocks noChangeArrowheads="1"/>
          </p:cNvSpPr>
          <p:nvPr/>
        </p:nvSpPr>
        <p:spPr bwMode="auto">
          <a:xfrm>
            <a:off x="4419600" y="4800600"/>
            <a:ext cx="1828800" cy="27071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US Pivotal Clinical Trials</a:t>
            </a:r>
            <a:endParaRPr kumimoji="1" lang="en-US" sz="1100" dirty="0">
              <a:solidFill>
                <a:srgbClr val="000000"/>
              </a:solidFill>
              <a:latin typeface="Times New Roman" pitchFamily="18" charset="0"/>
              <a:cs typeface="+mn-cs"/>
            </a:endParaRPr>
          </a:p>
        </p:txBody>
      </p:sp>
      <p:sp>
        <p:nvSpPr>
          <p:cNvPr id="192" name="AutoShape 52"/>
          <p:cNvSpPr>
            <a:spLocks noChangeArrowheads="1"/>
          </p:cNvSpPr>
          <p:nvPr/>
        </p:nvSpPr>
        <p:spPr bwMode="auto">
          <a:xfrm>
            <a:off x="5029945" y="5491452"/>
            <a:ext cx="2438400" cy="43926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FDA – Class II – 510 (k) with Clinical Trials</a:t>
            </a:r>
            <a:endParaRPr kumimoji="1" lang="en-US" sz="1100" dirty="0">
              <a:solidFill>
                <a:srgbClr val="000000"/>
              </a:solidFill>
              <a:latin typeface="Times New Roman" pitchFamily="18" charset="0"/>
              <a:cs typeface="+mn-cs"/>
            </a:endParaRPr>
          </a:p>
        </p:txBody>
      </p:sp>
      <p:grpSp>
        <p:nvGrpSpPr>
          <p:cNvPr id="4" name="Group 192"/>
          <p:cNvGrpSpPr/>
          <p:nvPr/>
        </p:nvGrpSpPr>
        <p:grpSpPr>
          <a:xfrm>
            <a:off x="457200" y="3581400"/>
            <a:ext cx="8670470" cy="3064032"/>
            <a:chOff x="457200" y="3581400"/>
            <a:chExt cx="8670470" cy="3064032"/>
          </a:xfrm>
        </p:grpSpPr>
        <p:sp>
          <p:nvSpPr>
            <p:cNvPr id="194" name="AutoShape 35"/>
            <p:cNvSpPr>
              <a:spLocks noChangeArrowheads="1"/>
            </p:cNvSpPr>
            <p:nvPr/>
          </p:nvSpPr>
          <p:spPr bwMode="auto">
            <a:xfrm>
              <a:off x="457200" y="3581400"/>
              <a:ext cx="914400" cy="439268"/>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Proof of Concept</a:t>
              </a:r>
              <a:endParaRPr kumimoji="1" lang="en-US" sz="1100" dirty="0">
                <a:solidFill>
                  <a:srgbClr val="000000"/>
                </a:solidFill>
                <a:latin typeface="Times New Roman" pitchFamily="18" charset="0"/>
                <a:cs typeface="+mn-cs"/>
              </a:endParaRPr>
            </a:p>
          </p:txBody>
        </p:sp>
        <p:sp>
          <p:nvSpPr>
            <p:cNvPr id="195" name="AutoShape 37"/>
            <p:cNvSpPr>
              <a:spLocks noChangeArrowheads="1"/>
            </p:cNvSpPr>
            <p:nvPr/>
          </p:nvSpPr>
          <p:spPr bwMode="auto">
            <a:xfrm>
              <a:off x="1371600" y="4808678"/>
              <a:ext cx="1219200" cy="27071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Pilot Studies</a:t>
              </a:r>
              <a:endParaRPr kumimoji="1" lang="en-US" sz="1100" dirty="0">
                <a:solidFill>
                  <a:srgbClr val="000000"/>
                </a:solidFill>
                <a:latin typeface="Times New Roman" pitchFamily="18" charset="0"/>
                <a:cs typeface="+mn-cs"/>
              </a:endParaRPr>
            </a:p>
          </p:txBody>
        </p:sp>
        <p:sp>
          <p:nvSpPr>
            <p:cNvPr id="196" name="AutoShape 63"/>
            <p:cNvSpPr>
              <a:spLocks noChangeArrowheads="1"/>
            </p:cNvSpPr>
            <p:nvPr/>
          </p:nvSpPr>
          <p:spPr bwMode="auto">
            <a:xfrm>
              <a:off x="1905000" y="5945374"/>
              <a:ext cx="914400" cy="607826"/>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IC and Processing Patents</a:t>
              </a:r>
              <a:endParaRPr kumimoji="1" lang="en-US" sz="1100" dirty="0">
                <a:solidFill>
                  <a:srgbClr val="FFFFFF"/>
                </a:solidFill>
                <a:latin typeface="Times New Roman" pitchFamily="18" charset="0"/>
                <a:cs typeface="+mn-cs"/>
              </a:endParaRPr>
            </a:p>
          </p:txBody>
        </p:sp>
        <p:sp>
          <p:nvSpPr>
            <p:cNvPr id="197" name="AutoShape 66"/>
            <p:cNvSpPr>
              <a:spLocks noChangeArrowheads="1"/>
            </p:cNvSpPr>
            <p:nvPr/>
          </p:nvSpPr>
          <p:spPr bwMode="auto">
            <a:xfrm>
              <a:off x="2590800" y="3652799"/>
              <a:ext cx="1219200" cy="27071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   Beta Prototype</a:t>
              </a:r>
              <a:endParaRPr kumimoji="1" lang="en-US" sz="1100" baseline="30000" dirty="0">
                <a:solidFill>
                  <a:srgbClr val="000000"/>
                </a:solidFill>
                <a:latin typeface="Times New Roman" pitchFamily="18" charset="0"/>
                <a:cs typeface="+mn-cs"/>
              </a:endParaRPr>
            </a:p>
          </p:txBody>
        </p:sp>
        <p:sp>
          <p:nvSpPr>
            <p:cNvPr id="198" name="AutoShape 35"/>
            <p:cNvSpPr>
              <a:spLocks noChangeArrowheads="1"/>
            </p:cNvSpPr>
            <p:nvPr/>
          </p:nvSpPr>
          <p:spPr bwMode="auto">
            <a:xfrm>
              <a:off x="457200" y="4114800"/>
              <a:ext cx="914400" cy="43926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Laboratory Prototype</a:t>
              </a:r>
              <a:endParaRPr kumimoji="1" lang="en-US" sz="1100" dirty="0">
                <a:solidFill>
                  <a:srgbClr val="000000"/>
                </a:solidFill>
                <a:latin typeface="Times New Roman" pitchFamily="18" charset="0"/>
                <a:cs typeface="+mn-cs"/>
              </a:endParaRPr>
            </a:p>
          </p:txBody>
        </p:sp>
        <p:sp>
          <p:nvSpPr>
            <p:cNvPr id="199" name="AutoShape 63"/>
            <p:cNvSpPr>
              <a:spLocks noChangeArrowheads="1"/>
            </p:cNvSpPr>
            <p:nvPr/>
          </p:nvSpPr>
          <p:spPr bwMode="auto">
            <a:xfrm>
              <a:off x="457200" y="5638800"/>
              <a:ext cx="990600" cy="452149"/>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Provisional Patent</a:t>
              </a:r>
              <a:endParaRPr kumimoji="1" lang="en-US" sz="1100" dirty="0">
                <a:solidFill>
                  <a:srgbClr val="FFFFFF"/>
                </a:solidFill>
                <a:latin typeface="Times New Roman" pitchFamily="18" charset="0"/>
                <a:cs typeface="+mn-cs"/>
              </a:endParaRPr>
            </a:p>
          </p:txBody>
        </p:sp>
        <p:sp>
          <p:nvSpPr>
            <p:cNvPr id="200" name="AutoShape 35"/>
            <p:cNvSpPr>
              <a:spLocks noChangeArrowheads="1"/>
            </p:cNvSpPr>
            <p:nvPr/>
          </p:nvSpPr>
          <p:spPr bwMode="auto">
            <a:xfrm>
              <a:off x="1371600" y="3581400"/>
              <a:ext cx="1219200" cy="43926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Miniaturized Prototype</a:t>
              </a:r>
              <a:endParaRPr kumimoji="1" lang="en-US" sz="1100" dirty="0">
                <a:solidFill>
                  <a:srgbClr val="000000"/>
                </a:solidFill>
                <a:latin typeface="Times New Roman" pitchFamily="18" charset="0"/>
                <a:cs typeface="+mn-cs"/>
              </a:endParaRPr>
            </a:p>
          </p:txBody>
        </p:sp>
        <p:sp>
          <p:nvSpPr>
            <p:cNvPr id="201" name="AutoShape 35"/>
            <p:cNvSpPr>
              <a:spLocks noChangeArrowheads="1"/>
            </p:cNvSpPr>
            <p:nvPr/>
          </p:nvSpPr>
          <p:spPr bwMode="auto">
            <a:xfrm>
              <a:off x="2438400" y="4114800"/>
              <a:ext cx="1066800" cy="43926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Miniaturized Testing</a:t>
              </a:r>
              <a:endParaRPr kumimoji="1" lang="en-US" sz="1100" dirty="0">
                <a:solidFill>
                  <a:srgbClr val="000000"/>
                </a:solidFill>
                <a:latin typeface="Times New Roman" pitchFamily="18" charset="0"/>
                <a:cs typeface="+mn-cs"/>
              </a:endParaRPr>
            </a:p>
          </p:txBody>
        </p:sp>
        <p:sp>
          <p:nvSpPr>
            <p:cNvPr id="202" name="AutoShape 63"/>
            <p:cNvSpPr>
              <a:spLocks noChangeArrowheads="1"/>
            </p:cNvSpPr>
            <p:nvPr/>
          </p:nvSpPr>
          <p:spPr bwMode="auto">
            <a:xfrm>
              <a:off x="2819400" y="5943600"/>
              <a:ext cx="990600" cy="607826"/>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Application and System Patents</a:t>
              </a:r>
              <a:endParaRPr kumimoji="1" lang="en-US" sz="1100" dirty="0">
                <a:solidFill>
                  <a:srgbClr val="FFFFFF"/>
                </a:solidFill>
                <a:latin typeface="Times New Roman" pitchFamily="18" charset="0"/>
                <a:cs typeface="+mn-cs"/>
              </a:endParaRPr>
            </a:p>
          </p:txBody>
        </p:sp>
        <p:sp>
          <p:nvSpPr>
            <p:cNvPr id="203" name="AutoShape 63"/>
            <p:cNvSpPr>
              <a:spLocks noChangeArrowheads="1"/>
            </p:cNvSpPr>
            <p:nvPr/>
          </p:nvSpPr>
          <p:spPr bwMode="auto">
            <a:xfrm>
              <a:off x="457200" y="6248400"/>
              <a:ext cx="990600" cy="397032"/>
            </a:xfrm>
            <a:prstGeom prst="roundRect">
              <a:avLst>
                <a:gd name="adj" fmla="val 0"/>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Technology Licensing </a:t>
              </a:r>
              <a:endParaRPr kumimoji="1" lang="en-US" sz="1100" dirty="0">
                <a:solidFill>
                  <a:srgbClr val="FFFFFF"/>
                </a:solidFill>
                <a:latin typeface="Times New Roman" pitchFamily="18" charset="0"/>
                <a:cs typeface="+mn-cs"/>
              </a:endParaRPr>
            </a:p>
          </p:txBody>
        </p:sp>
        <p:sp>
          <p:nvSpPr>
            <p:cNvPr id="204" name="AutoShape 36"/>
            <p:cNvSpPr>
              <a:spLocks noChangeArrowheads="1"/>
            </p:cNvSpPr>
            <p:nvPr/>
          </p:nvSpPr>
          <p:spPr bwMode="auto">
            <a:xfrm>
              <a:off x="3810000" y="3657600"/>
              <a:ext cx="2438400" cy="27071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Marketable Product</a:t>
              </a:r>
              <a:endParaRPr kumimoji="1" lang="en-US" sz="1100" dirty="0">
                <a:solidFill>
                  <a:srgbClr val="000000"/>
                </a:solidFill>
                <a:latin typeface="Times New Roman" pitchFamily="18" charset="0"/>
                <a:cs typeface="+mn-cs"/>
              </a:endParaRPr>
            </a:p>
          </p:txBody>
        </p:sp>
        <p:sp>
          <p:nvSpPr>
            <p:cNvPr id="205" name="AutoShape 35"/>
            <p:cNvSpPr>
              <a:spLocks noChangeArrowheads="1"/>
            </p:cNvSpPr>
            <p:nvPr/>
          </p:nvSpPr>
          <p:spPr bwMode="auto">
            <a:xfrm>
              <a:off x="3810000" y="4119852"/>
              <a:ext cx="1219200" cy="439269"/>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Beta-Version Testing</a:t>
              </a:r>
              <a:endParaRPr kumimoji="1" lang="en-US" sz="1100" dirty="0">
                <a:solidFill>
                  <a:srgbClr val="000000"/>
                </a:solidFill>
                <a:latin typeface="Times New Roman" pitchFamily="18" charset="0"/>
                <a:cs typeface="+mn-cs"/>
              </a:endParaRPr>
            </a:p>
          </p:txBody>
        </p:sp>
        <p:sp>
          <p:nvSpPr>
            <p:cNvPr id="206" name="AutoShape 38"/>
            <p:cNvSpPr>
              <a:spLocks noChangeArrowheads="1"/>
            </p:cNvSpPr>
            <p:nvPr/>
          </p:nvSpPr>
          <p:spPr bwMode="auto">
            <a:xfrm>
              <a:off x="2895600" y="4800600"/>
              <a:ext cx="1524000" cy="27904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Europe an Trials</a:t>
              </a:r>
              <a:endParaRPr kumimoji="1" lang="en-US" sz="1100" dirty="0">
                <a:solidFill>
                  <a:srgbClr val="000000"/>
                </a:solidFill>
                <a:latin typeface="Times New Roman" pitchFamily="18" charset="0"/>
                <a:cs typeface="+mn-cs"/>
              </a:endParaRPr>
            </a:p>
          </p:txBody>
        </p:sp>
        <p:sp>
          <p:nvSpPr>
            <p:cNvPr id="207" name="AutoShape 52"/>
            <p:cNvSpPr>
              <a:spLocks noChangeArrowheads="1"/>
            </p:cNvSpPr>
            <p:nvPr/>
          </p:nvSpPr>
          <p:spPr bwMode="auto">
            <a:xfrm>
              <a:off x="3810000" y="5155842"/>
              <a:ext cx="1219200" cy="270712"/>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CE Mark -Class </a:t>
              </a:r>
              <a:r>
                <a:rPr kumimoji="1" lang="en-US" sz="1100" dirty="0" err="1" smtClean="0">
                  <a:solidFill>
                    <a:srgbClr val="000000"/>
                  </a:solidFill>
                  <a:latin typeface="Times New Roman" pitchFamily="18" charset="0"/>
                  <a:cs typeface="+mn-cs"/>
                </a:rPr>
                <a:t>IIa</a:t>
              </a:r>
              <a:endParaRPr kumimoji="1" lang="en-US" sz="1100" dirty="0">
                <a:solidFill>
                  <a:srgbClr val="000000"/>
                </a:solidFill>
                <a:latin typeface="Times New Roman" pitchFamily="18" charset="0"/>
                <a:cs typeface="+mn-cs"/>
              </a:endParaRPr>
            </a:p>
          </p:txBody>
        </p:sp>
        <p:sp>
          <p:nvSpPr>
            <p:cNvPr id="208" name="AutoShape 52"/>
            <p:cNvSpPr>
              <a:spLocks noChangeArrowheads="1"/>
            </p:cNvSpPr>
            <p:nvPr/>
          </p:nvSpPr>
          <p:spPr bwMode="auto">
            <a:xfrm>
              <a:off x="3810000" y="5486400"/>
              <a:ext cx="609600" cy="43926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IRB / IDE</a:t>
              </a:r>
              <a:endParaRPr kumimoji="1" lang="en-US" sz="1100" dirty="0">
                <a:solidFill>
                  <a:srgbClr val="000000"/>
                </a:solidFill>
                <a:latin typeface="Times New Roman" pitchFamily="18" charset="0"/>
                <a:cs typeface="+mn-cs"/>
              </a:endParaRPr>
            </a:p>
          </p:txBody>
        </p:sp>
        <p:sp>
          <p:nvSpPr>
            <p:cNvPr id="209" name="AutoShape 52"/>
            <p:cNvSpPr>
              <a:spLocks noChangeArrowheads="1"/>
            </p:cNvSpPr>
            <p:nvPr/>
          </p:nvSpPr>
          <p:spPr bwMode="auto">
            <a:xfrm>
              <a:off x="4419600" y="5486400"/>
              <a:ext cx="609600" cy="43926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Cat III CPT</a:t>
              </a:r>
              <a:endParaRPr kumimoji="1" lang="en-US" sz="1100" dirty="0">
                <a:solidFill>
                  <a:srgbClr val="000000"/>
                </a:solidFill>
                <a:latin typeface="Times New Roman" pitchFamily="18" charset="0"/>
                <a:cs typeface="+mn-cs"/>
              </a:endParaRPr>
            </a:p>
          </p:txBody>
        </p:sp>
        <p:sp>
          <p:nvSpPr>
            <p:cNvPr id="210" name="AutoShape 64"/>
            <p:cNvSpPr>
              <a:spLocks noChangeArrowheads="1"/>
            </p:cNvSpPr>
            <p:nvPr/>
          </p:nvSpPr>
          <p:spPr bwMode="auto">
            <a:xfrm>
              <a:off x="3810000" y="6029483"/>
              <a:ext cx="990600" cy="439269"/>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Disposable Part Patent</a:t>
              </a:r>
              <a:endParaRPr kumimoji="1" lang="en-US" sz="1100" dirty="0">
                <a:solidFill>
                  <a:srgbClr val="000000"/>
                </a:solidFill>
                <a:latin typeface="Times New Roman" pitchFamily="18" charset="0"/>
                <a:cs typeface="+mn-cs"/>
              </a:endParaRPr>
            </a:p>
          </p:txBody>
        </p:sp>
        <p:sp>
          <p:nvSpPr>
            <p:cNvPr id="211" name="AutoShape 38"/>
            <p:cNvSpPr>
              <a:spLocks noChangeArrowheads="1"/>
            </p:cNvSpPr>
            <p:nvPr/>
          </p:nvSpPr>
          <p:spPr bwMode="auto">
            <a:xfrm>
              <a:off x="4418855" y="4800600"/>
              <a:ext cx="1828800" cy="27071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US Pivotal Clinical Trials</a:t>
              </a:r>
              <a:endParaRPr kumimoji="1" lang="en-US" sz="1100" dirty="0">
                <a:solidFill>
                  <a:srgbClr val="000000"/>
                </a:solidFill>
                <a:latin typeface="Times New Roman" pitchFamily="18" charset="0"/>
                <a:cs typeface="+mn-cs"/>
              </a:endParaRPr>
            </a:p>
          </p:txBody>
        </p:sp>
        <p:sp>
          <p:nvSpPr>
            <p:cNvPr id="212" name="AutoShape 38"/>
            <p:cNvSpPr>
              <a:spLocks noChangeArrowheads="1"/>
            </p:cNvSpPr>
            <p:nvPr/>
          </p:nvSpPr>
          <p:spPr bwMode="auto">
            <a:xfrm>
              <a:off x="6248400" y="4711521"/>
              <a:ext cx="914400" cy="439269"/>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Clinical Results</a:t>
              </a:r>
              <a:endParaRPr kumimoji="1" lang="en-US" sz="1100" dirty="0">
                <a:solidFill>
                  <a:srgbClr val="000000"/>
                </a:solidFill>
                <a:latin typeface="Times New Roman" pitchFamily="18" charset="0"/>
                <a:cs typeface="+mn-cs"/>
              </a:endParaRPr>
            </a:p>
          </p:txBody>
        </p:sp>
        <p:sp>
          <p:nvSpPr>
            <p:cNvPr id="213" name="AutoShape 36"/>
            <p:cNvSpPr>
              <a:spLocks noChangeArrowheads="1"/>
            </p:cNvSpPr>
            <p:nvPr/>
          </p:nvSpPr>
          <p:spPr bwMode="auto">
            <a:xfrm>
              <a:off x="6248400" y="3657600"/>
              <a:ext cx="1828800" cy="27071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Second Release</a:t>
              </a:r>
              <a:endParaRPr kumimoji="1" lang="en-US" sz="1100" dirty="0">
                <a:solidFill>
                  <a:srgbClr val="000000"/>
                </a:solidFill>
                <a:latin typeface="Times New Roman" pitchFamily="18" charset="0"/>
                <a:cs typeface="+mn-cs"/>
              </a:endParaRPr>
            </a:p>
          </p:txBody>
        </p:sp>
        <p:sp>
          <p:nvSpPr>
            <p:cNvPr id="214" name="AutoShape 52"/>
            <p:cNvSpPr>
              <a:spLocks noChangeArrowheads="1"/>
            </p:cNvSpPr>
            <p:nvPr/>
          </p:nvSpPr>
          <p:spPr bwMode="auto">
            <a:xfrm>
              <a:off x="5029200" y="5491452"/>
              <a:ext cx="2438400" cy="43926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FDA – Class II – 510 (k) with Clinical Trials</a:t>
              </a:r>
              <a:endParaRPr kumimoji="1" lang="en-US" sz="1100" dirty="0">
                <a:solidFill>
                  <a:srgbClr val="000000"/>
                </a:solidFill>
                <a:latin typeface="Times New Roman" pitchFamily="18" charset="0"/>
                <a:cs typeface="+mn-cs"/>
              </a:endParaRPr>
            </a:p>
          </p:txBody>
        </p:sp>
        <p:sp>
          <p:nvSpPr>
            <p:cNvPr id="215" name="AutoShape 63"/>
            <p:cNvSpPr>
              <a:spLocks noChangeArrowheads="1"/>
            </p:cNvSpPr>
            <p:nvPr/>
          </p:nvSpPr>
          <p:spPr bwMode="auto">
            <a:xfrm>
              <a:off x="6858000" y="5943600"/>
              <a:ext cx="914400" cy="607826"/>
            </a:xfrm>
            <a:prstGeom prst="roundRect">
              <a:avLst>
                <a:gd name="adj" fmla="val 16667"/>
              </a:avLst>
            </a:prstGeom>
            <a:solidFill>
              <a:srgbClr val="00007E"/>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FFFFFF"/>
                  </a:solidFill>
                  <a:latin typeface="Times New Roman" pitchFamily="18" charset="0"/>
                  <a:cs typeface="+mn-cs"/>
                </a:rPr>
                <a:t>Initial Product Launch</a:t>
              </a:r>
              <a:endParaRPr kumimoji="1" lang="en-US" sz="1100" dirty="0">
                <a:solidFill>
                  <a:srgbClr val="FFFFFF"/>
                </a:solidFill>
                <a:latin typeface="Times New Roman" pitchFamily="18" charset="0"/>
                <a:cs typeface="+mn-cs"/>
              </a:endParaRPr>
            </a:p>
          </p:txBody>
        </p:sp>
        <p:sp>
          <p:nvSpPr>
            <p:cNvPr id="216" name="AutoShape 52"/>
            <p:cNvSpPr>
              <a:spLocks noChangeArrowheads="1"/>
            </p:cNvSpPr>
            <p:nvPr/>
          </p:nvSpPr>
          <p:spPr bwMode="auto">
            <a:xfrm>
              <a:off x="7481248" y="5486401"/>
              <a:ext cx="1523999" cy="439269"/>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Specific Codes </a:t>
              </a:r>
            </a:p>
            <a:p>
              <a:pPr algn="ctr" defTabSz="914400" eaLnBrk="0" hangingPunct="0">
                <a:lnSpc>
                  <a:spcPct val="90000"/>
                </a:lnSpc>
              </a:pPr>
              <a:r>
                <a:rPr kumimoji="1" lang="en-US" sz="1100" dirty="0" smtClean="0">
                  <a:solidFill>
                    <a:srgbClr val="000000"/>
                  </a:solidFill>
                  <a:latin typeface="Times New Roman" pitchFamily="18" charset="0"/>
                  <a:cs typeface="+mn-cs"/>
                </a:rPr>
                <a:t>(Cat. I CPT / APC)</a:t>
              </a:r>
              <a:endParaRPr kumimoji="1" lang="en-US" sz="1100" dirty="0">
                <a:solidFill>
                  <a:srgbClr val="000000"/>
                </a:solidFill>
                <a:latin typeface="Times New Roman" pitchFamily="18" charset="0"/>
                <a:cs typeface="+mn-cs"/>
              </a:endParaRPr>
            </a:p>
          </p:txBody>
        </p:sp>
        <p:sp>
          <p:nvSpPr>
            <p:cNvPr id="217" name="AutoShape 52"/>
            <p:cNvSpPr>
              <a:spLocks noChangeArrowheads="1"/>
            </p:cNvSpPr>
            <p:nvPr/>
          </p:nvSpPr>
          <p:spPr bwMode="auto">
            <a:xfrm>
              <a:off x="6248400" y="5155842"/>
              <a:ext cx="1828800" cy="270712"/>
            </a:xfrm>
            <a:prstGeom prst="roundRect">
              <a:avLst>
                <a:gd name="adj" fmla="val 16667"/>
              </a:avLst>
            </a:prstGeom>
            <a:solidFill>
              <a:srgbClr val="FFFF66"/>
            </a:solidFill>
            <a:ln w="9525" algn="ctr">
              <a:solidFill>
                <a:schemeClr val="bg1">
                  <a:lumMod val="50000"/>
                </a:schemeClr>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Non-Specific Codes </a:t>
              </a:r>
              <a:endParaRPr kumimoji="1" lang="en-US" sz="1100" dirty="0">
                <a:solidFill>
                  <a:srgbClr val="000000"/>
                </a:solidFill>
                <a:latin typeface="Times New Roman" pitchFamily="18" charset="0"/>
                <a:cs typeface="+mn-cs"/>
              </a:endParaRPr>
            </a:p>
          </p:txBody>
        </p:sp>
        <p:sp>
          <p:nvSpPr>
            <p:cNvPr id="218" name="AutoShape 35"/>
            <p:cNvSpPr>
              <a:spLocks noChangeArrowheads="1"/>
            </p:cNvSpPr>
            <p:nvPr/>
          </p:nvSpPr>
          <p:spPr bwMode="auto">
            <a:xfrm>
              <a:off x="5638800" y="4114800"/>
              <a:ext cx="1219200" cy="27071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1</a:t>
              </a:r>
              <a:r>
                <a:rPr kumimoji="1" lang="en-US" sz="1100" baseline="30000" dirty="0" smtClean="0">
                  <a:solidFill>
                    <a:srgbClr val="000000"/>
                  </a:solidFill>
                  <a:latin typeface="Times New Roman" pitchFamily="18" charset="0"/>
                  <a:cs typeface="+mn-cs"/>
                </a:rPr>
                <a:t>st</a:t>
              </a:r>
              <a:r>
                <a:rPr kumimoji="1" lang="en-US" sz="1100" dirty="0" smtClean="0">
                  <a:solidFill>
                    <a:srgbClr val="000000"/>
                  </a:solidFill>
                  <a:latin typeface="Times New Roman" pitchFamily="18" charset="0"/>
                  <a:cs typeface="+mn-cs"/>
                </a:rPr>
                <a:t> Release Test</a:t>
              </a:r>
              <a:endParaRPr kumimoji="1" lang="en-US" sz="1100" dirty="0">
                <a:solidFill>
                  <a:srgbClr val="000000"/>
                </a:solidFill>
                <a:latin typeface="Times New Roman" pitchFamily="18" charset="0"/>
                <a:cs typeface="+mn-cs"/>
              </a:endParaRPr>
            </a:p>
          </p:txBody>
        </p:sp>
        <p:sp>
          <p:nvSpPr>
            <p:cNvPr id="219" name="AutoShape 35"/>
            <p:cNvSpPr>
              <a:spLocks noChangeArrowheads="1"/>
            </p:cNvSpPr>
            <p:nvPr/>
          </p:nvSpPr>
          <p:spPr bwMode="auto">
            <a:xfrm>
              <a:off x="7772400" y="4114800"/>
              <a:ext cx="1219200" cy="270712"/>
            </a:xfrm>
            <a:prstGeom prst="roundRect">
              <a:avLst>
                <a:gd name="adj" fmla="val 16667"/>
              </a:avLst>
            </a:prstGeom>
            <a:gradFill rotWithShape="1">
              <a:gsLst>
                <a:gs pos="0">
                  <a:srgbClr val="DAD6CC"/>
                </a:gs>
                <a:gs pos="50000">
                  <a:srgbClr val="EDE8DD"/>
                </a:gs>
                <a:gs pos="100000">
                  <a:srgbClr val="DAD6CC"/>
                </a:gs>
              </a:gsLst>
              <a:lin ang="5400000" scaled="1"/>
            </a:gra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2</a:t>
              </a:r>
              <a:r>
                <a:rPr kumimoji="1" lang="en-US" sz="1100" baseline="30000" dirty="0" smtClean="0">
                  <a:solidFill>
                    <a:srgbClr val="000000"/>
                  </a:solidFill>
                  <a:latin typeface="Times New Roman" pitchFamily="18" charset="0"/>
                  <a:cs typeface="+mn-cs"/>
                </a:rPr>
                <a:t>nd</a:t>
              </a:r>
              <a:r>
                <a:rPr kumimoji="1" lang="en-US" sz="1100" dirty="0" smtClean="0">
                  <a:solidFill>
                    <a:srgbClr val="000000"/>
                  </a:solidFill>
                  <a:latin typeface="Times New Roman" pitchFamily="18" charset="0"/>
                  <a:cs typeface="+mn-cs"/>
                </a:rPr>
                <a:t> Release Test</a:t>
              </a:r>
              <a:endParaRPr kumimoji="1" lang="en-US" sz="1100" dirty="0">
                <a:solidFill>
                  <a:srgbClr val="000000"/>
                </a:solidFill>
                <a:latin typeface="Times New Roman" pitchFamily="18" charset="0"/>
                <a:cs typeface="+mn-cs"/>
              </a:endParaRPr>
            </a:p>
          </p:txBody>
        </p:sp>
        <p:sp>
          <p:nvSpPr>
            <p:cNvPr id="220" name="AutoShape 38"/>
            <p:cNvSpPr>
              <a:spLocks noChangeArrowheads="1"/>
            </p:cNvSpPr>
            <p:nvPr/>
          </p:nvSpPr>
          <p:spPr bwMode="auto">
            <a:xfrm>
              <a:off x="6553200" y="4428752"/>
              <a:ext cx="914400" cy="270712"/>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Publication</a:t>
              </a:r>
              <a:endParaRPr kumimoji="1" lang="en-US" sz="1100" dirty="0">
                <a:solidFill>
                  <a:srgbClr val="000000"/>
                </a:solidFill>
                <a:latin typeface="Times New Roman" pitchFamily="18" charset="0"/>
                <a:cs typeface="+mn-cs"/>
              </a:endParaRPr>
            </a:p>
          </p:txBody>
        </p:sp>
        <p:sp>
          <p:nvSpPr>
            <p:cNvPr id="221" name="AutoShape 38"/>
            <p:cNvSpPr>
              <a:spLocks noChangeArrowheads="1"/>
            </p:cNvSpPr>
            <p:nvPr/>
          </p:nvSpPr>
          <p:spPr bwMode="auto">
            <a:xfrm>
              <a:off x="7160423" y="4708071"/>
              <a:ext cx="1967247" cy="439269"/>
            </a:xfrm>
            <a:prstGeom prst="roundRect">
              <a:avLst>
                <a:gd name="adj" fmla="val 16667"/>
              </a:avLst>
            </a:prstGeom>
            <a:solidFill>
              <a:srgbClr val="FFC000"/>
            </a:solidFill>
            <a:ln w="9525" algn="ctr">
              <a:solidFill>
                <a:schemeClr val="bg2"/>
              </a:solidFill>
              <a:round/>
              <a:headEnd/>
              <a:tailEnd/>
            </a:ln>
          </p:spPr>
          <p:txBody>
            <a:bodyPr wrap="square" anchor="ctr">
              <a:spAutoFit/>
            </a:bodyPr>
            <a:lstStyle/>
            <a:p>
              <a:pPr algn="ctr" defTabSz="914400" eaLnBrk="0" hangingPunct="0">
                <a:lnSpc>
                  <a:spcPct val="90000"/>
                </a:lnSpc>
              </a:pPr>
              <a:r>
                <a:rPr kumimoji="1" lang="en-US" sz="1100" dirty="0" smtClean="0">
                  <a:solidFill>
                    <a:srgbClr val="000000"/>
                  </a:solidFill>
                  <a:latin typeface="Times New Roman" pitchFamily="18" charset="0"/>
                  <a:cs typeface="+mn-cs"/>
                </a:rPr>
                <a:t>Post-Market Clinical Studies</a:t>
              </a:r>
              <a:endParaRPr kumimoji="1" lang="en-US" sz="1100" dirty="0">
                <a:solidFill>
                  <a:srgbClr val="000000"/>
                </a:solidFill>
                <a:latin typeface="Times New Roman" pitchFamily="18" charset="0"/>
                <a:cs typeface="+mn-cs"/>
              </a:endParaRPr>
            </a:p>
          </p:txBody>
        </p:sp>
      </p:grpSp>
    </p:spTree>
    <p:extLst>
      <p:ext uri="{BB962C8B-B14F-4D97-AF65-F5344CB8AC3E}">
        <p14:creationId xmlns:p14="http://schemas.microsoft.com/office/powerpoint/2010/main" val="2861065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1000"/>
                                        <p:tgtEl>
                                          <p:spTgt spid="18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5145"/>
                                        </p:tgtEl>
                                        <p:attrNameLst>
                                          <p:attrName>style.visibility</p:attrName>
                                        </p:attrNameLst>
                                      </p:cBhvr>
                                      <p:to>
                                        <p:strVal val="visible"/>
                                      </p:to>
                                    </p:set>
                                    <p:anim calcmode="lin" valueType="num">
                                      <p:cBhvr additive="base">
                                        <p:cTn id="22" dur="500" fill="hold"/>
                                        <p:tgtEl>
                                          <p:spTgt spid="5145"/>
                                        </p:tgtEl>
                                        <p:attrNameLst>
                                          <p:attrName>ppt_x</p:attrName>
                                        </p:attrNameLst>
                                      </p:cBhvr>
                                      <p:tavLst>
                                        <p:tav tm="0">
                                          <p:val>
                                            <p:strVal val="1+#ppt_w/2"/>
                                          </p:val>
                                        </p:tav>
                                        <p:tav tm="100000">
                                          <p:val>
                                            <p:strVal val="#ppt_x"/>
                                          </p:val>
                                        </p:tav>
                                      </p:tavLst>
                                    </p:anim>
                                    <p:anim calcmode="lin" valueType="num">
                                      <p:cBhvr additive="base">
                                        <p:cTn id="23" dur="500" fill="hold"/>
                                        <p:tgtEl>
                                          <p:spTgt spid="514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5123"/>
                                        </p:tgtEl>
                                        <p:attrNameLst>
                                          <p:attrName>style.visibility</p:attrName>
                                        </p:attrNameLst>
                                      </p:cBhvr>
                                      <p:to>
                                        <p:strVal val="visible"/>
                                      </p:to>
                                    </p:set>
                                    <p:anim calcmode="lin" valueType="num">
                                      <p:cBhvr additive="base">
                                        <p:cTn id="26" dur="500" fill="hold"/>
                                        <p:tgtEl>
                                          <p:spTgt spid="5123"/>
                                        </p:tgtEl>
                                        <p:attrNameLst>
                                          <p:attrName>ppt_x</p:attrName>
                                        </p:attrNameLst>
                                      </p:cBhvr>
                                      <p:tavLst>
                                        <p:tav tm="0">
                                          <p:val>
                                            <p:strVal val="1+#ppt_w/2"/>
                                          </p:val>
                                        </p:tav>
                                        <p:tav tm="100000">
                                          <p:val>
                                            <p:strVal val="#ppt_x"/>
                                          </p:val>
                                        </p:tav>
                                      </p:tavLst>
                                    </p:anim>
                                    <p:anim calcmode="lin" valueType="num">
                                      <p:cBhvr additive="base">
                                        <p:cTn id="27"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fade">
                                      <p:cBhvr>
                                        <p:cTn id="32" dur="1000"/>
                                        <p:tgtEl>
                                          <p:spTgt spid="18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122"/>
                                        </p:tgtEl>
                                        <p:attrNameLst>
                                          <p:attrName>style.visibility</p:attrName>
                                        </p:attrNameLst>
                                      </p:cBhvr>
                                      <p:to>
                                        <p:strVal val="visible"/>
                                      </p:to>
                                    </p:set>
                                    <p:anim calcmode="lin" valueType="num">
                                      <p:cBhvr additive="base">
                                        <p:cTn id="37" dur="500" fill="hold"/>
                                        <p:tgtEl>
                                          <p:spTgt spid="5122"/>
                                        </p:tgtEl>
                                        <p:attrNameLst>
                                          <p:attrName>ppt_x</p:attrName>
                                        </p:attrNameLst>
                                      </p:cBhvr>
                                      <p:tavLst>
                                        <p:tav tm="0">
                                          <p:val>
                                            <p:strVal val="1+#ppt_w/2"/>
                                          </p:val>
                                        </p:tav>
                                        <p:tav tm="100000">
                                          <p:val>
                                            <p:strVal val="#ppt_x"/>
                                          </p:val>
                                        </p:tav>
                                      </p:tavLst>
                                    </p:anim>
                                    <p:anim calcmode="lin" valueType="num">
                                      <p:cBhvr additive="base">
                                        <p:cTn id="38" dur="500" fill="hold"/>
                                        <p:tgtEl>
                                          <p:spTgt spid="512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 calcmode="lin" valueType="num">
                                      <p:cBhvr additive="base">
                                        <p:cTn id="41" dur="500" fill="hold"/>
                                        <p:tgtEl>
                                          <p:spTgt spid="105"/>
                                        </p:tgtEl>
                                        <p:attrNameLst>
                                          <p:attrName>ppt_x</p:attrName>
                                        </p:attrNameLst>
                                      </p:cBhvr>
                                      <p:tavLst>
                                        <p:tav tm="0">
                                          <p:val>
                                            <p:strVal val="1+#ppt_w/2"/>
                                          </p:val>
                                        </p:tav>
                                        <p:tav tm="100000">
                                          <p:val>
                                            <p:strVal val="#ppt_x"/>
                                          </p:val>
                                        </p:tav>
                                      </p:tavLst>
                                    </p:anim>
                                    <p:anim calcmode="lin" valueType="num">
                                      <p:cBhvr additive="base">
                                        <p:cTn id="42"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6"/>
                                        </p:tgtEl>
                                        <p:attrNameLst>
                                          <p:attrName>style.visibility</p:attrName>
                                        </p:attrNameLst>
                                      </p:cBhvr>
                                      <p:to>
                                        <p:strVal val="visible"/>
                                      </p:to>
                                    </p:set>
                                    <p:animEffect transition="in" filter="fade">
                                      <p:cBhvr>
                                        <p:cTn id="47" dur="500"/>
                                        <p:tgtEl>
                                          <p:spTgt spid="18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7"/>
                                        </p:tgtEl>
                                        <p:attrNameLst>
                                          <p:attrName>style.visibility</p:attrName>
                                        </p:attrNameLst>
                                      </p:cBhvr>
                                      <p:to>
                                        <p:strVal val="visible"/>
                                      </p:to>
                                    </p:set>
                                    <p:animEffect transition="in" filter="fade">
                                      <p:cBhvr>
                                        <p:cTn id="50" dur="1000"/>
                                        <p:tgtEl>
                                          <p:spTgt spid="187"/>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79"/>
                                        </p:tgtEl>
                                        <p:attrNameLst>
                                          <p:attrName>style.visibility</p:attrName>
                                        </p:attrNameLst>
                                      </p:cBhvr>
                                      <p:to>
                                        <p:strVal val="visible"/>
                                      </p:to>
                                    </p:set>
                                    <p:anim calcmode="lin" valueType="num">
                                      <p:cBhvr additive="base">
                                        <p:cTn id="55" dur="500" fill="hold"/>
                                        <p:tgtEl>
                                          <p:spTgt spid="79"/>
                                        </p:tgtEl>
                                        <p:attrNameLst>
                                          <p:attrName>ppt_x</p:attrName>
                                        </p:attrNameLst>
                                      </p:cBhvr>
                                      <p:tavLst>
                                        <p:tav tm="0">
                                          <p:val>
                                            <p:strVal val="1+#ppt_w/2"/>
                                          </p:val>
                                        </p:tav>
                                        <p:tav tm="100000">
                                          <p:val>
                                            <p:strVal val="#ppt_x"/>
                                          </p:val>
                                        </p:tav>
                                      </p:tavLst>
                                    </p:anim>
                                    <p:anim calcmode="lin" valueType="num">
                                      <p:cBhvr additive="base">
                                        <p:cTn id="56" dur="500" fill="hold"/>
                                        <p:tgtEl>
                                          <p:spTgt spid="79"/>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additive="base">
                                        <p:cTn id="59" dur="500" fill="hold"/>
                                        <p:tgtEl>
                                          <p:spTgt spid="80"/>
                                        </p:tgtEl>
                                        <p:attrNameLst>
                                          <p:attrName>ppt_x</p:attrName>
                                        </p:attrNameLst>
                                      </p:cBhvr>
                                      <p:tavLst>
                                        <p:tav tm="0">
                                          <p:val>
                                            <p:strVal val="1+#ppt_w/2"/>
                                          </p:val>
                                        </p:tav>
                                        <p:tav tm="100000">
                                          <p:val>
                                            <p:strVal val="#ppt_x"/>
                                          </p:val>
                                        </p:tav>
                                      </p:tavLst>
                                    </p:anim>
                                    <p:anim calcmode="lin" valueType="num">
                                      <p:cBhvr additive="base">
                                        <p:cTn id="60"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8"/>
                                        </p:tgtEl>
                                        <p:attrNameLst>
                                          <p:attrName>style.visibility</p:attrName>
                                        </p:attrNameLst>
                                      </p:cBhvr>
                                      <p:to>
                                        <p:strVal val="visible"/>
                                      </p:to>
                                    </p:set>
                                    <p:animEffect transition="in" filter="fade">
                                      <p:cBhvr>
                                        <p:cTn id="65" dur="1000"/>
                                        <p:tgtEl>
                                          <p:spTgt spid="18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9"/>
                                        </p:tgtEl>
                                        <p:attrNameLst>
                                          <p:attrName>style.visibility</p:attrName>
                                        </p:attrNameLst>
                                      </p:cBhvr>
                                      <p:to>
                                        <p:strVal val="visible"/>
                                      </p:to>
                                    </p:set>
                                    <p:animEffect transition="in" filter="fade">
                                      <p:cBhvr>
                                        <p:cTn id="68" dur="1000"/>
                                        <p:tgtEl>
                                          <p:spTgt spid="189"/>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190"/>
                                        </p:tgtEl>
                                        <p:attrNameLst>
                                          <p:attrName>style.visibility</p:attrName>
                                        </p:attrNameLst>
                                      </p:cBhvr>
                                      <p:to>
                                        <p:strVal val="visible"/>
                                      </p:to>
                                    </p:set>
                                    <p:animEffect transition="in" filter="fade">
                                      <p:cBhvr>
                                        <p:cTn id="72" dur="1000"/>
                                        <p:tgtEl>
                                          <p:spTgt spid="190"/>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144"/>
                                        </p:tgtEl>
                                        <p:attrNameLst>
                                          <p:attrName>style.visibility</p:attrName>
                                        </p:attrNameLst>
                                      </p:cBhvr>
                                      <p:to>
                                        <p:strVal val="visible"/>
                                      </p:to>
                                    </p:set>
                                    <p:anim calcmode="lin" valueType="num">
                                      <p:cBhvr additive="base">
                                        <p:cTn id="77" dur="500" fill="hold"/>
                                        <p:tgtEl>
                                          <p:spTgt spid="144"/>
                                        </p:tgtEl>
                                        <p:attrNameLst>
                                          <p:attrName>ppt_x</p:attrName>
                                        </p:attrNameLst>
                                      </p:cBhvr>
                                      <p:tavLst>
                                        <p:tav tm="0">
                                          <p:val>
                                            <p:strVal val="1+#ppt_w/2"/>
                                          </p:val>
                                        </p:tav>
                                        <p:tav tm="100000">
                                          <p:val>
                                            <p:strVal val="#ppt_x"/>
                                          </p:val>
                                        </p:tav>
                                      </p:tavLst>
                                    </p:anim>
                                    <p:anim calcmode="lin" valueType="num">
                                      <p:cBhvr additive="base">
                                        <p:cTn id="78" dur="500" fill="hold"/>
                                        <p:tgtEl>
                                          <p:spTgt spid="144"/>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145"/>
                                        </p:tgtEl>
                                        <p:attrNameLst>
                                          <p:attrName>style.visibility</p:attrName>
                                        </p:attrNameLst>
                                      </p:cBhvr>
                                      <p:to>
                                        <p:strVal val="visible"/>
                                      </p:to>
                                    </p:set>
                                    <p:anim calcmode="lin" valueType="num">
                                      <p:cBhvr additive="base">
                                        <p:cTn id="81" dur="500" fill="hold"/>
                                        <p:tgtEl>
                                          <p:spTgt spid="145"/>
                                        </p:tgtEl>
                                        <p:attrNameLst>
                                          <p:attrName>ppt_x</p:attrName>
                                        </p:attrNameLst>
                                      </p:cBhvr>
                                      <p:tavLst>
                                        <p:tav tm="0">
                                          <p:val>
                                            <p:strVal val="1+#ppt_w/2"/>
                                          </p:val>
                                        </p:tav>
                                        <p:tav tm="100000">
                                          <p:val>
                                            <p:strVal val="#ppt_x"/>
                                          </p:val>
                                        </p:tav>
                                      </p:tavLst>
                                    </p:anim>
                                    <p:anim calcmode="lin" valueType="num">
                                      <p:cBhvr additive="base">
                                        <p:cTn id="82" dur="500" fill="hold"/>
                                        <p:tgtEl>
                                          <p:spTgt spid="145"/>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91"/>
                                        </p:tgtEl>
                                        <p:attrNameLst>
                                          <p:attrName>style.visibility</p:attrName>
                                        </p:attrNameLst>
                                      </p:cBhvr>
                                      <p:to>
                                        <p:strVal val="visible"/>
                                      </p:to>
                                    </p:set>
                                    <p:animEffect transition="in" filter="fade">
                                      <p:cBhvr>
                                        <p:cTn id="87" dur="1000"/>
                                        <p:tgtEl>
                                          <p:spTgt spid="191"/>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192"/>
                                        </p:tgtEl>
                                        <p:attrNameLst>
                                          <p:attrName>style.visibility</p:attrName>
                                        </p:attrNameLst>
                                      </p:cBhvr>
                                      <p:to>
                                        <p:strVal val="visible"/>
                                      </p:to>
                                    </p:set>
                                    <p:animEffect transition="in" filter="fade">
                                      <p:cBhvr>
                                        <p:cTn id="91" dur="1000"/>
                                        <p:tgtEl>
                                          <p:spTgt spid="19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2" fill="hold" grpId="0" nodeType="clickEffect">
                                  <p:stCondLst>
                                    <p:cond delay="0"/>
                                  </p:stCondLst>
                                  <p:childTnLst>
                                    <p:set>
                                      <p:cBhvr>
                                        <p:cTn id="95" dur="1" fill="hold">
                                          <p:stCondLst>
                                            <p:cond delay="0"/>
                                          </p:stCondLst>
                                        </p:cTn>
                                        <p:tgtEl>
                                          <p:spTgt spid="150"/>
                                        </p:tgtEl>
                                        <p:attrNameLst>
                                          <p:attrName>style.visibility</p:attrName>
                                        </p:attrNameLst>
                                      </p:cBhvr>
                                      <p:to>
                                        <p:strVal val="visible"/>
                                      </p:to>
                                    </p:set>
                                    <p:anim calcmode="lin" valueType="num">
                                      <p:cBhvr additive="base">
                                        <p:cTn id="96" dur="500" fill="hold"/>
                                        <p:tgtEl>
                                          <p:spTgt spid="150"/>
                                        </p:tgtEl>
                                        <p:attrNameLst>
                                          <p:attrName>ppt_x</p:attrName>
                                        </p:attrNameLst>
                                      </p:cBhvr>
                                      <p:tavLst>
                                        <p:tav tm="0">
                                          <p:val>
                                            <p:strVal val="1+#ppt_w/2"/>
                                          </p:val>
                                        </p:tav>
                                        <p:tav tm="100000">
                                          <p:val>
                                            <p:strVal val="#ppt_x"/>
                                          </p:val>
                                        </p:tav>
                                      </p:tavLst>
                                    </p:anim>
                                    <p:anim calcmode="lin" valueType="num">
                                      <p:cBhvr additive="base">
                                        <p:cTn id="97" dur="500" fill="hold"/>
                                        <p:tgtEl>
                                          <p:spTgt spid="150"/>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0"/>
                                  </p:stCondLst>
                                  <p:childTnLst>
                                    <p:set>
                                      <p:cBhvr>
                                        <p:cTn id="99" dur="1" fill="hold">
                                          <p:stCondLst>
                                            <p:cond delay="0"/>
                                          </p:stCondLst>
                                        </p:cTn>
                                        <p:tgtEl>
                                          <p:spTgt spid="151"/>
                                        </p:tgtEl>
                                        <p:attrNameLst>
                                          <p:attrName>style.visibility</p:attrName>
                                        </p:attrNameLst>
                                      </p:cBhvr>
                                      <p:to>
                                        <p:strVal val="visible"/>
                                      </p:to>
                                    </p:set>
                                    <p:anim calcmode="lin" valueType="num">
                                      <p:cBhvr additive="base">
                                        <p:cTn id="100" dur="500" fill="hold"/>
                                        <p:tgtEl>
                                          <p:spTgt spid="151"/>
                                        </p:tgtEl>
                                        <p:attrNameLst>
                                          <p:attrName>ppt_x</p:attrName>
                                        </p:attrNameLst>
                                      </p:cBhvr>
                                      <p:tavLst>
                                        <p:tav tm="0">
                                          <p:val>
                                            <p:strVal val="1+#ppt_w/2"/>
                                          </p:val>
                                        </p:tav>
                                        <p:tav tm="100000">
                                          <p:val>
                                            <p:strVal val="#ppt_x"/>
                                          </p:val>
                                        </p:tav>
                                      </p:tavLst>
                                    </p:anim>
                                    <p:anim calcmode="lin" valueType="num">
                                      <p:cBhvr additive="base">
                                        <p:cTn id="101" dur="500" fill="hold"/>
                                        <p:tgtEl>
                                          <p:spTgt spid="151"/>
                                        </p:tgtEl>
                                        <p:attrNameLst>
                                          <p:attrName>ppt_y</p:attrName>
                                        </p:attrNameLst>
                                      </p:cBhvr>
                                      <p:tavLst>
                                        <p:tav tm="0">
                                          <p:val>
                                            <p:strVal val="#ppt_y"/>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4"/>
                                        </p:tgtEl>
                                        <p:attrNameLst>
                                          <p:attrName>style.visibility</p:attrName>
                                        </p:attrNameLst>
                                      </p:cBhvr>
                                      <p:to>
                                        <p:strVal val="visible"/>
                                      </p:to>
                                    </p:set>
                                    <p:animEffect transition="in" filter="fade">
                                      <p:cBhvr>
                                        <p:cTn id="10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79" grpId="0" animBg="1"/>
      <p:bldP spid="5122" grpId="0" animBg="1"/>
      <p:bldP spid="5123" grpId="0" animBg="1"/>
      <p:bldP spid="5145" grpId="0"/>
      <p:bldP spid="105" grpId="0" animBg="1"/>
      <p:bldP spid="80" grpId="0" animBg="1"/>
      <p:bldP spid="150" grpId="0" animBg="1"/>
      <p:bldP spid="145" grpId="0" animBg="1"/>
      <p:bldP spid="151"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sz="quarter" idx="1"/>
          </p:nvPr>
        </p:nvSpPr>
        <p:spPr/>
        <p:txBody>
          <a:bodyPr>
            <a:normAutofit fontScale="92500" lnSpcReduction="10000"/>
          </a:bodyPr>
          <a:lstStyle/>
          <a:p>
            <a:r>
              <a:rPr lang="en-US" smtClean="0"/>
              <a:t>Alpha</a:t>
            </a:r>
          </a:p>
          <a:p>
            <a:r>
              <a:rPr lang="en-US" smtClean="0"/>
              <a:t>	Release of product for internal use.  </a:t>
            </a:r>
          </a:p>
          <a:p>
            <a:r>
              <a:rPr lang="en-US" smtClean="0"/>
              <a:t>Beta</a:t>
            </a:r>
          </a:p>
          <a:p>
            <a:r>
              <a:rPr lang="en-US" smtClean="0"/>
              <a:t>	Release of the product for customer trial. </a:t>
            </a:r>
          </a:p>
          <a:p>
            <a:r>
              <a:rPr lang="en-US" smtClean="0"/>
              <a:t>First Customer Shipment (FCS)</a:t>
            </a:r>
          </a:p>
          <a:p>
            <a:r>
              <a:rPr lang="en-US" smtClean="0"/>
              <a:t>	The first shipment of product to a customer for revenue…”controlled production release”.  </a:t>
            </a:r>
          </a:p>
          <a:p>
            <a:r>
              <a:rPr lang="en-US" smtClean="0"/>
              <a:t>General Availability (GA)</a:t>
            </a:r>
          </a:p>
          <a:p>
            <a:r>
              <a:rPr lang="en-US" smtClean="0"/>
              <a:t>	Product is fully released for shipment of unlimited quantities to all customers. </a:t>
            </a:r>
            <a:endParaRPr lang="en-US"/>
          </a:p>
        </p:txBody>
      </p:sp>
      <p:sp>
        <p:nvSpPr>
          <p:cNvPr id="30723" name="Rectangle 2"/>
          <p:cNvSpPr>
            <a:spLocks noGrp="1" noChangeArrowheads="1"/>
          </p:cNvSpPr>
          <p:nvPr>
            <p:ph type="title"/>
          </p:nvPr>
        </p:nvSpPr>
        <p:spPr/>
        <p:txBody>
          <a:bodyPr/>
          <a:lstStyle/>
          <a:p>
            <a:r>
              <a:rPr lang="en-US" smtClean="0"/>
              <a:t>Customer NPI Phases</a:t>
            </a:r>
          </a:p>
        </p:txBody>
      </p:sp>
    </p:spTree>
    <p:extLst>
      <p:ext uri="{BB962C8B-B14F-4D97-AF65-F5344CB8AC3E}">
        <p14:creationId xmlns:p14="http://schemas.microsoft.com/office/powerpoint/2010/main" val="3028663149"/>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Handspring Timeline</a:t>
            </a:r>
            <a:endParaRPr lang="en-US" dirty="0"/>
          </a:p>
        </p:txBody>
      </p:sp>
    </p:spTree>
    <p:extLst>
      <p:ext uri="{BB962C8B-B14F-4D97-AF65-F5344CB8AC3E}">
        <p14:creationId xmlns:p14="http://schemas.microsoft.com/office/powerpoint/2010/main" val="110408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HandSpring</a:t>
            </a:r>
            <a:r>
              <a:rPr lang="en-US" dirty="0" smtClean="0"/>
              <a:t> Timeline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 y="1143000"/>
            <a:ext cx="9161767" cy="5181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5909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0" y="-1"/>
            <a:ext cx="9144000" cy="6858001"/>
          </a:xfrm>
          <a:prstGeom prst="rect">
            <a:avLst/>
          </a:prstGeom>
          <a:noFill/>
          <a:ln w="9525">
            <a:noFill/>
            <a:miter lim="800000"/>
            <a:headEnd/>
            <a:tailEnd/>
          </a:ln>
        </p:spPr>
      </p:pic>
    </p:spTree>
    <p:extLst>
      <p:ext uri="{BB962C8B-B14F-4D97-AF65-F5344CB8AC3E}">
        <p14:creationId xmlns:p14="http://schemas.microsoft.com/office/powerpoint/2010/main" val="2685600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err="1" smtClean="0"/>
              <a:t>HandSpring</a:t>
            </a:r>
            <a:r>
              <a:rPr lang="en-US" dirty="0" smtClean="0"/>
              <a:t> Timeline</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0" y="1143000"/>
            <a:ext cx="9146784" cy="5181600"/>
          </a:xfrm>
          <a:prstGeom prst="rect">
            <a:avLst/>
          </a:prstGeom>
          <a:noFill/>
          <a:ln w="9525">
            <a:noFill/>
            <a:miter lim="800000"/>
            <a:headEnd/>
            <a:tailEnd/>
          </a:ln>
        </p:spPr>
      </p:pic>
    </p:spTree>
    <p:extLst>
      <p:ext uri="{BB962C8B-B14F-4D97-AF65-F5344CB8AC3E}">
        <p14:creationId xmlns:p14="http://schemas.microsoft.com/office/powerpoint/2010/main" val="3712244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155410449"/>
              </p:ext>
            </p:extLst>
          </p:nvPr>
        </p:nvGraphicFramePr>
        <p:xfrm>
          <a:off x="344567" y="4470989"/>
          <a:ext cx="8561711" cy="1766478"/>
        </p:xfrm>
        <a:graphic>
          <a:graphicData uri="http://schemas.openxmlformats.org/drawingml/2006/table">
            <a:tbl>
              <a:tblPr firstRow="1" bandRow="1">
                <a:tableStyleId>{F5AB1C69-6EDB-4FF4-983F-18BD219EF322}</a:tableStyleId>
              </a:tblPr>
              <a:tblGrid>
                <a:gridCol w="2186362"/>
                <a:gridCol w="983336"/>
                <a:gridCol w="1319920"/>
                <a:gridCol w="1342293"/>
                <a:gridCol w="1420593"/>
                <a:gridCol w="1309207"/>
              </a:tblGrid>
              <a:tr h="301729">
                <a:tc>
                  <a:txBody>
                    <a:bodyPr/>
                    <a:lstStyle/>
                    <a:p>
                      <a:pPr algn="l" fontAlgn="t">
                        <a:lnSpc>
                          <a:spcPct val="150000"/>
                        </a:lnSpc>
                      </a:pPr>
                      <a:r>
                        <a:rPr lang="en-US" sz="1600" u="none" strike="noStrike" dirty="0">
                          <a:effectLst/>
                        </a:rPr>
                        <a:t> </a:t>
                      </a:r>
                      <a:r>
                        <a:rPr lang="en-US" sz="1600" u="none" strike="noStrike" dirty="0" smtClean="0">
                          <a:effectLst/>
                        </a:rPr>
                        <a:t>Main</a:t>
                      </a:r>
                      <a:r>
                        <a:rPr lang="en-US" sz="1600" u="none" strike="noStrike" baseline="0" dirty="0" smtClean="0">
                          <a:effectLst/>
                        </a:rPr>
                        <a:t> Drivers</a:t>
                      </a:r>
                      <a:endParaRPr lang="en-US" sz="1600" u="none" strike="noStrike" baseline="0" dirty="0" smtClean="0">
                        <a:effectLst/>
                        <a:latin typeface="+mj-lt"/>
                      </a:endParaRPr>
                    </a:p>
                  </a:txBody>
                  <a:tcPr marL="9525" marR="9525" marT="9525" marB="0" anchor="ctr"/>
                </a:tc>
                <a:tc>
                  <a:txBody>
                    <a:bodyPr/>
                    <a:lstStyle/>
                    <a:p>
                      <a:pPr algn="ctr" rtl="0" fontAlgn="ctr"/>
                      <a:r>
                        <a:rPr lang="en-US" sz="1600" u="none" strike="noStrike" dirty="0">
                          <a:effectLst/>
                        </a:rPr>
                        <a:t>Year 1</a:t>
                      </a:r>
                      <a:endParaRPr lang="en-US" sz="1600" b="1" i="0" u="none" strike="noStrike" dirty="0">
                        <a:solidFill>
                          <a:srgbClr val="FFFFFF"/>
                        </a:solidFill>
                        <a:effectLst/>
                        <a:latin typeface="+mj-lt"/>
                      </a:endParaRPr>
                    </a:p>
                  </a:txBody>
                  <a:tcPr marL="9525" marR="9525" marT="9525" marB="0" anchor="ctr"/>
                </a:tc>
                <a:tc>
                  <a:txBody>
                    <a:bodyPr/>
                    <a:lstStyle/>
                    <a:p>
                      <a:pPr algn="ctr" rtl="0" fontAlgn="ctr"/>
                      <a:r>
                        <a:rPr lang="en-US" sz="1600" u="none" strike="noStrike" dirty="0">
                          <a:effectLst/>
                        </a:rPr>
                        <a:t>Year 2</a:t>
                      </a:r>
                      <a:endParaRPr lang="en-US" sz="1600" b="1" i="0" u="none" strike="noStrike" dirty="0">
                        <a:solidFill>
                          <a:srgbClr val="FFFFFF"/>
                        </a:solidFill>
                        <a:effectLst/>
                        <a:latin typeface="+mj-lt"/>
                      </a:endParaRPr>
                    </a:p>
                  </a:txBody>
                  <a:tcPr marL="9525" marR="9525" marT="9525" marB="0" anchor="ctr"/>
                </a:tc>
                <a:tc>
                  <a:txBody>
                    <a:bodyPr/>
                    <a:lstStyle/>
                    <a:p>
                      <a:pPr algn="ctr" rtl="0" fontAlgn="ctr"/>
                      <a:r>
                        <a:rPr lang="en-US" sz="1600" u="none" strike="noStrike" dirty="0">
                          <a:effectLst/>
                        </a:rPr>
                        <a:t>Year 3</a:t>
                      </a:r>
                      <a:endParaRPr lang="en-US" sz="1600" b="1" i="0" u="none" strike="noStrike" dirty="0">
                        <a:solidFill>
                          <a:srgbClr val="FFFFFF"/>
                        </a:solidFill>
                        <a:effectLst/>
                        <a:latin typeface="+mj-lt"/>
                      </a:endParaRPr>
                    </a:p>
                  </a:txBody>
                  <a:tcPr marL="9525" marR="9525" marT="9525" marB="0" anchor="ctr"/>
                </a:tc>
                <a:tc>
                  <a:txBody>
                    <a:bodyPr/>
                    <a:lstStyle/>
                    <a:p>
                      <a:pPr algn="ctr" rtl="0" fontAlgn="ctr"/>
                      <a:r>
                        <a:rPr lang="en-US" sz="1600" u="none" strike="noStrike" dirty="0">
                          <a:effectLst/>
                        </a:rPr>
                        <a:t>Year 4</a:t>
                      </a:r>
                      <a:endParaRPr lang="en-US" sz="1600" b="1" i="0" u="none" strike="noStrike" dirty="0">
                        <a:solidFill>
                          <a:srgbClr val="FFFFFF"/>
                        </a:solidFill>
                        <a:effectLst/>
                        <a:latin typeface="+mj-lt"/>
                      </a:endParaRPr>
                    </a:p>
                  </a:txBody>
                  <a:tcPr marL="9525" marR="9525" marT="9525" marB="0" anchor="ctr"/>
                </a:tc>
                <a:tc>
                  <a:txBody>
                    <a:bodyPr/>
                    <a:lstStyle/>
                    <a:p>
                      <a:pPr algn="ctr" rtl="0" fontAlgn="ctr"/>
                      <a:r>
                        <a:rPr lang="en-US" sz="1600" u="none" strike="noStrike" dirty="0">
                          <a:effectLst/>
                        </a:rPr>
                        <a:t>Year 5</a:t>
                      </a:r>
                      <a:endParaRPr lang="en-US" sz="1600" b="1" i="0" u="none" strike="noStrike" dirty="0">
                        <a:solidFill>
                          <a:srgbClr val="FFFFFF"/>
                        </a:solidFill>
                        <a:effectLst/>
                        <a:latin typeface="+mj-lt"/>
                      </a:endParaRPr>
                    </a:p>
                  </a:txBody>
                  <a:tcPr marL="9525" marR="9525" marT="9525" marB="0" anchor="ctr"/>
                </a:tc>
              </a:tr>
              <a:tr h="463731">
                <a:tc>
                  <a:txBody>
                    <a:bodyPr/>
                    <a:lstStyle/>
                    <a:p>
                      <a:pPr marL="112713" indent="0" algn="l" rtl="0" fontAlgn="ctr">
                        <a:lnSpc>
                          <a:spcPct val="200000"/>
                        </a:lnSpc>
                      </a:pPr>
                      <a:r>
                        <a:rPr lang="en-US" sz="1400" b="1" u="none" strike="noStrike" dirty="0" smtClean="0">
                          <a:effectLst/>
                        </a:rPr>
                        <a:t># of Units Sold / Year</a:t>
                      </a:r>
                      <a:endParaRPr lang="en-US" sz="1400" b="1" i="0" u="none" strike="noStrike" dirty="0">
                        <a:solidFill>
                          <a:schemeClr val="bg1"/>
                        </a:solidFill>
                        <a:effectLst/>
                        <a:latin typeface="+mj-lt"/>
                      </a:endParaRPr>
                    </a:p>
                  </a:txBody>
                  <a:tcPr marL="9525" marR="9525" marT="9525" marB="0" anchor="ctr"/>
                </a:tc>
                <a:tc>
                  <a:txBody>
                    <a:bodyPr/>
                    <a:lstStyle/>
                    <a:p>
                      <a:pPr algn="ctr" rtl="0" fontAlgn="b">
                        <a:lnSpc>
                          <a:spcPct val="200000"/>
                        </a:lnSpc>
                      </a:pPr>
                      <a:r>
                        <a:rPr lang="en-US" sz="1400" u="none" strike="noStrike" dirty="0" smtClean="0">
                          <a:effectLst/>
                        </a:rPr>
                        <a:t>2,000 </a:t>
                      </a:r>
                      <a:endParaRPr lang="en-US" sz="1400" b="0" i="0" u="none" strike="noStrike" dirty="0">
                        <a:solidFill>
                          <a:srgbClr val="FFFFFF"/>
                        </a:solidFill>
                        <a:effectLst/>
                        <a:latin typeface="Calibri"/>
                      </a:endParaRPr>
                    </a:p>
                  </a:txBody>
                  <a:tcPr marL="9525" marR="9525" marT="9525" marB="0" anchor="ctr"/>
                </a:tc>
                <a:tc>
                  <a:txBody>
                    <a:bodyPr/>
                    <a:lstStyle/>
                    <a:p>
                      <a:pPr algn="ctr" rtl="0" fontAlgn="b">
                        <a:lnSpc>
                          <a:spcPct val="200000"/>
                        </a:lnSpc>
                      </a:pPr>
                      <a:r>
                        <a:rPr lang="en-US" sz="1400" u="none" strike="noStrike" dirty="0" smtClean="0">
                          <a:effectLst/>
                        </a:rPr>
                        <a:t>4,200 </a:t>
                      </a:r>
                      <a:endParaRPr lang="en-US" sz="1400" b="0" i="0" u="none" strike="noStrike" dirty="0">
                        <a:solidFill>
                          <a:srgbClr val="FFFFFF"/>
                        </a:solidFill>
                        <a:effectLst/>
                        <a:latin typeface="Calibri"/>
                      </a:endParaRPr>
                    </a:p>
                  </a:txBody>
                  <a:tcPr marL="9525" marR="9525" marT="9525" marB="0" anchor="ctr"/>
                </a:tc>
                <a:tc>
                  <a:txBody>
                    <a:bodyPr/>
                    <a:lstStyle/>
                    <a:p>
                      <a:pPr algn="ctr" rtl="0" fontAlgn="b">
                        <a:lnSpc>
                          <a:spcPct val="200000"/>
                        </a:lnSpc>
                      </a:pPr>
                      <a:r>
                        <a:rPr lang="en-US" sz="1400" u="none" strike="noStrike" dirty="0" smtClean="0">
                          <a:effectLst/>
                        </a:rPr>
                        <a:t>6,800 </a:t>
                      </a:r>
                      <a:endParaRPr lang="en-US" sz="1400" b="0" i="0" u="none" strike="noStrike" dirty="0">
                        <a:solidFill>
                          <a:srgbClr val="FFFFFF"/>
                        </a:solidFill>
                        <a:effectLst/>
                        <a:latin typeface="Calibri"/>
                      </a:endParaRPr>
                    </a:p>
                  </a:txBody>
                  <a:tcPr marL="9525" marR="9525" marT="9525" marB="0" anchor="ctr"/>
                </a:tc>
                <a:tc>
                  <a:txBody>
                    <a:bodyPr/>
                    <a:lstStyle/>
                    <a:p>
                      <a:pPr algn="ctr" rtl="0" fontAlgn="b">
                        <a:lnSpc>
                          <a:spcPct val="200000"/>
                        </a:lnSpc>
                      </a:pPr>
                      <a:r>
                        <a:rPr lang="en-US" sz="1400" u="none" strike="noStrike" dirty="0" smtClean="0">
                          <a:effectLst/>
                        </a:rPr>
                        <a:t>10,200 </a:t>
                      </a:r>
                      <a:endParaRPr lang="en-US" sz="1400" b="0" i="0" u="none" strike="noStrike" dirty="0">
                        <a:solidFill>
                          <a:srgbClr val="FFFFFF"/>
                        </a:solidFill>
                        <a:effectLst/>
                        <a:latin typeface="Calibri"/>
                      </a:endParaRPr>
                    </a:p>
                  </a:txBody>
                  <a:tcPr marL="9525" marR="9525" marT="9525" marB="0" anchor="ctr"/>
                </a:tc>
                <a:tc>
                  <a:txBody>
                    <a:bodyPr/>
                    <a:lstStyle/>
                    <a:p>
                      <a:pPr algn="ctr" rtl="0" fontAlgn="b">
                        <a:lnSpc>
                          <a:spcPct val="200000"/>
                        </a:lnSpc>
                      </a:pPr>
                      <a:r>
                        <a:rPr lang="en-US" sz="1400" u="none" strike="noStrike" dirty="0" smtClean="0">
                          <a:effectLst/>
                        </a:rPr>
                        <a:t>14,280 </a:t>
                      </a:r>
                      <a:endParaRPr lang="en-US" sz="1400" b="0" i="0" u="none" strike="noStrike" dirty="0">
                        <a:solidFill>
                          <a:srgbClr val="FFFFFF"/>
                        </a:solidFill>
                        <a:effectLst/>
                        <a:latin typeface="Calibri"/>
                      </a:endParaRPr>
                    </a:p>
                  </a:txBody>
                  <a:tcPr marL="9525" marR="9525" marT="9525" marB="0" anchor="ctr"/>
                </a:tc>
              </a:tr>
              <a:tr h="463731">
                <a:tc>
                  <a:txBody>
                    <a:bodyPr/>
                    <a:lstStyle/>
                    <a:p>
                      <a:pPr marL="112713" indent="0" algn="l" rtl="0" fontAlgn="ctr">
                        <a:lnSpc>
                          <a:spcPct val="200000"/>
                        </a:lnSpc>
                      </a:pPr>
                      <a:r>
                        <a:rPr lang="en-US" sz="1400" b="1" u="none" strike="noStrike" dirty="0" smtClean="0">
                          <a:effectLst/>
                        </a:rPr>
                        <a:t>Enterprise</a:t>
                      </a:r>
                      <a:r>
                        <a:rPr lang="en-US" sz="1400" b="1" u="none" strike="noStrike" baseline="0" dirty="0" smtClean="0">
                          <a:effectLst/>
                        </a:rPr>
                        <a:t> </a:t>
                      </a:r>
                      <a:r>
                        <a:rPr lang="en-US" sz="1400" b="1" u="none" strike="noStrike" dirty="0" smtClean="0">
                          <a:effectLst/>
                        </a:rPr>
                        <a:t>Customers</a:t>
                      </a:r>
                      <a:endParaRPr lang="en-US" sz="1400" b="1" i="0" u="none" strike="noStrike" dirty="0">
                        <a:solidFill>
                          <a:schemeClr val="bg1"/>
                        </a:solidFill>
                        <a:effectLst/>
                        <a:latin typeface="+mj-lt"/>
                      </a:endParaRPr>
                    </a:p>
                  </a:txBody>
                  <a:tcPr marL="9525" marR="9525" marT="9525" marB="0" anchor="ctr"/>
                </a:tc>
                <a:tc>
                  <a:txBody>
                    <a:bodyPr/>
                    <a:lstStyle/>
                    <a:p>
                      <a:pPr algn="ctr" fontAlgn="b"/>
                      <a:r>
                        <a:rPr lang="en-US" sz="1400" u="none" strike="noStrike" dirty="0" smtClean="0">
                          <a:effectLst/>
                        </a:rPr>
                        <a:t>1</a:t>
                      </a:r>
                      <a:endParaRPr lang="en-US" sz="1400" b="0" i="0" u="none" strike="noStrike" dirty="0">
                        <a:solidFill>
                          <a:srgbClr val="FFFFFF"/>
                        </a:solidFill>
                        <a:effectLst/>
                        <a:latin typeface="Calibri"/>
                      </a:endParaRPr>
                    </a:p>
                  </a:txBody>
                  <a:tcPr marL="12700" marR="12700" marT="12700" marB="0" anchor="ctr"/>
                </a:tc>
                <a:tc>
                  <a:txBody>
                    <a:bodyPr/>
                    <a:lstStyle/>
                    <a:p>
                      <a:pPr algn="ctr" fontAlgn="b"/>
                      <a:r>
                        <a:rPr lang="en-US" sz="1400" b="0" i="0" u="none" strike="noStrike" dirty="0" smtClean="0">
                          <a:solidFill>
                            <a:schemeClr val="dk1"/>
                          </a:solidFill>
                          <a:effectLst/>
                          <a:latin typeface="+mn-lt"/>
                        </a:rPr>
                        <a:t>6</a:t>
                      </a:r>
                      <a:endParaRPr lang="en-US" sz="1400" b="0" i="0" u="none" strike="noStrike" dirty="0">
                        <a:solidFill>
                          <a:srgbClr val="FFFFFF"/>
                        </a:solidFill>
                        <a:effectLst/>
                        <a:latin typeface="Calibri"/>
                      </a:endParaRPr>
                    </a:p>
                  </a:txBody>
                  <a:tcPr marL="12700" marR="12700" marT="12700" marB="0" anchor="ctr"/>
                </a:tc>
                <a:tc>
                  <a:txBody>
                    <a:bodyPr/>
                    <a:lstStyle/>
                    <a:p>
                      <a:pPr algn="ctr" fontAlgn="b"/>
                      <a:r>
                        <a:rPr lang="en-US" sz="1400" b="0" i="0" u="none" strike="noStrike" dirty="0" smtClean="0">
                          <a:solidFill>
                            <a:schemeClr val="dk1"/>
                          </a:solidFill>
                          <a:effectLst/>
                          <a:latin typeface="+mn-lt"/>
                        </a:rPr>
                        <a:t>18</a:t>
                      </a:r>
                      <a:endParaRPr lang="en-US" sz="1400" b="0" i="0" u="none" strike="noStrike" dirty="0">
                        <a:solidFill>
                          <a:srgbClr val="FFFFFF"/>
                        </a:solidFill>
                        <a:effectLst/>
                        <a:latin typeface="Calibri"/>
                      </a:endParaRPr>
                    </a:p>
                  </a:txBody>
                  <a:tcPr marL="12700" marR="12700" marT="12700" marB="0" anchor="ctr"/>
                </a:tc>
                <a:tc>
                  <a:txBody>
                    <a:bodyPr/>
                    <a:lstStyle/>
                    <a:p>
                      <a:pPr algn="ctr" fontAlgn="b"/>
                      <a:r>
                        <a:rPr lang="en-US" sz="1400" b="0" i="0" u="none" strike="noStrike" dirty="0" smtClean="0">
                          <a:solidFill>
                            <a:schemeClr val="dk1"/>
                          </a:solidFill>
                          <a:effectLst/>
                          <a:latin typeface="+mn-lt"/>
                        </a:rPr>
                        <a:t>48</a:t>
                      </a:r>
                      <a:endParaRPr lang="en-US" sz="1400" b="0" i="0" u="none" strike="noStrike" dirty="0">
                        <a:solidFill>
                          <a:srgbClr val="FFFFFF"/>
                        </a:solidFill>
                        <a:effectLst/>
                        <a:latin typeface="Calibri"/>
                      </a:endParaRPr>
                    </a:p>
                  </a:txBody>
                  <a:tcPr marL="12700" marR="12700" marT="12700" marB="0" anchor="ctr"/>
                </a:tc>
                <a:tc>
                  <a:txBody>
                    <a:bodyPr/>
                    <a:lstStyle/>
                    <a:p>
                      <a:pPr algn="ctr" fontAlgn="b"/>
                      <a:r>
                        <a:rPr lang="en-US" sz="1400" u="none" strike="noStrike" dirty="0" smtClean="0">
                          <a:effectLst/>
                        </a:rPr>
                        <a:t>122</a:t>
                      </a:r>
                      <a:endParaRPr lang="en-US" sz="1400" b="1" i="0" u="none" strike="noStrike" dirty="0">
                        <a:solidFill>
                          <a:srgbClr val="FFFFFF"/>
                        </a:solidFill>
                        <a:effectLst/>
                        <a:latin typeface="Calibri"/>
                      </a:endParaRPr>
                    </a:p>
                  </a:txBody>
                  <a:tcPr marL="12700" marR="12700" marT="12700" marB="0" anchor="ctr"/>
                </a:tc>
              </a:tr>
              <a:tr h="463731">
                <a:tc>
                  <a:txBody>
                    <a:bodyPr/>
                    <a:lstStyle/>
                    <a:p>
                      <a:pPr marL="112713" indent="0" algn="l" rtl="0" fontAlgn="ctr">
                        <a:lnSpc>
                          <a:spcPct val="200000"/>
                        </a:lnSpc>
                      </a:pPr>
                      <a:r>
                        <a:rPr lang="en-US" sz="1400" b="1" u="none" strike="noStrike" dirty="0" smtClean="0">
                          <a:effectLst/>
                        </a:rPr>
                        <a:t>Gross Margin </a:t>
                      </a:r>
                      <a:endParaRPr lang="en-US" sz="1400" b="1" i="0" u="none" strike="noStrike" dirty="0">
                        <a:solidFill>
                          <a:schemeClr val="bg1"/>
                        </a:solidFill>
                        <a:effectLst/>
                        <a:latin typeface="+mj-lt"/>
                      </a:endParaRPr>
                    </a:p>
                  </a:txBody>
                  <a:tcPr marL="9525" marR="9525" marT="9525" marB="0" anchor="ctr"/>
                </a:tc>
                <a:tc>
                  <a:txBody>
                    <a:bodyPr/>
                    <a:lstStyle/>
                    <a:p>
                      <a:pPr algn="ctr" rtl="0" fontAlgn="t">
                        <a:lnSpc>
                          <a:spcPct val="200000"/>
                        </a:lnSpc>
                      </a:pPr>
                      <a:r>
                        <a:rPr lang="en-US" sz="1400" u="none" strike="noStrike" dirty="0">
                          <a:effectLst/>
                        </a:rPr>
                        <a:t>-</a:t>
                      </a:r>
                      <a:endParaRPr lang="en-US" sz="1400" b="1" i="0" u="none" strike="noStrike" dirty="0">
                        <a:solidFill>
                          <a:srgbClr val="FFFFFF"/>
                        </a:solidFill>
                        <a:effectLst/>
                        <a:latin typeface="Calibri"/>
                      </a:endParaRPr>
                    </a:p>
                  </a:txBody>
                  <a:tcPr marL="9525" marR="9525" marT="9525" marB="0" anchor="ctr"/>
                </a:tc>
                <a:tc>
                  <a:txBody>
                    <a:bodyPr/>
                    <a:lstStyle/>
                    <a:p>
                      <a:pPr algn="ctr" rtl="0" fontAlgn="t">
                        <a:lnSpc>
                          <a:spcPct val="200000"/>
                        </a:lnSpc>
                      </a:pPr>
                      <a:r>
                        <a:rPr lang="en-US" sz="1400" u="none" strike="noStrike" dirty="0" smtClean="0">
                          <a:effectLst/>
                        </a:rPr>
                        <a:t>41%</a:t>
                      </a:r>
                      <a:endParaRPr lang="en-US" sz="1400" b="1" i="0" u="none" strike="noStrike" dirty="0">
                        <a:solidFill>
                          <a:srgbClr val="FFFFFF"/>
                        </a:solidFill>
                        <a:effectLst/>
                        <a:latin typeface="Calibri"/>
                      </a:endParaRPr>
                    </a:p>
                  </a:txBody>
                  <a:tcPr marL="9525" marR="9525" marT="9525" marB="0" anchor="ctr"/>
                </a:tc>
                <a:tc>
                  <a:txBody>
                    <a:bodyPr/>
                    <a:lstStyle/>
                    <a:p>
                      <a:pPr algn="ctr" rtl="0" fontAlgn="t">
                        <a:lnSpc>
                          <a:spcPct val="200000"/>
                        </a:lnSpc>
                      </a:pPr>
                      <a:r>
                        <a:rPr lang="en-US" sz="1400" u="none" strike="noStrike" dirty="0" smtClean="0">
                          <a:effectLst/>
                        </a:rPr>
                        <a:t>63%</a:t>
                      </a:r>
                      <a:endParaRPr lang="en-US" sz="1400" b="1" i="0" u="none" strike="noStrike" dirty="0">
                        <a:solidFill>
                          <a:srgbClr val="FFFFFF"/>
                        </a:solidFill>
                        <a:effectLst/>
                        <a:latin typeface="Calibri"/>
                      </a:endParaRPr>
                    </a:p>
                  </a:txBody>
                  <a:tcPr marL="9525" marR="9525" marT="9525" marB="0" anchor="ctr"/>
                </a:tc>
                <a:tc>
                  <a:txBody>
                    <a:bodyPr/>
                    <a:lstStyle/>
                    <a:p>
                      <a:pPr algn="ctr" rtl="0" fontAlgn="t">
                        <a:lnSpc>
                          <a:spcPct val="200000"/>
                        </a:lnSpc>
                      </a:pPr>
                      <a:r>
                        <a:rPr lang="en-US" sz="1400" u="none" strike="noStrike" dirty="0" smtClean="0">
                          <a:effectLst/>
                        </a:rPr>
                        <a:t>72%</a:t>
                      </a:r>
                      <a:endParaRPr lang="en-US" sz="1400" b="1" i="0" u="none" strike="noStrike" dirty="0">
                        <a:solidFill>
                          <a:srgbClr val="FFFFFF"/>
                        </a:solidFill>
                        <a:effectLst/>
                        <a:latin typeface="Calibri"/>
                      </a:endParaRPr>
                    </a:p>
                  </a:txBody>
                  <a:tcPr marL="9525" marR="9525" marT="9525" marB="0" anchor="ctr"/>
                </a:tc>
                <a:tc>
                  <a:txBody>
                    <a:bodyPr/>
                    <a:lstStyle/>
                    <a:p>
                      <a:pPr algn="ctr" rtl="0" fontAlgn="t">
                        <a:lnSpc>
                          <a:spcPct val="200000"/>
                        </a:lnSpc>
                      </a:pPr>
                      <a:r>
                        <a:rPr lang="en-US" sz="1400" u="none" strike="noStrike" dirty="0" smtClean="0">
                          <a:effectLst/>
                        </a:rPr>
                        <a:t>74%</a:t>
                      </a:r>
                      <a:endParaRPr lang="en-US" sz="1400" b="1" i="0" u="none" strike="noStrike" dirty="0">
                        <a:solidFill>
                          <a:srgbClr val="FFFFFF"/>
                        </a:solidFill>
                        <a:effectLst/>
                        <a:latin typeface="Calibri"/>
                      </a:endParaRPr>
                    </a:p>
                  </a:txBody>
                  <a:tcPr marL="9525" marR="9525" marT="9525" marB="0" anchor="ctr"/>
                </a:tc>
              </a:tr>
            </a:tbl>
          </a:graphicData>
        </a:graphic>
      </p:graphicFrame>
      <p:graphicFrame>
        <p:nvGraphicFramePr>
          <p:cNvPr id="6" name="Chart 5"/>
          <p:cNvGraphicFramePr>
            <a:graphicFrameLocks/>
          </p:cNvGraphicFramePr>
          <p:nvPr>
            <p:extLst>
              <p:ext uri="{D42A27DB-BD31-4B8C-83A1-F6EECF244321}">
                <p14:modId xmlns:p14="http://schemas.microsoft.com/office/powerpoint/2010/main" val="1104329903"/>
              </p:ext>
            </p:extLst>
          </p:nvPr>
        </p:nvGraphicFramePr>
        <p:xfrm>
          <a:off x="172252" y="1096013"/>
          <a:ext cx="9381787" cy="358079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rot="16200000">
            <a:off x="994146" y="1376057"/>
            <a:ext cx="1146125" cy="261610"/>
          </a:xfrm>
          <a:prstGeom prst="rect">
            <a:avLst/>
          </a:prstGeom>
          <a:noFill/>
        </p:spPr>
        <p:txBody>
          <a:bodyPr wrap="square" rtlCol="0">
            <a:spAutoFit/>
          </a:bodyPr>
          <a:lstStyle/>
          <a:p>
            <a:pPr algn="ctr"/>
            <a:r>
              <a:rPr lang="en-US" sz="1100" b="1" i="1" dirty="0" smtClean="0"/>
              <a:t>Millions</a:t>
            </a:r>
          </a:p>
        </p:txBody>
      </p:sp>
      <p:cxnSp>
        <p:nvCxnSpPr>
          <p:cNvPr id="4" name="Straight Arrow Connector 3"/>
          <p:cNvCxnSpPr/>
          <p:nvPr/>
        </p:nvCxnSpPr>
        <p:spPr>
          <a:xfrm flipH="1">
            <a:off x="3339607" y="2046089"/>
            <a:ext cx="280112" cy="838928"/>
          </a:xfrm>
          <a:prstGeom prst="straightConnector1">
            <a:avLst/>
          </a:prstGeom>
          <a:ln w="1905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38189" y="1788107"/>
            <a:ext cx="1741132" cy="276999"/>
          </a:xfrm>
          <a:prstGeom prst="rect">
            <a:avLst/>
          </a:prstGeom>
          <a:noFill/>
        </p:spPr>
        <p:txBody>
          <a:bodyPr wrap="none" rtlCol="0">
            <a:spAutoFit/>
          </a:bodyPr>
          <a:lstStyle/>
          <a:p>
            <a:r>
              <a:rPr lang="en-US" sz="1200" b="1" dirty="0" smtClean="0">
                <a:solidFill>
                  <a:schemeClr val="tx1">
                    <a:lumMod val="75000"/>
                    <a:lumOff val="25000"/>
                  </a:schemeClr>
                </a:solidFill>
              </a:rPr>
              <a:t>Breakeven in 14 Months</a:t>
            </a:r>
            <a:endParaRPr lang="en-US" sz="1200" b="1" dirty="0">
              <a:solidFill>
                <a:schemeClr val="tx1">
                  <a:lumMod val="75000"/>
                  <a:lumOff val="25000"/>
                </a:schemeClr>
              </a:solidFill>
            </a:endParaRPr>
          </a:p>
        </p:txBody>
      </p:sp>
      <p:grpSp>
        <p:nvGrpSpPr>
          <p:cNvPr id="26" name="Group 25"/>
          <p:cNvGrpSpPr/>
          <p:nvPr/>
        </p:nvGrpSpPr>
        <p:grpSpPr>
          <a:xfrm>
            <a:off x="315355" y="2024098"/>
            <a:ext cx="1165608" cy="276999"/>
            <a:chOff x="168010" y="796333"/>
            <a:chExt cx="1165608" cy="276999"/>
          </a:xfrm>
        </p:grpSpPr>
        <p:sp>
          <p:nvSpPr>
            <p:cNvPr id="9" name="Rectangle 8"/>
            <p:cNvSpPr/>
            <p:nvPr/>
          </p:nvSpPr>
          <p:spPr>
            <a:xfrm>
              <a:off x="168010" y="837458"/>
              <a:ext cx="362786" cy="194750"/>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44294" y="796333"/>
              <a:ext cx="789324" cy="276999"/>
            </a:xfrm>
            <a:prstGeom prst="rect">
              <a:avLst/>
            </a:prstGeom>
            <a:noFill/>
          </p:spPr>
          <p:txBody>
            <a:bodyPr wrap="none" rtlCol="0" anchor="ctr">
              <a:spAutoFit/>
            </a:bodyPr>
            <a:lstStyle/>
            <a:p>
              <a:r>
                <a:rPr lang="en-US" sz="1200" dirty="0" smtClean="0"/>
                <a:t>Revenues</a:t>
              </a:r>
              <a:endParaRPr lang="en-US" sz="1200" dirty="0"/>
            </a:p>
          </p:txBody>
        </p:sp>
      </p:grpSp>
      <p:grpSp>
        <p:nvGrpSpPr>
          <p:cNvPr id="24" name="Group 23"/>
          <p:cNvGrpSpPr/>
          <p:nvPr/>
        </p:nvGrpSpPr>
        <p:grpSpPr>
          <a:xfrm>
            <a:off x="344568" y="2781980"/>
            <a:ext cx="1437697" cy="276999"/>
            <a:chOff x="182282" y="1191712"/>
            <a:chExt cx="1437697" cy="276999"/>
          </a:xfrm>
        </p:grpSpPr>
        <p:sp>
          <p:nvSpPr>
            <p:cNvPr id="14" name="TextBox 13"/>
            <p:cNvSpPr txBox="1"/>
            <p:nvPr/>
          </p:nvSpPr>
          <p:spPr>
            <a:xfrm>
              <a:off x="544294" y="1191712"/>
              <a:ext cx="1075685" cy="276999"/>
            </a:xfrm>
            <a:prstGeom prst="rect">
              <a:avLst/>
            </a:prstGeom>
            <a:noFill/>
          </p:spPr>
          <p:txBody>
            <a:bodyPr wrap="none" rtlCol="0" anchor="ctr">
              <a:spAutoFit/>
            </a:bodyPr>
            <a:lstStyle/>
            <a:p>
              <a:r>
                <a:rPr lang="en-US" sz="1200" dirty="0" smtClean="0"/>
                <a:t>Net Cash Flow</a:t>
              </a:r>
              <a:endParaRPr lang="en-US" sz="1200" dirty="0"/>
            </a:p>
          </p:txBody>
        </p:sp>
        <p:cxnSp>
          <p:nvCxnSpPr>
            <p:cNvPr id="8" name="Straight Connector 7"/>
            <p:cNvCxnSpPr/>
            <p:nvPr/>
          </p:nvCxnSpPr>
          <p:spPr>
            <a:xfrm>
              <a:off x="182282" y="1340991"/>
              <a:ext cx="363455" cy="0"/>
            </a:xfrm>
            <a:prstGeom prst="line">
              <a:avLst/>
            </a:prstGeom>
            <a:ln w="38100" cap="rnd"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a:off x="8264178" y="1308459"/>
            <a:ext cx="596600" cy="307777"/>
          </a:xfrm>
          <a:prstGeom prst="rect">
            <a:avLst/>
          </a:prstGeom>
          <a:noFill/>
        </p:spPr>
        <p:txBody>
          <a:bodyPr wrap="none" rtlCol="0">
            <a:spAutoFit/>
          </a:bodyPr>
          <a:lstStyle/>
          <a:p>
            <a:r>
              <a:rPr lang="en-US" sz="1400" b="1" dirty="0" smtClean="0">
                <a:solidFill>
                  <a:schemeClr val="tx1">
                    <a:lumMod val="75000"/>
                    <a:lumOff val="25000"/>
                  </a:schemeClr>
                </a:solidFill>
              </a:rPr>
              <a:t>$70.9</a:t>
            </a:r>
            <a:endParaRPr lang="en-US" sz="1400" b="1" dirty="0">
              <a:solidFill>
                <a:schemeClr val="tx1">
                  <a:lumMod val="75000"/>
                  <a:lumOff val="25000"/>
                </a:schemeClr>
              </a:solidFill>
            </a:endParaRPr>
          </a:p>
        </p:txBody>
      </p:sp>
      <p:sp>
        <p:nvSpPr>
          <p:cNvPr id="19" name="TextBox 18"/>
          <p:cNvSpPr txBox="1"/>
          <p:nvPr/>
        </p:nvSpPr>
        <p:spPr>
          <a:xfrm>
            <a:off x="303126" y="138515"/>
            <a:ext cx="4826962" cy="646331"/>
          </a:xfrm>
          <a:prstGeom prst="rect">
            <a:avLst/>
          </a:prstGeom>
          <a:noFill/>
        </p:spPr>
        <p:txBody>
          <a:bodyPr wrap="none" rtlCol="0">
            <a:spAutoFit/>
          </a:bodyPr>
          <a:lstStyle/>
          <a:p>
            <a:r>
              <a:rPr lang="en-US" sz="3600" b="1" dirty="0" smtClean="0">
                <a:solidFill>
                  <a:schemeClr val="accent3">
                    <a:lumMod val="50000"/>
                  </a:schemeClr>
                </a:solidFill>
              </a:rPr>
              <a:t>Financial Projections</a:t>
            </a:r>
          </a:p>
        </p:txBody>
      </p:sp>
      <p:sp>
        <p:nvSpPr>
          <p:cNvPr id="18" name="Slide Number Placeholder 2"/>
          <p:cNvSpPr txBox="1">
            <a:spLocks/>
          </p:cNvSpPr>
          <p:nvPr/>
        </p:nvSpPr>
        <p:spPr>
          <a:xfrm>
            <a:off x="6629024" y="6356350"/>
            <a:ext cx="2133600" cy="365125"/>
          </a:xfrm>
          <a:prstGeom prst="rect">
            <a:avLst/>
          </a:prstGeom>
        </p:spPr>
        <p:txBody>
          <a:bodyPr anchor="b"/>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DC0F0FE1-A45B-9347-B5A3-AB8F31ABC443}" type="slidenum">
              <a:rPr lang="en-US" sz="1400" smtClean="0">
                <a:solidFill>
                  <a:schemeClr val="tx1">
                    <a:lumMod val="50000"/>
                    <a:lumOff val="50000"/>
                  </a:schemeClr>
                </a:solidFill>
              </a:rPr>
              <a:pPr algn="r"/>
              <a:t>5</a:t>
            </a:fld>
            <a:endParaRPr lang="en-US" sz="1400">
              <a:solidFill>
                <a:schemeClr val="tx1">
                  <a:lumMod val="50000"/>
                  <a:lumOff val="50000"/>
                </a:schemeClr>
              </a:solidFill>
            </a:endParaRPr>
          </a:p>
        </p:txBody>
      </p:sp>
    </p:spTree>
    <p:extLst>
      <p:ext uri="{BB962C8B-B14F-4D97-AF65-F5344CB8AC3E}">
        <p14:creationId xmlns:p14="http://schemas.microsoft.com/office/powerpoint/2010/main" val="25234507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Handspring Operations</a:t>
            </a:r>
            <a:endParaRPr lang="en-US" dirty="0"/>
          </a:p>
        </p:txBody>
      </p:sp>
    </p:spTree>
    <p:extLst>
      <p:ext uri="{BB962C8B-B14F-4D97-AF65-F5344CB8AC3E}">
        <p14:creationId xmlns:p14="http://schemas.microsoft.com/office/powerpoint/2010/main" val="24196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1" y="0"/>
            <a:ext cx="9144001" cy="6324600"/>
          </a:xfrm>
          <a:prstGeom prst="rect">
            <a:avLst/>
          </a:prstGeom>
          <a:noFill/>
          <a:ln w="9525">
            <a:noFill/>
            <a:miter lim="800000"/>
            <a:headEnd/>
            <a:tailEnd/>
          </a:ln>
        </p:spPr>
      </p:pic>
    </p:spTree>
    <p:extLst>
      <p:ext uri="{BB962C8B-B14F-4D97-AF65-F5344CB8AC3E}">
        <p14:creationId xmlns:p14="http://schemas.microsoft.com/office/powerpoint/2010/main" val="3493855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1" y="0"/>
            <a:ext cx="9115425" cy="6324600"/>
          </a:xfrm>
          <a:prstGeom prst="rect">
            <a:avLst/>
          </a:prstGeom>
          <a:noFill/>
          <a:ln w="9525">
            <a:noFill/>
            <a:miter lim="800000"/>
            <a:headEnd/>
            <a:tailEnd/>
          </a:ln>
        </p:spPr>
      </p:pic>
    </p:spTree>
    <p:extLst>
      <p:ext uri="{BB962C8B-B14F-4D97-AF65-F5344CB8AC3E}">
        <p14:creationId xmlns:p14="http://schemas.microsoft.com/office/powerpoint/2010/main" val="38461091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0" y="-1"/>
            <a:ext cx="9144000" cy="6326061"/>
          </a:xfrm>
          <a:prstGeom prst="rect">
            <a:avLst/>
          </a:prstGeom>
          <a:noFill/>
          <a:ln w="9525">
            <a:noFill/>
            <a:miter lim="800000"/>
            <a:headEnd/>
            <a:tailEnd/>
          </a:ln>
        </p:spPr>
      </p:pic>
    </p:spTree>
    <p:extLst>
      <p:ext uri="{BB962C8B-B14F-4D97-AF65-F5344CB8AC3E}">
        <p14:creationId xmlns:p14="http://schemas.microsoft.com/office/powerpoint/2010/main" val="3693451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0" y="0"/>
            <a:ext cx="9144000" cy="6324600"/>
          </a:xfrm>
          <a:prstGeom prst="rect">
            <a:avLst/>
          </a:prstGeom>
          <a:noFill/>
          <a:ln w="9525">
            <a:noFill/>
            <a:miter lim="800000"/>
            <a:headEnd/>
            <a:tailEnd/>
          </a:ln>
        </p:spPr>
      </p:pic>
    </p:spTree>
    <p:extLst>
      <p:ext uri="{BB962C8B-B14F-4D97-AF65-F5344CB8AC3E}">
        <p14:creationId xmlns:p14="http://schemas.microsoft.com/office/powerpoint/2010/main" val="551607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1"/>
            <a:ext cx="7772400" cy="2686050"/>
          </a:xfrm>
        </p:spPr>
        <p:txBody>
          <a:bodyPr>
            <a:normAutofit/>
          </a:bodyPr>
          <a:lstStyle/>
          <a:p>
            <a:r>
              <a:rPr lang="en-US" dirty="0" smtClean="0"/>
              <a:t>Creating Enterprise Software Products in Startups</a:t>
            </a:r>
            <a:endParaRPr lang="en-US" dirty="0"/>
          </a:p>
        </p:txBody>
      </p:sp>
      <p:sp>
        <p:nvSpPr>
          <p:cNvPr id="3" name="Subtitle 2"/>
          <p:cNvSpPr>
            <a:spLocks noGrp="1"/>
          </p:cNvSpPr>
          <p:nvPr>
            <p:ph type="subTitle" idx="1"/>
          </p:nvPr>
        </p:nvSpPr>
        <p:spPr/>
        <p:txBody>
          <a:bodyPr/>
          <a:lstStyle/>
          <a:p>
            <a:r>
              <a:rPr lang="en-US" dirty="0" smtClean="0">
                <a:solidFill>
                  <a:schemeClr val="tx1"/>
                </a:solidFill>
              </a:rPr>
              <a:t>Creating Enterprise Software Products in Startups</a:t>
            </a:r>
            <a:endParaRPr lang="en-US" dirty="0">
              <a:solidFill>
                <a:schemeClr val="tx1"/>
              </a:solidFill>
            </a:endParaRPr>
          </a:p>
        </p:txBody>
      </p:sp>
    </p:spTree>
    <p:extLst>
      <p:ext uri="{BB962C8B-B14F-4D97-AF65-F5344CB8AC3E}">
        <p14:creationId xmlns:p14="http://schemas.microsoft.com/office/powerpoint/2010/main" val="271469486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990600"/>
          </a:xfrm>
        </p:spPr>
        <p:txBody>
          <a:bodyPr>
            <a:normAutofit fontScale="90000"/>
          </a:bodyPr>
          <a:lstStyle/>
          <a:p>
            <a:r>
              <a:rPr lang="en-US" dirty="0" smtClean="0"/>
              <a:t>Sizing Teams</a:t>
            </a:r>
            <a:br>
              <a:rPr lang="en-US" dirty="0" smtClean="0"/>
            </a:br>
            <a:r>
              <a:rPr lang="en-US" sz="3100" dirty="0"/>
              <a:t>Developer/SQA count &amp; R&amp;D time</a:t>
            </a:r>
            <a:r>
              <a:rPr lang="en-US" dirty="0"/>
              <a:t/>
            </a:r>
            <a:br>
              <a:rPr lang="en-US" dirty="0"/>
            </a:br>
            <a:endParaRPr lang="en-US" dirty="0"/>
          </a:p>
        </p:txBody>
      </p:sp>
      <p:sp>
        <p:nvSpPr>
          <p:cNvPr id="3" name="Content Placeholder 2"/>
          <p:cNvSpPr>
            <a:spLocks noGrp="1"/>
          </p:cNvSpPr>
          <p:nvPr>
            <p:ph idx="1"/>
          </p:nvPr>
        </p:nvSpPr>
        <p:spPr>
          <a:xfrm>
            <a:off x="804231" y="1225624"/>
            <a:ext cx="7768988" cy="5327575"/>
          </a:xfrm>
        </p:spPr>
        <p:txBody>
          <a:bodyPr>
            <a:normAutofit fontScale="85000" lnSpcReduction="10000"/>
          </a:bodyPr>
          <a:lstStyle/>
          <a:p>
            <a:r>
              <a:rPr lang="en-US" b="1" dirty="0" smtClean="0"/>
              <a:t>Consumer </a:t>
            </a:r>
            <a:r>
              <a:rPr lang="en-US" b="1" dirty="0"/>
              <a:t>product</a:t>
            </a:r>
            <a:r>
              <a:rPr lang="en-US" dirty="0"/>
              <a:t>: (from developer start </a:t>
            </a:r>
            <a:r>
              <a:rPr lang="en-US" dirty="0" smtClean="0"/>
              <a:t>to </a:t>
            </a:r>
            <a:r>
              <a:rPr lang="en-US" dirty="0"/>
              <a:t>product </a:t>
            </a:r>
            <a:r>
              <a:rPr lang="en-US" dirty="0" smtClean="0"/>
              <a:t>GA)</a:t>
            </a:r>
            <a:endParaRPr lang="en-US" dirty="0"/>
          </a:p>
          <a:p>
            <a:r>
              <a:rPr lang="en-US" dirty="0"/>
              <a:t>1 SWE, 2 months: Internet sharing product</a:t>
            </a:r>
          </a:p>
          <a:p>
            <a:r>
              <a:rPr lang="en-US" dirty="0"/>
              <a:t>6 SWEs,~ 7 months: personal firewall product</a:t>
            </a:r>
          </a:p>
          <a:p>
            <a:r>
              <a:rPr lang="en-US" dirty="0"/>
              <a:t>100+ SWE:  large security software in </a:t>
            </a:r>
            <a:r>
              <a:rPr lang="en-US" dirty="0" smtClean="0"/>
              <a:t>a </a:t>
            </a:r>
            <a:r>
              <a:rPr lang="en-US" i="1" dirty="0" smtClean="0"/>
              <a:t>large </a:t>
            </a:r>
            <a:r>
              <a:rPr lang="en-US" i="1" dirty="0"/>
              <a:t>company</a:t>
            </a:r>
          </a:p>
          <a:p>
            <a:pPr marL="0" indent="0">
              <a:buNone/>
            </a:pPr>
            <a:r>
              <a:rPr lang="en-US" dirty="0"/>
              <a:t> </a:t>
            </a:r>
          </a:p>
          <a:p>
            <a:r>
              <a:rPr lang="en-US" b="1" dirty="0"/>
              <a:t>Enterprise </a:t>
            </a:r>
            <a:r>
              <a:rPr lang="en-US" b="1" dirty="0" smtClean="0"/>
              <a:t>product</a:t>
            </a:r>
            <a:endParaRPr lang="en-US" dirty="0"/>
          </a:p>
          <a:p>
            <a:r>
              <a:rPr lang="en-US" dirty="0"/>
              <a:t>12 SWEs, ~10 months: managed </a:t>
            </a:r>
            <a:r>
              <a:rPr lang="en-US" dirty="0" smtClean="0"/>
              <a:t>host-based firewall </a:t>
            </a:r>
            <a:r>
              <a:rPr lang="en-US" dirty="0"/>
              <a:t>for </a:t>
            </a:r>
            <a:r>
              <a:rPr lang="en-US" dirty="0" smtClean="0"/>
              <a:t>enterprise</a:t>
            </a:r>
            <a:endParaRPr lang="en-US" dirty="0"/>
          </a:p>
          <a:p>
            <a:r>
              <a:rPr lang="en-US" dirty="0"/>
              <a:t>30 SWEs, ~14 months, large enterprise security solution (plus ~4 in offshore R&amp;D office</a:t>
            </a:r>
            <a:r>
              <a:rPr lang="en-US" dirty="0" smtClean="0"/>
              <a:t>), around 80% new code</a:t>
            </a:r>
            <a:endParaRPr lang="en-US" dirty="0"/>
          </a:p>
          <a:p>
            <a:pPr marL="0" indent="0">
              <a:buNone/>
            </a:pPr>
            <a:r>
              <a:rPr lang="en-US" dirty="0"/>
              <a:t> </a:t>
            </a:r>
          </a:p>
        </p:txBody>
      </p:sp>
    </p:spTree>
    <p:extLst>
      <p:ext uri="{BB962C8B-B14F-4D97-AF65-F5344CB8AC3E}">
        <p14:creationId xmlns:p14="http://schemas.microsoft.com/office/powerpoint/2010/main" val="145874891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Expectations</a:t>
            </a:r>
            <a:endParaRPr lang="en-US" dirty="0"/>
          </a:p>
        </p:txBody>
      </p:sp>
      <p:sp>
        <p:nvSpPr>
          <p:cNvPr id="3" name="Content Placeholder 2"/>
          <p:cNvSpPr>
            <a:spLocks noGrp="1"/>
          </p:cNvSpPr>
          <p:nvPr>
            <p:ph idx="1"/>
          </p:nvPr>
        </p:nvSpPr>
        <p:spPr/>
        <p:txBody>
          <a:bodyPr>
            <a:normAutofit/>
          </a:bodyPr>
          <a:lstStyle/>
          <a:p>
            <a:r>
              <a:rPr lang="en-US" dirty="0" smtClean="0"/>
              <a:t>VP of Engineering </a:t>
            </a:r>
          </a:p>
          <a:p>
            <a:pPr lvl="1"/>
            <a:r>
              <a:rPr lang="en-US" dirty="0" smtClean="0"/>
              <a:t>Never Did It Before but Highly Skilled</a:t>
            </a:r>
          </a:p>
          <a:p>
            <a:r>
              <a:rPr lang="en-US" dirty="0" smtClean="0"/>
              <a:t>CEO</a:t>
            </a:r>
          </a:p>
          <a:p>
            <a:pPr lvl="1"/>
            <a:r>
              <a:rPr lang="en-US" dirty="0" smtClean="0"/>
              <a:t>Needs to understand R&amp;D, which consumes most of budget in early stage</a:t>
            </a:r>
          </a:p>
          <a:p>
            <a:pPr lvl="1"/>
            <a:r>
              <a:rPr lang="en-US" dirty="0" smtClean="0"/>
              <a:t>Synergy and Communication with Engineering VP</a:t>
            </a:r>
          </a:p>
          <a:p>
            <a:r>
              <a:rPr lang="en-US" dirty="0" smtClean="0"/>
              <a:t>Engineers interested in Startup</a:t>
            </a:r>
          </a:p>
          <a:p>
            <a:pPr lvl="1"/>
            <a:r>
              <a:rPr lang="en-US" dirty="0" smtClean="0"/>
              <a:t>Will Join Because Excited by Startup Environment</a:t>
            </a:r>
          </a:p>
          <a:p>
            <a:pPr lvl="1"/>
            <a:r>
              <a:rPr lang="en-US" dirty="0" smtClean="0"/>
              <a:t>Big Company Work Style May Not Work</a:t>
            </a:r>
          </a:p>
        </p:txBody>
      </p:sp>
    </p:spTree>
    <p:extLst>
      <p:ext uri="{BB962C8B-B14F-4D97-AF65-F5344CB8AC3E}">
        <p14:creationId xmlns:p14="http://schemas.microsoft.com/office/powerpoint/2010/main" val="260424797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Startup Challenges</a:t>
            </a:r>
            <a:endParaRPr lang="en-US" dirty="0"/>
          </a:p>
        </p:txBody>
      </p:sp>
      <p:sp>
        <p:nvSpPr>
          <p:cNvPr id="3" name="Content Placeholder 2"/>
          <p:cNvSpPr>
            <a:spLocks noGrp="1"/>
          </p:cNvSpPr>
          <p:nvPr>
            <p:ph idx="1"/>
          </p:nvPr>
        </p:nvSpPr>
        <p:spPr>
          <a:xfrm>
            <a:off x="804231" y="914400"/>
            <a:ext cx="7768988" cy="5410199"/>
          </a:xfrm>
        </p:spPr>
        <p:txBody>
          <a:bodyPr>
            <a:normAutofit fontScale="70000" lnSpcReduction="20000"/>
          </a:bodyPr>
          <a:lstStyle/>
          <a:p>
            <a:r>
              <a:rPr lang="en-US" dirty="0" smtClean="0"/>
              <a:t>Unproven market or unproven technology</a:t>
            </a:r>
          </a:p>
          <a:p>
            <a:pPr lvl="1"/>
            <a:r>
              <a:rPr lang="en-US" dirty="0" smtClean="0"/>
              <a:t>Or both</a:t>
            </a:r>
          </a:p>
          <a:p>
            <a:r>
              <a:rPr lang="en-US" dirty="0" smtClean="0"/>
              <a:t>Narrow time window </a:t>
            </a:r>
          </a:p>
          <a:p>
            <a:pPr lvl="1"/>
            <a:r>
              <a:rPr lang="en-US" dirty="0" smtClean="0"/>
              <a:t>Yes we made it, but it is too late</a:t>
            </a:r>
          </a:p>
          <a:p>
            <a:pPr lvl="1"/>
            <a:r>
              <a:rPr lang="en-US" dirty="0" smtClean="0"/>
              <a:t>Competitors Get There First</a:t>
            </a:r>
          </a:p>
          <a:p>
            <a:r>
              <a:rPr lang="en-US" dirty="0" smtClean="0"/>
              <a:t>No credibility with Customers</a:t>
            </a:r>
          </a:p>
          <a:p>
            <a:pPr lvl="1"/>
            <a:r>
              <a:rPr lang="en-US" dirty="0" smtClean="0"/>
              <a:t>“No one gets fired for buying IBM”</a:t>
            </a:r>
          </a:p>
          <a:p>
            <a:pPr lvl="1"/>
            <a:r>
              <a:rPr lang="en-US" dirty="0" err="1" smtClean="0"/>
              <a:t>BigCo</a:t>
            </a:r>
            <a:r>
              <a:rPr lang="en-US" dirty="0" smtClean="0"/>
              <a:t> Can Use v3.0 Rule</a:t>
            </a:r>
          </a:p>
          <a:p>
            <a:pPr lvl="1"/>
            <a:r>
              <a:rPr lang="en-US" dirty="0" smtClean="0"/>
              <a:t>Startup Has to Get v1.0 Right!</a:t>
            </a:r>
          </a:p>
          <a:p>
            <a:pPr lvl="1"/>
            <a:r>
              <a:rPr lang="en-US" dirty="0" smtClean="0"/>
              <a:t>Best When No Big Competitors in Your Space</a:t>
            </a:r>
          </a:p>
          <a:p>
            <a:pPr lvl="1"/>
            <a:r>
              <a:rPr lang="en-US" dirty="0" smtClean="0"/>
              <a:t>Getting Early Reference Customers Is Key</a:t>
            </a:r>
          </a:p>
          <a:p>
            <a:r>
              <a:rPr lang="en-US" dirty="0" smtClean="0"/>
              <a:t>New</a:t>
            </a:r>
            <a:r>
              <a:rPr lang="en-US" dirty="0"/>
              <a:t>, unproven </a:t>
            </a:r>
            <a:r>
              <a:rPr lang="en-US" dirty="0" smtClean="0"/>
              <a:t>team</a:t>
            </a:r>
          </a:p>
          <a:p>
            <a:pPr lvl="1"/>
            <a:r>
              <a:rPr lang="en-US" dirty="0" smtClean="0"/>
              <a:t>Everyone has strengths and weaknesses</a:t>
            </a:r>
          </a:p>
          <a:p>
            <a:pPr lvl="1"/>
            <a:r>
              <a:rPr lang="en-US" dirty="0" smtClean="0"/>
              <a:t>Effective Execution/Management Is Key</a:t>
            </a:r>
            <a:endParaRPr lang="en-US" dirty="0"/>
          </a:p>
          <a:p>
            <a:r>
              <a:rPr lang="en-US" dirty="0" smtClean="0"/>
              <a:t>Drip Financing</a:t>
            </a:r>
          </a:p>
          <a:p>
            <a:pPr lvl="1"/>
            <a:r>
              <a:rPr lang="en-US" dirty="0" smtClean="0"/>
              <a:t>Trickle Seed Funding Will Challenge Development Momentum</a:t>
            </a:r>
          </a:p>
          <a:p>
            <a:pPr lvl="1"/>
            <a:r>
              <a:rPr lang="en-US" dirty="0" smtClean="0"/>
              <a:t>Usually Results in Missing the Market Window</a:t>
            </a:r>
            <a:endParaRPr lang="en-US" dirty="0"/>
          </a:p>
          <a:p>
            <a:endParaRPr lang="en-US" dirty="0"/>
          </a:p>
        </p:txBody>
      </p:sp>
    </p:spTree>
    <p:extLst>
      <p:ext uri="{BB962C8B-B14F-4D97-AF65-F5344CB8AC3E}">
        <p14:creationId xmlns:p14="http://schemas.microsoft.com/office/powerpoint/2010/main" val="267222624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product</a:t>
            </a:r>
            <a:endParaRPr lang="en-US" dirty="0"/>
          </a:p>
        </p:txBody>
      </p:sp>
      <p:sp>
        <p:nvSpPr>
          <p:cNvPr id="3" name="Content Placeholder 2"/>
          <p:cNvSpPr>
            <a:spLocks noGrp="1"/>
          </p:cNvSpPr>
          <p:nvPr>
            <p:ph idx="1"/>
          </p:nvPr>
        </p:nvSpPr>
        <p:spPr>
          <a:xfrm>
            <a:off x="838200" y="914400"/>
            <a:ext cx="7768988" cy="5486399"/>
          </a:xfrm>
        </p:spPr>
        <p:txBody>
          <a:bodyPr>
            <a:normAutofit fontScale="77500" lnSpcReduction="20000"/>
          </a:bodyPr>
          <a:lstStyle/>
          <a:p>
            <a:r>
              <a:rPr lang="en-US" dirty="0" smtClean="0"/>
              <a:t>Existing Enterprise Environment is Large; Hard to Change It</a:t>
            </a:r>
          </a:p>
          <a:p>
            <a:pPr lvl="1"/>
            <a:r>
              <a:rPr lang="en-US" dirty="0" smtClean="0"/>
              <a:t>More changes Reduce Adoption Rate/Chance to Sell</a:t>
            </a:r>
          </a:p>
          <a:p>
            <a:pPr lvl="1"/>
            <a:r>
              <a:rPr lang="en-US" dirty="0" smtClean="0"/>
              <a:t>Graceful Adoption is Key; Throw Out and Start Over is a NO OP</a:t>
            </a:r>
          </a:p>
          <a:p>
            <a:r>
              <a:rPr lang="en-US" dirty="0" smtClean="0"/>
              <a:t>Large Supplemental </a:t>
            </a:r>
            <a:r>
              <a:rPr lang="en-US" dirty="0"/>
              <a:t>F</a:t>
            </a:r>
            <a:r>
              <a:rPr lang="en-US" dirty="0" smtClean="0"/>
              <a:t>eature Set Required</a:t>
            </a:r>
          </a:p>
          <a:p>
            <a:pPr lvl="1"/>
            <a:r>
              <a:rPr lang="en-US" dirty="0" smtClean="0"/>
              <a:t>High availability, no single failure point</a:t>
            </a:r>
          </a:p>
          <a:p>
            <a:pPr lvl="1"/>
            <a:r>
              <a:rPr lang="en-US" dirty="0" smtClean="0"/>
              <a:t>Distributed deployment</a:t>
            </a:r>
          </a:p>
          <a:p>
            <a:pPr lvl="1"/>
            <a:r>
              <a:rPr lang="en-US" dirty="0" smtClean="0"/>
              <a:t>Disaster recovery, backup and Restoration</a:t>
            </a:r>
          </a:p>
          <a:p>
            <a:pPr lvl="1"/>
            <a:r>
              <a:rPr lang="en-US" dirty="0" smtClean="0"/>
              <a:t>Active Directory/LDAP (Lightweight Directory Access Protocol) integration</a:t>
            </a:r>
          </a:p>
          <a:p>
            <a:pPr lvl="1"/>
            <a:r>
              <a:rPr lang="en-US" dirty="0" smtClean="0"/>
              <a:t>Fully customizable, each company is different</a:t>
            </a:r>
          </a:p>
          <a:p>
            <a:pPr lvl="2"/>
            <a:r>
              <a:rPr lang="en-US" dirty="0" smtClean="0"/>
              <a:t>Always able to “turn it off”</a:t>
            </a:r>
          </a:p>
          <a:p>
            <a:pPr lvl="1"/>
            <a:r>
              <a:rPr lang="en-US" dirty="0" smtClean="0"/>
              <a:t>Security patch and update</a:t>
            </a:r>
          </a:p>
          <a:p>
            <a:r>
              <a:rPr lang="en-US" dirty="0"/>
              <a:t>Large </a:t>
            </a:r>
            <a:r>
              <a:rPr lang="en-US" dirty="0" smtClean="0"/>
              <a:t>scale User Base</a:t>
            </a:r>
            <a:endParaRPr lang="en-US" dirty="0"/>
          </a:p>
          <a:p>
            <a:pPr lvl="1"/>
            <a:r>
              <a:rPr lang="en-US" dirty="0"/>
              <a:t>  10,000 is minimal</a:t>
            </a:r>
          </a:p>
          <a:p>
            <a:pPr lvl="1"/>
            <a:r>
              <a:rPr lang="en-US" dirty="0"/>
              <a:t>  50,000 is normal</a:t>
            </a:r>
          </a:p>
          <a:p>
            <a:pPr lvl="1"/>
            <a:r>
              <a:rPr lang="en-US" dirty="0"/>
              <a:t>200,000 is not </a:t>
            </a:r>
            <a:r>
              <a:rPr lang="en-US" dirty="0" smtClean="0"/>
              <a:t>uncommon</a:t>
            </a:r>
          </a:p>
          <a:p>
            <a:pPr lvl="1"/>
            <a:endParaRPr lang="en-US" dirty="0" smtClean="0"/>
          </a:p>
          <a:p>
            <a:endParaRPr lang="en-US" dirty="0"/>
          </a:p>
        </p:txBody>
      </p:sp>
    </p:spTree>
    <p:extLst>
      <p:ext uri="{BB962C8B-B14F-4D97-AF65-F5344CB8AC3E}">
        <p14:creationId xmlns:p14="http://schemas.microsoft.com/office/powerpoint/2010/main" val="28034550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0070" y="320040"/>
            <a:ext cx="7635240" cy="369332"/>
          </a:xfrm>
          <a:prstGeom prst="rect">
            <a:avLst/>
          </a:prstGeom>
          <a:noFill/>
        </p:spPr>
        <p:txBody>
          <a:bodyPr wrap="square" rtlCol="0">
            <a:spAutoFit/>
          </a:bodyPr>
          <a:lstStyle/>
          <a:p>
            <a:r>
              <a:rPr lang="en-US" dirty="0" smtClean="0"/>
              <a:t>5-Year Summary P&amp;L ($000s)</a:t>
            </a:r>
          </a:p>
        </p:txBody>
      </p:sp>
      <p:graphicFrame>
        <p:nvGraphicFramePr>
          <p:cNvPr id="3" name="Table 2"/>
          <p:cNvGraphicFramePr>
            <a:graphicFrameLocks noGrp="1"/>
          </p:cNvGraphicFramePr>
          <p:nvPr>
            <p:extLst>
              <p:ext uri="{D42A27DB-BD31-4B8C-83A1-F6EECF244321}">
                <p14:modId xmlns:p14="http://schemas.microsoft.com/office/powerpoint/2010/main" val="3161732651"/>
              </p:ext>
            </p:extLst>
          </p:nvPr>
        </p:nvGraphicFramePr>
        <p:xfrm>
          <a:off x="1623061" y="845820"/>
          <a:ext cx="5431728" cy="4885057"/>
        </p:xfrm>
        <a:graphic>
          <a:graphicData uri="http://schemas.openxmlformats.org/drawingml/2006/table">
            <a:tbl>
              <a:tblPr/>
              <a:tblGrid>
                <a:gridCol w="1986208"/>
                <a:gridCol w="640001"/>
                <a:gridCol w="507586"/>
                <a:gridCol w="529655"/>
                <a:gridCol w="573794"/>
                <a:gridCol w="573794"/>
                <a:gridCol w="620690"/>
              </a:tblGrid>
              <a:tr h="199748">
                <a:tc>
                  <a:txBody>
                    <a:bodyPr/>
                    <a:lstStyle/>
                    <a:p>
                      <a:pPr algn="l" fontAlgn="b"/>
                      <a:r>
                        <a:rPr lang="en-US" sz="900" b="1" i="0" u="none" strike="noStrike">
                          <a:solidFill>
                            <a:srgbClr val="FFFFFF"/>
                          </a:solidFill>
                          <a:effectLst/>
                          <a:latin typeface="Times New Roman"/>
                        </a:rPr>
                        <a:t> </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US" sz="900" b="1" i="0" u="none" strike="noStrike">
                          <a:solidFill>
                            <a:srgbClr val="FFFFFF"/>
                          </a:solidFill>
                          <a:effectLst/>
                          <a:latin typeface="Times New Roman"/>
                        </a:rPr>
                        <a:t>2014A</a:t>
                      </a:r>
                    </a:p>
                  </a:txBody>
                  <a:tcPr marL="7436" marR="7436" marT="743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1" i="0" u="none" strike="noStrike">
                          <a:solidFill>
                            <a:srgbClr val="FFFFFF"/>
                          </a:solidFill>
                          <a:effectLst/>
                          <a:latin typeface="Times New Roman"/>
                        </a:rPr>
                        <a:t>2015B</a:t>
                      </a:r>
                    </a:p>
                  </a:txBody>
                  <a:tcPr marL="7436" marR="7436" marT="7436" marB="0" anchor="b">
                    <a:lnL>
                      <a:noFill/>
                    </a:lnL>
                    <a:lnR>
                      <a:noFill/>
                    </a:lnR>
                    <a:lnT>
                      <a:noFill/>
                    </a:lnT>
                    <a:lnB>
                      <a:noFill/>
                    </a:lnB>
                    <a:solidFill>
                      <a:srgbClr val="000000"/>
                    </a:solidFill>
                  </a:tcPr>
                </a:tc>
                <a:tc>
                  <a:txBody>
                    <a:bodyPr/>
                    <a:lstStyle/>
                    <a:p>
                      <a:pPr algn="ctr" fontAlgn="b"/>
                      <a:r>
                        <a:rPr lang="en-US" sz="900" b="1" i="0" u="none" strike="noStrike">
                          <a:solidFill>
                            <a:srgbClr val="FFFFFF"/>
                          </a:solidFill>
                          <a:effectLst/>
                          <a:latin typeface="Times New Roman"/>
                        </a:rPr>
                        <a:t>2016P</a:t>
                      </a:r>
                    </a:p>
                  </a:txBody>
                  <a:tcPr marL="7436" marR="7436" marT="743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1" i="0" u="none" strike="noStrike">
                          <a:solidFill>
                            <a:srgbClr val="FFFFFF"/>
                          </a:solidFill>
                          <a:effectLst/>
                          <a:latin typeface="Times New Roman"/>
                        </a:rPr>
                        <a:t>2017P</a:t>
                      </a:r>
                    </a:p>
                  </a:txBody>
                  <a:tcPr marL="7436" marR="7436" marT="743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1" i="0" u="none" strike="noStrike">
                          <a:solidFill>
                            <a:srgbClr val="FFFFFF"/>
                          </a:solidFill>
                          <a:effectLst/>
                          <a:latin typeface="Times New Roman"/>
                        </a:rPr>
                        <a:t>2018P</a:t>
                      </a:r>
                    </a:p>
                  </a:txBody>
                  <a:tcPr marL="7436" marR="7436" marT="743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1" i="0" u="none" strike="noStrike">
                          <a:solidFill>
                            <a:srgbClr val="FFFFFF"/>
                          </a:solidFill>
                          <a:effectLst/>
                          <a:latin typeface="Times New Roman"/>
                        </a:rPr>
                        <a:t>2019P</a:t>
                      </a:r>
                    </a:p>
                  </a:txBody>
                  <a:tcPr marL="7436" marR="7436" marT="743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67789">
                <a:tc>
                  <a:txBody>
                    <a:bodyPr/>
                    <a:lstStyle/>
                    <a:p>
                      <a:pPr algn="l" fontAlgn="b"/>
                      <a:r>
                        <a:rPr lang="en-US" sz="900" b="1" i="0" u="none" strike="noStrike">
                          <a:solidFill>
                            <a:srgbClr val="000000"/>
                          </a:solidFill>
                          <a:effectLst/>
                          <a:latin typeface="Times New Roman"/>
                        </a:rPr>
                        <a:t> </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900" b="0" i="0" u="none" strike="noStrike">
                          <a:solidFill>
                            <a:srgbClr val="000000"/>
                          </a:solidFill>
                          <a:effectLst/>
                          <a:latin typeface="Times New Roman"/>
                        </a:rPr>
                        <a:t> </a:t>
                      </a:r>
                    </a:p>
                  </a:txBody>
                  <a:tcPr marL="7436" marR="7436" marT="743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67789">
                <a:tc>
                  <a:txBody>
                    <a:bodyPr/>
                    <a:lstStyle/>
                    <a:p>
                      <a:pPr algn="l" fontAlgn="b"/>
                      <a:r>
                        <a:rPr lang="en-US" sz="900" b="1" i="0" u="none" strike="noStrike">
                          <a:solidFill>
                            <a:srgbClr val="000000"/>
                          </a:solidFill>
                          <a:effectLst/>
                          <a:latin typeface="Times New Roman"/>
                        </a:rPr>
                        <a:t>Total Revenue</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solidFill>
                      <a:srgbClr val="C0C0C0"/>
                    </a:solidFill>
                  </a:tcPr>
                </a:tc>
                <a:tc>
                  <a:txBody>
                    <a:bodyPr/>
                    <a:lstStyle/>
                    <a:p>
                      <a:pPr algn="l" fontAlgn="b"/>
                      <a:r>
                        <a:rPr lang="en-US" sz="900" b="1" i="0" u="none" strike="noStrike">
                          <a:solidFill>
                            <a:srgbClr val="000000"/>
                          </a:solidFill>
                          <a:effectLst/>
                          <a:latin typeface="Times New Roman"/>
                        </a:rPr>
                        <a:t> $          -   </a:t>
                      </a:r>
                    </a:p>
                  </a:txBody>
                  <a:tcPr marL="7436" marR="7436" marT="7436" marB="0" anchor="b">
                    <a:lnL>
                      <a:noFill/>
                    </a:lnL>
                    <a:lnR>
                      <a:noFill/>
                    </a:lnR>
                    <a:lnT>
                      <a:noFill/>
                    </a:lnT>
                    <a:lnB>
                      <a:noFill/>
                    </a:lnB>
                    <a:solidFill>
                      <a:srgbClr val="C0C0C0"/>
                    </a:solidFill>
                  </a:tcPr>
                </a:tc>
                <a:tc>
                  <a:txBody>
                    <a:bodyPr/>
                    <a:lstStyle/>
                    <a:p>
                      <a:pPr algn="r" fontAlgn="b"/>
                      <a:r>
                        <a:rPr lang="en-US" sz="900" b="1" i="0" u="none" strike="noStrike">
                          <a:solidFill>
                            <a:srgbClr val="000000"/>
                          </a:solidFill>
                          <a:effectLst/>
                          <a:latin typeface="Times New Roman"/>
                        </a:rPr>
                        <a:t>$100 </a:t>
                      </a:r>
                    </a:p>
                  </a:txBody>
                  <a:tcPr marL="7436" marR="7436" marT="7436" marB="0" anchor="b">
                    <a:lnL>
                      <a:noFill/>
                    </a:lnL>
                    <a:lnR>
                      <a:noFill/>
                    </a:lnR>
                    <a:lnT>
                      <a:noFill/>
                    </a:lnT>
                    <a:lnB>
                      <a:noFill/>
                    </a:lnB>
                    <a:solidFill>
                      <a:srgbClr val="C0C0C0"/>
                    </a:solidFill>
                  </a:tcPr>
                </a:tc>
                <a:tc>
                  <a:txBody>
                    <a:bodyPr/>
                    <a:lstStyle/>
                    <a:p>
                      <a:pPr algn="r" fontAlgn="b"/>
                      <a:r>
                        <a:rPr lang="en-US" sz="900" b="1" i="0" u="none" strike="noStrike">
                          <a:solidFill>
                            <a:srgbClr val="000000"/>
                          </a:solidFill>
                          <a:effectLst/>
                          <a:latin typeface="Times New Roman"/>
                        </a:rPr>
                        <a:t>$1,500 </a:t>
                      </a:r>
                    </a:p>
                  </a:txBody>
                  <a:tcPr marL="7436" marR="7436" marT="7436" marB="0" anchor="b">
                    <a:lnL>
                      <a:noFill/>
                    </a:lnL>
                    <a:lnR>
                      <a:noFill/>
                    </a:lnR>
                    <a:lnT>
                      <a:noFill/>
                    </a:lnT>
                    <a:lnB>
                      <a:noFill/>
                    </a:lnB>
                    <a:solidFill>
                      <a:srgbClr val="C0C0C0"/>
                    </a:solidFill>
                  </a:tcPr>
                </a:tc>
                <a:tc>
                  <a:txBody>
                    <a:bodyPr/>
                    <a:lstStyle/>
                    <a:p>
                      <a:pPr algn="r" fontAlgn="b"/>
                      <a:r>
                        <a:rPr lang="en-US" sz="900" b="1" i="0" u="none" strike="noStrike">
                          <a:solidFill>
                            <a:srgbClr val="000000"/>
                          </a:solidFill>
                          <a:effectLst/>
                          <a:latin typeface="Times New Roman"/>
                        </a:rPr>
                        <a:t>$13,000 </a:t>
                      </a:r>
                    </a:p>
                  </a:txBody>
                  <a:tcPr marL="7436" marR="7436" marT="7436" marB="0" anchor="b">
                    <a:lnL>
                      <a:noFill/>
                    </a:lnL>
                    <a:lnR>
                      <a:noFill/>
                    </a:lnR>
                    <a:lnT>
                      <a:noFill/>
                    </a:lnT>
                    <a:lnB>
                      <a:noFill/>
                    </a:lnB>
                    <a:solidFill>
                      <a:srgbClr val="C0C0C0"/>
                    </a:solidFill>
                  </a:tcPr>
                </a:tc>
                <a:tc>
                  <a:txBody>
                    <a:bodyPr/>
                    <a:lstStyle/>
                    <a:p>
                      <a:pPr algn="r" fontAlgn="b"/>
                      <a:r>
                        <a:rPr lang="en-US" sz="900" b="1" i="0" u="none" strike="noStrike">
                          <a:solidFill>
                            <a:srgbClr val="000000"/>
                          </a:solidFill>
                          <a:effectLst/>
                          <a:latin typeface="Times New Roman"/>
                        </a:rPr>
                        <a:t>$38,000 </a:t>
                      </a:r>
                    </a:p>
                  </a:txBody>
                  <a:tcPr marL="7436" marR="7436" marT="7436" marB="0" anchor="b">
                    <a:lnL>
                      <a:noFill/>
                    </a:lnL>
                    <a:lnR>
                      <a:noFill/>
                    </a:lnR>
                    <a:lnT>
                      <a:noFill/>
                    </a:lnT>
                    <a:lnB>
                      <a:noFill/>
                    </a:lnB>
                    <a:solidFill>
                      <a:srgbClr val="C0C0C0"/>
                    </a:solidFill>
                  </a:tcPr>
                </a:tc>
                <a:tc>
                  <a:txBody>
                    <a:bodyPr/>
                    <a:lstStyle/>
                    <a:p>
                      <a:pPr algn="r" fontAlgn="b"/>
                      <a:r>
                        <a:rPr lang="en-US" sz="900" b="1" i="0" u="none" strike="noStrike">
                          <a:solidFill>
                            <a:srgbClr val="000000"/>
                          </a:solidFill>
                          <a:effectLst/>
                          <a:latin typeface="Times New Roman"/>
                        </a:rPr>
                        <a:t>$54,000 </a:t>
                      </a:r>
                    </a:p>
                  </a:txBody>
                  <a:tcPr marL="7436" marR="7436" marT="7436" marB="0" anchor="b">
                    <a:lnL>
                      <a:noFill/>
                    </a:lnL>
                    <a:lnR w="6350" cap="flat" cmpd="sng" algn="ctr">
                      <a:solidFill>
                        <a:srgbClr val="000000"/>
                      </a:solidFill>
                      <a:prstDash val="solid"/>
                      <a:round/>
                      <a:headEnd type="none" w="med" len="med"/>
                      <a:tailEnd type="none" w="med" len="med"/>
                    </a:lnR>
                    <a:lnT>
                      <a:noFill/>
                    </a:lnT>
                    <a:lnB>
                      <a:noFill/>
                    </a:lnB>
                    <a:solidFill>
                      <a:srgbClr val="BFBFBF"/>
                    </a:solidFill>
                  </a:tcPr>
                </a:tc>
              </a:tr>
              <a:tr h="223719">
                <a:tc>
                  <a:txBody>
                    <a:bodyPr/>
                    <a:lstStyle/>
                    <a:p>
                      <a:pPr algn="l" fontAlgn="b"/>
                      <a:r>
                        <a:rPr lang="en-US" sz="900" b="0" i="0" u="none" strike="noStrike">
                          <a:solidFill>
                            <a:srgbClr val="000000"/>
                          </a:solidFill>
                          <a:effectLst/>
                          <a:latin typeface="Times New Roman"/>
                        </a:rPr>
                        <a:t>Cost of Sales</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900" b="0" i="0" u="none" strike="noStrike">
                          <a:solidFill>
                            <a:srgbClr val="3333FF"/>
                          </a:solidFill>
                          <a:effectLst/>
                          <a:latin typeface="Times New Roman"/>
                        </a:rPr>
                        <a:t>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    100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$ 1,000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4,000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11,000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15,000 </a:t>
                      </a:r>
                    </a:p>
                  </a:txBody>
                  <a:tcPr marL="7436" marR="7436" marT="7436"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223719">
                <a:tc>
                  <a:txBody>
                    <a:bodyPr/>
                    <a:lstStyle/>
                    <a:p>
                      <a:pPr algn="l" fontAlgn="b"/>
                      <a:r>
                        <a:rPr lang="en-US" sz="900" b="1" i="0" u="none" strike="noStrike">
                          <a:solidFill>
                            <a:srgbClr val="000000"/>
                          </a:solidFill>
                          <a:effectLst/>
                          <a:latin typeface="Times New Roman"/>
                        </a:rPr>
                        <a:t>     Gross Profit</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900" b="1" i="0" u="none" strike="noStrike">
                          <a:solidFill>
                            <a:srgbClr val="000000"/>
                          </a:solidFill>
                          <a:effectLst/>
                          <a:latin typeface="Times New Roman"/>
                        </a:rPr>
                        <a:t>0 </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0 </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500 </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9,000 </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27,000 </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39,000 </a:t>
                      </a:r>
                    </a:p>
                  </a:txBody>
                  <a:tcPr marL="7436" marR="7436" marT="743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223719">
                <a:tc>
                  <a:txBody>
                    <a:bodyPr/>
                    <a:lstStyle/>
                    <a:p>
                      <a:pPr algn="l" fontAlgn="b"/>
                      <a:r>
                        <a:rPr lang="en-US" sz="900" b="1" i="0" u="none" strike="noStrike">
                          <a:solidFill>
                            <a:srgbClr val="000000"/>
                          </a:solidFill>
                          <a:effectLst/>
                          <a:latin typeface="Times New Roman"/>
                        </a:rPr>
                        <a:t>     Gross Margin %</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900" b="1" i="0" u="none" strike="noStrike">
                          <a:solidFill>
                            <a:srgbClr val="000000"/>
                          </a:solidFill>
                          <a:effectLst/>
                          <a:latin typeface="Times New Roman"/>
                        </a:rPr>
                        <a:t>0%</a:t>
                      </a:r>
                    </a:p>
                  </a:txBody>
                  <a:tcPr marL="7436" marR="7436" marT="7436" marB="0" anchor="b">
                    <a:lnL>
                      <a:noFill/>
                    </a:lnL>
                    <a:lnR>
                      <a:noFill/>
                    </a:lnR>
                    <a:lnT>
                      <a:noFill/>
                    </a:lnT>
                    <a:lnB>
                      <a:noFill/>
                    </a:lnB>
                  </a:tcPr>
                </a:tc>
                <a:tc>
                  <a:txBody>
                    <a:bodyPr/>
                    <a:lstStyle/>
                    <a:p>
                      <a:pPr algn="r" fontAlgn="b"/>
                      <a:r>
                        <a:rPr lang="en-US" sz="900" b="1" i="0" u="none" strike="noStrike">
                          <a:solidFill>
                            <a:srgbClr val="000000"/>
                          </a:solidFill>
                          <a:effectLst/>
                          <a:latin typeface="Times New Roman"/>
                        </a:rPr>
                        <a:t>0%</a:t>
                      </a:r>
                    </a:p>
                  </a:txBody>
                  <a:tcPr marL="7436" marR="7436" marT="7436" marB="0" anchor="b">
                    <a:lnL>
                      <a:noFill/>
                    </a:lnL>
                    <a:lnR>
                      <a:noFill/>
                    </a:lnR>
                    <a:lnT>
                      <a:noFill/>
                    </a:lnT>
                    <a:lnB>
                      <a:noFill/>
                    </a:lnB>
                  </a:tcPr>
                </a:tc>
                <a:tc>
                  <a:txBody>
                    <a:bodyPr/>
                    <a:lstStyle/>
                    <a:p>
                      <a:pPr algn="r" fontAlgn="b"/>
                      <a:r>
                        <a:rPr lang="en-US" sz="900" b="1" i="0" u="none" strike="noStrike">
                          <a:solidFill>
                            <a:srgbClr val="000000"/>
                          </a:solidFill>
                          <a:effectLst/>
                          <a:latin typeface="Times New Roman"/>
                        </a:rPr>
                        <a:t>33%</a:t>
                      </a:r>
                    </a:p>
                  </a:txBody>
                  <a:tcPr marL="7436" marR="7436" marT="7436" marB="0" anchor="b">
                    <a:lnL>
                      <a:noFill/>
                    </a:lnL>
                    <a:lnR>
                      <a:noFill/>
                    </a:lnR>
                    <a:lnT>
                      <a:noFill/>
                    </a:lnT>
                    <a:lnB>
                      <a:noFill/>
                    </a:lnB>
                  </a:tcPr>
                </a:tc>
                <a:tc>
                  <a:txBody>
                    <a:bodyPr/>
                    <a:lstStyle/>
                    <a:p>
                      <a:pPr algn="r" fontAlgn="b"/>
                      <a:r>
                        <a:rPr lang="en-US" sz="900" b="1" i="0" u="none" strike="noStrike">
                          <a:solidFill>
                            <a:srgbClr val="000000"/>
                          </a:solidFill>
                          <a:effectLst/>
                          <a:latin typeface="Times New Roman"/>
                        </a:rPr>
                        <a:t>69%</a:t>
                      </a:r>
                    </a:p>
                  </a:txBody>
                  <a:tcPr marL="7436" marR="7436" marT="7436" marB="0" anchor="b">
                    <a:lnL>
                      <a:noFill/>
                    </a:lnL>
                    <a:lnR>
                      <a:noFill/>
                    </a:lnR>
                    <a:lnT>
                      <a:noFill/>
                    </a:lnT>
                    <a:lnB>
                      <a:noFill/>
                    </a:lnB>
                  </a:tcPr>
                </a:tc>
                <a:tc>
                  <a:txBody>
                    <a:bodyPr/>
                    <a:lstStyle/>
                    <a:p>
                      <a:pPr algn="r" fontAlgn="b"/>
                      <a:r>
                        <a:rPr lang="en-US" sz="900" b="1" i="0" u="none" strike="noStrike">
                          <a:solidFill>
                            <a:srgbClr val="000000"/>
                          </a:solidFill>
                          <a:effectLst/>
                          <a:latin typeface="Times New Roman"/>
                        </a:rPr>
                        <a:t>71%</a:t>
                      </a:r>
                    </a:p>
                  </a:txBody>
                  <a:tcPr marL="7436" marR="7436" marT="7436" marB="0" anchor="b">
                    <a:lnL>
                      <a:noFill/>
                    </a:lnL>
                    <a:lnR>
                      <a:noFill/>
                    </a:lnR>
                    <a:lnT>
                      <a:noFill/>
                    </a:lnT>
                    <a:lnB>
                      <a:noFill/>
                    </a:lnB>
                  </a:tcPr>
                </a:tc>
                <a:tc>
                  <a:txBody>
                    <a:bodyPr/>
                    <a:lstStyle/>
                    <a:p>
                      <a:pPr algn="r" fontAlgn="b"/>
                      <a:r>
                        <a:rPr lang="en-US" sz="900" b="1" i="0" u="none" strike="noStrike">
                          <a:solidFill>
                            <a:srgbClr val="000000"/>
                          </a:solidFill>
                          <a:effectLst/>
                          <a:latin typeface="Times New Roman"/>
                        </a:rPr>
                        <a:t>72%</a:t>
                      </a:r>
                    </a:p>
                  </a:txBody>
                  <a:tcPr marL="7436" marR="7436" marT="7436" marB="0" anchor="b">
                    <a:lnL>
                      <a:noFill/>
                    </a:lnL>
                    <a:lnR w="6350" cap="flat" cmpd="sng" algn="ctr">
                      <a:solidFill>
                        <a:srgbClr val="000000"/>
                      </a:solidFill>
                      <a:prstDash val="solid"/>
                      <a:round/>
                      <a:headEnd type="none" w="med" len="med"/>
                      <a:tailEnd type="none" w="med" len="med"/>
                    </a:lnR>
                    <a:lnT>
                      <a:noFill/>
                    </a:lnT>
                    <a:lnB>
                      <a:noFill/>
                    </a:lnB>
                  </a:tcPr>
                </a:tc>
              </a:tr>
              <a:tr h="167789">
                <a:tc>
                  <a:txBody>
                    <a:bodyPr/>
                    <a:lstStyle/>
                    <a:p>
                      <a:pPr algn="l" fontAlgn="b"/>
                      <a:r>
                        <a:rPr lang="en-US" sz="900" b="0" i="0" u="none" strike="noStrike">
                          <a:solidFill>
                            <a:srgbClr val="000000"/>
                          </a:solidFill>
                          <a:effectLst/>
                          <a:latin typeface="Times New Roman"/>
                        </a:rPr>
                        <a:t> </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r>
                        <a:rPr lang="en-US" sz="900" b="0" i="0" u="none" strike="noStrike">
                          <a:solidFill>
                            <a:srgbClr val="000000"/>
                          </a:solidFill>
                          <a:effectLst/>
                          <a:latin typeface="Times New Roman"/>
                        </a:rPr>
                        <a:t> </a:t>
                      </a:r>
                    </a:p>
                  </a:txBody>
                  <a:tcPr marL="7436" marR="7436" marT="7436" marB="0" anchor="b">
                    <a:lnL>
                      <a:noFill/>
                    </a:lnL>
                    <a:lnR w="6350" cap="flat" cmpd="sng" algn="ctr">
                      <a:solidFill>
                        <a:srgbClr val="000000"/>
                      </a:solidFill>
                      <a:prstDash val="solid"/>
                      <a:round/>
                      <a:headEnd type="none" w="med" len="med"/>
                      <a:tailEnd type="none" w="med" len="med"/>
                    </a:lnR>
                    <a:lnT>
                      <a:noFill/>
                    </a:lnT>
                    <a:lnB>
                      <a:noFill/>
                    </a:lnB>
                  </a:tcPr>
                </a:tc>
              </a:tr>
              <a:tr h="167789">
                <a:tc>
                  <a:txBody>
                    <a:bodyPr/>
                    <a:lstStyle/>
                    <a:p>
                      <a:pPr algn="l" fontAlgn="b"/>
                      <a:r>
                        <a:rPr lang="en-US" sz="900" b="0" i="0" u="none" strike="noStrike">
                          <a:solidFill>
                            <a:srgbClr val="000000"/>
                          </a:solidFill>
                          <a:effectLst/>
                          <a:latin typeface="Times New Roman"/>
                        </a:rPr>
                        <a:t>General and Administration</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900" b="0" i="0" u="none" strike="noStrike">
                          <a:solidFill>
                            <a:srgbClr val="0070C0"/>
                          </a:solidFill>
                          <a:effectLst/>
                          <a:latin typeface="Times New Roman"/>
                        </a:rPr>
                        <a:t>100 </a:t>
                      </a:r>
                    </a:p>
                  </a:txBody>
                  <a:tcPr marL="7436" marR="7436" marT="7436" marB="0" anchor="b">
                    <a:lnL>
                      <a:noFill/>
                    </a:lnL>
                    <a:lnR>
                      <a:noFill/>
                    </a:lnR>
                    <a:lnT>
                      <a:noFill/>
                    </a:lnT>
                    <a:lnB>
                      <a:noFill/>
                    </a:lnB>
                  </a:tcPr>
                </a:tc>
                <a:tc>
                  <a:txBody>
                    <a:bodyPr/>
                    <a:lstStyle/>
                    <a:p>
                      <a:pPr algn="r" fontAlgn="b"/>
                      <a:r>
                        <a:rPr lang="en-US" sz="900" b="0" i="0" u="none" strike="noStrike">
                          <a:solidFill>
                            <a:srgbClr val="0070C0"/>
                          </a:solidFill>
                          <a:effectLst/>
                          <a:latin typeface="Times New Roman"/>
                        </a:rPr>
                        <a:t>100 </a:t>
                      </a:r>
                    </a:p>
                  </a:txBody>
                  <a:tcPr marL="7436" marR="7436" marT="7436" marB="0" anchor="b">
                    <a:lnL>
                      <a:noFill/>
                    </a:lnL>
                    <a:lnR>
                      <a:noFill/>
                    </a:lnR>
                    <a:lnT>
                      <a:noFill/>
                    </a:lnT>
                    <a:lnB>
                      <a:noFill/>
                    </a:lnB>
                  </a:tcPr>
                </a:tc>
                <a:tc>
                  <a:txBody>
                    <a:bodyPr/>
                    <a:lstStyle/>
                    <a:p>
                      <a:pPr algn="r" fontAlgn="b"/>
                      <a:r>
                        <a:rPr lang="en-US" sz="900" b="0" i="0" u="none" strike="noStrike">
                          <a:solidFill>
                            <a:srgbClr val="0070C0"/>
                          </a:solidFill>
                          <a:effectLst/>
                          <a:latin typeface="Times New Roman"/>
                        </a:rPr>
                        <a:t>500 </a:t>
                      </a:r>
                    </a:p>
                  </a:txBody>
                  <a:tcPr marL="7436" marR="7436" marT="7436" marB="0" anchor="b">
                    <a:lnL>
                      <a:noFill/>
                    </a:lnL>
                    <a:lnR>
                      <a:noFill/>
                    </a:lnR>
                    <a:lnT>
                      <a:noFill/>
                    </a:lnT>
                    <a:lnB>
                      <a:noFill/>
                    </a:lnB>
                  </a:tcPr>
                </a:tc>
                <a:tc>
                  <a:txBody>
                    <a:bodyPr/>
                    <a:lstStyle/>
                    <a:p>
                      <a:pPr algn="r" fontAlgn="b"/>
                      <a:r>
                        <a:rPr lang="en-US" sz="900" b="0" i="0" u="none" strike="noStrike">
                          <a:solidFill>
                            <a:srgbClr val="0070C0"/>
                          </a:solidFill>
                          <a:effectLst/>
                          <a:latin typeface="Times New Roman"/>
                        </a:rPr>
                        <a:t>1,000 </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3,800 </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4,860 </a:t>
                      </a:r>
                    </a:p>
                  </a:txBody>
                  <a:tcPr marL="7436" marR="7436" marT="7436" marB="0" anchor="b">
                    <a:lnL>
                      <a:noFill/>
                    </a:lnL>
                    <a:lnR w="6350" cap="flat" cmpd="sng" algn="ctr">
                      <a:solidFill>
                        <a:srgbClr val="000000"/>
                      </a:solidFill>
                      <a:prstDash val="solid"/>
                      <a:round/>
                      <a:headEnd type="none" w="med" len="med"/>
                      <a:tailEnd type="none" w="med" len="med"/>
                    </a:lnR>
                    <a:lnT>
                      <a:noFill/>
                    </a:lnT>
                    <a:lnB>
                      <a:noFill/>
                    </a:lnB>
                  </a:tcPr>
                </a:tc>
              </a:tr>
              <a:tr h="167789">
                <a:tc>
                  <a:txBody>
                    <a:bodyPr/>
                    <a:lstStyle/>
                    <a:p>
                      <a:pPr algn="l" fontAlgn="b"/>
                      <a:r>
                        <a:rPr lang="en-US" sz="900" b="0" i="0" u="none" strike="noStrike">
                          <a:solidFill>
                            <a:srgbClr val="000000"/>
                          </a:solidFill>
                          <a:effectLst/>
                          <a:latin typeface="Times New Roman"/>
                        </a:rPr>
                        <a:t>Research and Development</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900" b="0" i="0" u="none" strike="noStrike">
                          <a:solidFill>
                            <a:srgbClr val="0070C0"/>
                          </a:solidFill>
                          <a:effectLst/>
                          <a:latin typeface="Times New Roman"/>
                        </a:rPr>
                        <a:t>300 </a:t>
                      </a:r>
                    </a:p>
                  </a:txBody>
                  <a:tcPr marL="7436" marR="7436" marT="7436" marB="0" anchor="b">
                    <a:lnL>
                      <a:noFill/>
                    </a:lnL>
                    <a:lnR>
                      <a:noFill/>
                    </a:lnR>
                    <a:lnT>
                      <a:noFill/>
                    </a:lnT>
                    <a:lnB>
                      <a:noFill/>
                    </a:lnB>
                  </a:tcPr>
                </a:tc>
                <a:tc>
                  <a:txBody>
                    <a:bodyPr/>
                    <a:lstStyle/>
                    <a:p>
                      <a:pPr algn="r" fontAlgn="b"/>
                      <a:r>
                        <a:rPr lang="en-US" sz="900" b="0" i="0" u="none" strike="noStrike">
                          <a:solidFill>
                            <a:srgbClr val="0070C0"/>
                          </a:solidFill>
                          <a:effectLst/>
                          <a:latin typeface="Times New Roman"/>
                        </a:rPr>
                        <a:t>800 </a:t>
                      </a:r>
                    </a:p>
                  </a:txBody>
                  <a:tcPr marL="7436" marR="7436" marT="7436" marB="0" anchor="b">
                    <a:lnL>
                      <a:noFill/>
                    </a:lnL>
                    <a:lnR>
                      <a:noFill/>
                    </a:lnR>
                    <a:lnT>
                      <a:noFill/>
                    </a:lnT>
                    <a:lnB>
                      <a:noFill/>
                    </a:lnB>
                  </a:tcPr>
                </a:tc>
                <a:tc>
                  <a:txBody>
                    <a:bodyPr/>
                    <a:lstStyle/>
                    <a:p>
                      <a:pPr algn="r" fontAlgn="b"/>
                      <a:r>
                        <a:rPr lang="en-US" sz="900" b="0" i="0" u="none" strike="noStrike">
                          <a:solidFill>
                            <a:srgbClr val="0070C0"/>
                          </a:solidFill>
                          <a:effectLst/>
                          <a:latin typeface="Times New Roman"/>
                        </a:rPr>
                        <a:t>1,400 </a:t>
                      </a:r>
                    </a:p>
                  </a:txBody>
                  <a:tcPr marL="7436" marR="7436" marT="7436" marB="0" anchor="b">
                    <a:lnL>
                      <a:noFill/>
                    </a:lnL>
                    <a:lnR>
                      <a:noFill/>
                    </a:lnR>
                    <a:lnT>
                      <a:noFill/>
                    </a:lnT>
                    <a:lnB>
                      <a:noFill/>
                    </a:lnB>
                  </a:tcPr>
                </a:tc>
                <a:tc>
                  <a:txBody>
                    <a:bodyPr/>
                    <a:lstStyle/>
                    <a:p>
                      <a:pPr algn="r" fontAlgn="b"/>
                      <a:r>
                        <a:rPr lang="en-US" sz="900" b="0" i="0" u="none" strike="noStrike">
                          <a:solidFill>
                            <a:srgbClr val="0070C0"/>
                          </a:solidFill>
                          <a:effectLst/>
                          <a:latin typeface="Times New Roman"/>
                        </a:rPr>
                        <a:t>3,500 </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6,840 </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8,100 </a:t>
                      </a:r>
                    </a:p>
                  </a:txBody>
                  <a:tcPr marL="7436" marR="7436" marT="7436" marB="0" anchor="b">
                    <a:lnL>
                      <a:noFill/>
                    </a:lnL>
                    <a:lnR w="6350" cap="flat" cmpd="sng" algn="ctr">
                      <a:solidFill>
                        <a:srgbClr val="000000"/>
                      </a:solidFill>
                      <a:prstDash val="solid"/>
                      <a:round/>
                      <a:headEnd type="none" w="med" len="med"/>
                      <a:tailEnd type="none" w="med" len="med"/>
                    </a:lnR>
                    <a:lnT>
                      <a:noFill/>
                    </a:lnT>
                    <a:lnB>
                      <a:noFill/>
                    </a:lnB>
                  </a:tcPr>
                </a:tc>
              </a:tr>
              <a:tr h="167789">
                <a:tc>
                  <a:txBody>
                    <a:bodyPr/>
                    <a:lstStyle/>
                    <a:p>
                      <a:pPr algn="l" fontAlgn="b"/>
                      <a:r>
                        <a:rPr lang="en-US" sz="900" b="0" i="0" u="none" strike="noStrike">
                          <a:solidFill>
                            <a:srgbClr val="000000"/>
                          </a:solidFill>
                          <a:effectLst/>
                          <a:latin typeface="Times New Roman"/>
                        </a:rPr>
                        <a:t>Sales and Marketing</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900" b="0" i="0" u="none" strike="noStrike">
                          <a:solidFill>
                            <a:srgbClr val="0070C0"/>
                          </a:solidFill>
                          <a:effectLst/>
                          <a:latin typeface="Times New Roman"/>
                        </a:rPr>
                        <a:t>100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70C0"/>
                          </a:solidFill>
                          <a:effectLst/>
                          <a:latin typeface="Times New Roman"/>
                        </a:rPr>
                        <a:t>300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70C0"/>
                          </a:solidFill>
                          <a:effectLst/>
                          <a:latin typeface="Times New Roman"/>
                        </a:rPr>
                        <a:t>500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70C0"/>
                          </a:solidFill>
                          <a:effectLst/>
                          <a:latin typeface="Times New Roman"/>
                        </a:rPr>
                        <a:t>3,000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9,880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11,340 </a:t>
                      </a:r>
                    </a:p>
                  </a:txBody>
                  <a:tcPr marL="7436" marR="7436" marT="7436"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167789">
                <a:tc>
                  <a:txBody>
                    <a:bodyPr/>
                    <a:lstStyle/>
                    <a:p>
                      <a:pPr algn="l" fontAlgn="b"/>
                      <a:r>
                        <a:rPr lang="en-US" sz="900" b="1" i="0" u="none" strike="noStrike">
                          <a:solidFill>
                            <a:srgbClr val="000000"/>
                          </a:solidFill>
                          <a:effectLst/>
                          <a:latin typeface="Times New Roman"/>
                        </a:rPr>
                        <a:t>Total Operating Expense</a:t>
                      </a:r>
                    </a:p>
                  </a:txBody>
                  <a:tcPr marL="7436" marR="7436" marT="7436"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500 </a:t>
                      </a:r>
                    </a:p>
                  </a:txBody>
                  <a:tcPr marL="7436" marR="7436" marT="743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1,200 </a:t>
                      </a:r>
                    </a:p>
                  </a:txBody>
                  <a:tcPr marL="7436" marR="7436" marT="743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2,400 </a:t>
                      </a:r>
                    </a:p>
                  </a:txBody>
                  <a:tcPr marL="7436" marR="7436" marT="743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7,500 </a:t>
                      </a:r>
                    </a:p>
                  </a:txBody>
                  <a:tcPr marL="7436" marR="7436" marT="743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20,520 </a:t>
                      </a:r>
                    </a:p>
                  </a:txBody>
                  <a:tcPr marL="7436" marR="7436" marT="743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24,300 </a:t>
                      </a:r>
                    </a:p>
                  </a:txBody>
                  <a:tcPr marL="7436" marR="7436" marT="743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7789">
                <a:tc>
                  <a:txBody>
                    <a:bodyPr/>
                    <a:lstStyle/>
                    <a:p>
                      <a:pPr algn="l" fontAlgn="b"/>
                      <a:r>
                        <a:rPr lang="en-US" sz="900" b="1" i="0" u="none" strike="noStrike">
                          <a:solidFill>
                            <a:srgbClr val="000000"/>
                          </a:solidFill>
                          <a:effectLst/>
                          <a:latin typeface="Times New Roman"/>
                        </a:rPr>
                        <a:t>Operating Income</a:t>
                      </a:r>
                    </a:p>
                  </a:txBody>
                  <a:tcPr marL="7436" marR="7436" marT="7436"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(500)</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(1,200)</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(1,900)</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1,500 </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6,480 </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14,700 </a:t>
                      </a:r>
                    </a:p>
                  </a:txBody>
                  <a:tcPr marL="7436" marR="7436" marT="743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67789">
                <a:tc>
                  <a:txBody>
                    <a:bodyPr/>
                    <a:lstStyle/>
                    <a:p>
                      <a:pPr algn="l" fontAlgn="b"/>
                      <a:r>
                        <a:rPr lang="en-US" sz="900" b="1" i="0" u="none" strike="noStrike">
                          <a:solidFill>
                            <a:srgbClr val="000000"/>
                          </a:solidFill>
                          <a:effectLst/>
                          <a:latin typeface="Times New Roman"/>
                        </a:rPr>
                        <a:t>     EBITDA</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solidFill>
                      <a:srgbClr val="C0C0C0"/>
                    </a:solidFill>
                  </a:tcPr>
                </a:tc>
                <a:tc>
                  <a:txBody>
                    <a:bodyPr/>
                    <a:lstStyle/>
                    <a:p>
                      <a:pPr algn="l" fontAlgn="b"/>
                      <a:r>
                        <a:rPr lang="en-US" sz="900" b="1" i="0" u="none" strike="noStrike">
                          <a:solidFill>
                            <a:srgbClr val="000000"/>
                          </a:solidFill>
                          <a:effectLst/>
                          <a:latin typeface="Times New Roman"/>
                        </a:rPr>
                        <a:t> $      (500)</a:t>
                      </a:r>
                    </a:p>
                  </a:txBody>
                  <a:tcPr marL="7436" marR="7436" marT="7436" marB="0" anchor="b">
                    <a:lnL>
                      <a:noFill/>
                    </a:lnL>
                    <a:lnR>
                      <a:noFill/>
                    </a:lnR>
                    <a:lnT>
                      <a:noFill/>
                    </a:lnT>
                    <a:lnB>
                      <a:noFill/>
                    </a:lnB>
                    <a:solidFill>
                      <a:srgbClr val="C0C0C0"/>
                    </a:solidFill>
                  </a:tcPr>
                </a:tc>
                <a:tc>
                  <a:txBody>
                    <a:bodyPr/>
                    <a:lstStyle/>
                    <a:p>
                      <a:pPr algn="r" fontAlgn="b"/>
                      <a:r>
                        <a:rPr lang="en-US" sz="900" b="1" i="0" u="none" strike="noStrike">
                          <a:solidFill>
                            <a:srgbClr val="000000"/>
                          </a:solidFill>
                          <a:effectLst/>
                          <a:latin typeface="Times New Roman"/>
                        </a:rPr>
                        <a:t>($1,198)</a:t>
                      </a:r>
                    </a:p>
                  </a:txBody>
                  <a:tcPr marL="7436" marR="7436" marT="7436" marB="0" anchor="b">
                    <a:lnL>
                      <a:noFill/>
                    </a:lnL>
                    <a:lnR>
                      <a:noFill/>
                    </a:lnR>
                    <a:lnT>
                      <a:noFill/>
                    </a:lnT>
                    <a:lnB>
                      <a:noFill/>
                    </a:lnB>
                    <a:solidFill>
                      <a:srgbClr val="C0C0C0"/>
                    </a:solidFill>
                  </a:tcPr>
                </a:tc>
                <a:tc>
                  <a:txBody>
                    <a:bodyPr/>
                    <a:lstStyle/>
                    <a:p>
                      <a:pPr algn="r" fontAlgn="b"/>
                      <a:r>
                        <a:rPr lang="en-US" sz="900" b="1" i="0" u="none" strike="noStrike">
                          <a:solidFill>
                            <a:srgbClr val="000000"/>
                          </a:solidFill>
                          <a:effectLst/>
                          <a:latin typeface="Times New Roman"/>
                        </a:rPr>
                        <a:t>($1,857)</a:t>
                      </a:r>
                    </a:p>
                  </a:txBody>
                  <a:tcPr marL="7436" marR="7436" marT="7436" marB="0" anchor="b">
                    <a:lnL>
                      <a:noFill/>
                    </a:lnL>
                    <a:lnR>
                      <a:noFill/>
                    </a:lnR>
                    <a:lnT>
                      <a:noFill/>
                    </a:lnT>
                    <a:lnB>
                      <a:noFill/>
                    </a:lnB>
                    <a:solidFill>
                      <a:srgbClr val="C0C0C0"/>
                    </a:solidFill>
                  </a:tcPr>
                </a:tc>
                <a:tc>
                  <a:txBody>
                    <a:bodyPr/>
                    <a:lstStyle/>
                    <a:p>
                      <a:pPr algn="r" fontAlgn="b"/>
                      <a:r>
                        <a:rPr lang="en-US" sz="900" b="1" i="0" u="none" strike="noStrike">
                          <a:solidFill>
                            <a:srgbClr val="000000"/>
                          </a:solidFill>
                          <a:effectLst/>
                          <a:latin typeface="Times New Roman"/>
                        </a:rPr>
                        <a:t>$1,600 </a:t>
                      </a:r>
                    </a:p>
                  </a:txBody>
                  <a:tcPr marL="7436" marR="7436" marT="7436" marB="0" anchor="b">
                    <a:lnL>
                      <a:noFill/>
                    </a:lnL>
                    <a:lnR>
                      <a:noFill/>
                    </a:lnR>
                    <a:lnT>
                      <a:noFill/>
                    </a:lnT>
                    <a:lnB>
                      <a:noFill/>
                    </a:lnB>
                    <a:solidFill>
                      <a:srgbClr val="C0C0C0"/>
                    </a:solidFill>
                  </a:tcPr>
                </a:tc>
                <a:tc>
                  <a:txBody>
                    <a:bodyPr/>
                    <a:lstStyle/>
                    <a:p>
                      <a:pPr algn="r" fontAlgn="b"/>
                      <a:r>
                        <a:rPr lang="en-US" sz="900" b="1" i="0" u="none" strike="noStrike">
                          <a:solidFill>
                            <a:srgbClr val="000000"/>
                          </a:solidFill>
                          <a:effectLst/>
                          <a:latin typeface="Times New Roman"/>
                        </a:rPr>
                        <a:t>$6,680 </a:t>
                      </a:r>
                    </a:p>
                  </a:txBody>
                  <a:tcPr marL="7436" marR="7436" marT="7436" marB="0" anchor="b">
                    <a:lnL>
                      <a:noFill/>
                    </a:lnL>
                    <a:lnR>
                      <a:noFill/>
                    </a:lnR>
                    <a:lnT>
                      <a:noFill/>
                    </a:lnT>
                    <a:lnB>
                      <a:noFill/>
                    </a:lnB>
                    <a:solidFill>
                      <a:srgbClr val="C0C0C0"/>
                    </a:solidFill>
                  </a:tcPr>
                </a:tc>
                <a:tc>
                  <a:txBody>
                    <a:bodyPr/>
                    <a:lstStyle/>
                    <a:p>
                      <a:pPr algn="r" fontAlgn="b"/>
                      <a:r>
                        <a:rPr lang="en-US" sz="900" b="1" i="0" u="none" strike="noStrike">
                          <a:solidFill>
                            <a:srgbClr val="000000"/>
                          </a:solidFill>
                          <a:effectLst/>
                          <a:latin typeface="Times New Roman"/>
                        </a:rPr>
                        <a:t>$15,100 </a:t>
                      </a:r>
                    </a:p>
                  </a:txBody>
                  <a:tcPr marL="7436" marR="7436" marT="7436" marB="0" anchor="b">
                    <a:lnL>
                      <a:noFill/>
                    </a:lnL>
                    <a:lnR w="6350" cap="flat" cmpd="sng" algn="ctr">
                      <a:solidFill>
                        <a:srgbClr val="000000"/>
                      </a:solidFill>
                      <a:prstDash val="solid"/>
                      <a:round/>
                      <a:headEnd type="none" w="med" len="med"/>
                      <a:tailEnd type="none" w="med" len="med"/>
                    </a:lnR>
                    <a:lnT>
                      <a:noFill/>
                    </a:lnT>
                    <a:lnB>
                      <a:noFill/>
                    </a:lnB>
                    <a:solidFill>
                      <a:srgbClr val="BFBFBF"/>
                    </a:solidFill>
                  </a:tcPr>
                </a:tc>
              </a:tr>
              <a:tr h="161397">
                <a:tc>
                  <a:txBody>
                    <a:bodyPr/>
                    <a:lstStyle/>
                    <a:p>
                      <a:pPr algn="l" fontAlgn="b"/>
                      <a:r>
                        <a:rPr lang="en-US" sz="900" b="1" i="1" u="none" strike="noStrike">
                          <a:solidFill>
                            <a:srgbClr val="000000"/>
                          </a:solidFill>
                          <a:effectLst/>
                          <a:latin typeface="Times New Roman"/>
                        </a:rPr>
                        <a:t> </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900" b="1"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1"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1"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1"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1"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r>
                        <a:rPr lang="en-US" sz="900" b="1" i="0" u="none" strike="noStrike">
                          <a:solidFill>
                            <a:srgbClr val="000000"/>
                          </a:solidFill>
                          <a:effectLst/>
                          <a:latin typeface="Times New Roman"/>
                        </a:rPr>
                        <a:t> </a:t>
                      </a:r>
                    </a:p>
                  </a:txBody>
                  <a:tcPr marL="7436" marR="7436" marT="7436" marB="0" anchor="b">
                    <a:lnL>
                      <a:noFill/>
                    </a:lnL>
                    <a:lnR w="6350" cap="flat" cmpd="sng" algn="ctr">
                      <a:solidFill>
                        <a:srgbClr val="000000"/>
                      </a:solidFill>
                      <a:prstDash val="solid"/>
                      <a:round/>
                      <a:headEnd type="none" w="med" len="med"/>
                      <a:tailEnd type="none" w="med" len="med"/>
                    </a:lnR>
                    <a:lnT>
                      <a:noFill/>
                    </a:lnT>
                    <a:lnB>
                      <a:noFill/>
                    </a:lnB>
                  </a:tcPr>
                </a:tc>
              </a:tr>
              <a:tr h="167789">
                <a:tc>
                  <a:txBody>
                    <a:bodyPr/>
                    <a:lstStyle/>
                    <a:p>
                      <a:pPr algn="l" fontAlgn="b"/>
                      <a:r>
                        <a:rPr lang="en-US" sz="900" b="0" i="0" u="none" strike="noStrike">
                          <a:solidFill>
                            <a:srgbClr val="000000"/>
                          </a:solidFill>
                          <a:effectLst/>
                          <a:latin typeface="Times New Roman"/>
                        </a:rPr>
                        <a:t>Depreciation and Amort</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900" b="0" i="0" u="none" strike="noStrike">
                          <a:solidFill>
                            <a:srgbClr val="000000"/>
                          </a:solidFill>
                          <a:effectLst/>
                          <a:latin typeface="Times New Roman"/>
                        </a:rPr>
                        <a:t>0 </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2 </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43 </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100 </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200 </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400 </a:t>
                      </a:r>
                    </a:p>
                  </a:txBody>
                  <a:tcPr marL="7436" marR="7436" marT="7436" marB="0" anchor="b">
                    <a:lnL>
                      <a:noFill/>
                    </a:lnL>
                    <a:lnR w="6350" cap="flat" cmpd="sng" algn="ctr">
                      <a:solidFill>
                        <a:srgbClr val="000000"/>
                      </a:solidFill>
                      <a:prstDash val="solid"/>
                      <a:round/>
                      <a:headEnd type="none" w="med" len="med"/>
                      <a:tailEnd type="none" w="med" len="med"/>
                    </a:lnR>
                    <a:lnT>
                      <a:noFill/>
                    </a:lnT>
                    <a:lnB>
                      <a:noFill/>
                    </a:lnB>
                  </a:tcPr>
                </a:tc>
              </a:tr>
              <a:tr h="167789">
                <a:tc>
                  <a:txBody>
                    <a:bodyPr/>
                    <a:lstStyle/>
                    <a:p>
                      <a:pPr algn="l" fontAlgn="b"/>
                      <a:r>
                        <a:rPr lang="en-US" sz="900" b="0" i="0" u="none" strike="noStrike">
                          <a:solidFill>
                            <a:srgbClr val="000000"/>
                          </a:solidFill>
                          <a:effectLst/>
                          <a:latin typeface="Times New Roman"/>
                        </a:rPr>
                        <a:t>   Other (Income)/Expense</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a:noFill/>
                    </a:lnR>
                    <a:lnT>
                      <a:noFill/>
                    </a:lnT>
                    <a:lnB>
                      <a:noFill/>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a:noFill/>
                    </a:lnR>
                    <a:lnT>
                      <a:noFill/>
                    </a:lnT>
                    <a:lnB>
                      <a:noFill/>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a:noFill/>
                    </a:lnR>
                    <a:lnT>
                      <a:noFill/>
                    </a:lnT>
                    <a:lnB>
                      <a:noFill/>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a:noFill/>
                    </a:lnR>
                    <a:lnT>
                      <a:noFill/>
                    </a:lnT>
                    <a:lnB>
                      <a:noFill/>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a:noFill/>
                    </a:lnR>
                    <a:lnT>
                      <a:noFill/>
                    </a:lnT>
                    <a:lnB>
                      <a:noFill/>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w="6350" cap="flat" cmpd="sng" algn="ctr">
                      <a:solidFill>
                        <a:srgbClr val="000000"/>
                      </a:solidFill>
                      <a:prstDash val="solid"/>
                      <a:round/>
                      <a:headEnd type="none" w="med" len="med"/>
                      <a:tailEnd type="none" w="med" len="med"/>
                    </a:lnR>
                    <a:lnT>
                      <a:noFill/>
                    </a:lnT>
                    <a:lnB>
                      <a:noFill/>
                    </a:lnB>
                  </a:tcPr>
                </a:tc>
              </a:tr>
              <a:tr h="167789">
                <a:tc>
                  <a:txBody>
                    <a:bodyPr/>
                    <a:lstStyle/>
                    <a:p>
                      <a:pPr algn="l" fontAlgn="b"/>
                      <a:r>
                        <a:rPr lang="en-US" sz="900" b="0" i="0" u="none" strike="noStrike">
                          <a:solidFill>
                            <a:srgbClr val="000000"/>
                          </a:solidFill>
                          <a:effectLst/>
                          <a:latin typeface="Times New Roman"/>
                        </a:rPr>
                        <a:t>Interest (Income)/Expense</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70C0"/>
                          </a:solidFill>
                          <a:effectLst/>
                          <a:latin typeface="Times New Roman"/>
                        </a:rPr>
                        <a:t>0 </a:t>
                      </a:r>
                    </a:p>
                  </a:txBody>
                  <a:tcPr marL="7436" marR="7436" marT="7436"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167789">
                <a:tc>
                  <a:txBody>
                    <a:bodyPr/>
                    <a:lstStyle/>
                    <a:p>
                      <a:pPr algn="l" fontAlgn="b"/>
                      <a:r>
                        <a:rPr lang="en-US" sz="900" b="1" i="0" u="none" strike="noStrike">
                          <a:solidFill>
                            <a:srgbClr val="000000"/>
                          </a:solidFill>
                          <a:effectLst/>
                          <a:latin typeface="Times New Roman"/>
                        </a:rPr>
                        <a:t>     Pre-Tax Income</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900" b="1" i="0" u="none" strike="noStrike">
                          <a:solidFill>
                            <a:srgbClr val="000000"/>
                          </a:solidFill>
                          <a:effectLst/>
                          <a:latin typeface="Times New Roman"/>
                        </a:rPr>
                        <a:t>($500)</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($1,200)</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($1,900)</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$1,500 </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$6,480 </a:t>
                      </a:r>
                    </a:p>
                  </a:txBody>
                  <a:tcPr marL="7436" marR="7436" marT="743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000000"/>
                          </a:solidFill>
                          <a:effectLst/>
                          <a:latin typeface="Times New Roman"/>
                        </a:rPr>
                        <a:t>$14,700 </a:t>
                      </a:r>
                    </a:p>
                  </a:txBody>
                  <a:tcPr marL="7436" marR="7436" marT="743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61397">
                <a:tc>
                  <a:txBody>
                    <a:bodyPr/>
                    <a:lstStyle/>
                    <a:p>
                      <a:pPr algn="l" fontAlgn="b"/>
                      <a:r>
                        <a:rPr lang="en-US" sz="900" b="0" i="0" u="none" strike="noStrike">
                          <a:solidFill>
                            <a:srgbClr val="000000"/>
                          </a:solidFill>
                          <a:effectLst/>
                          <a:latin typeface="Times New Roman"/>
                        </a:rPr>
                        <a:t> </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r>
                        <a:rPr lang="en-US" sz="900" b="0" i="0" u="none" strike="noStrike">
                          <a:solidFill>
                            <a:srgbClr val="000000"/>
                          </a:solidFill>
                          <a:effectLst/>
                          <a:latin typeface="Times New Roman"/>
                        </a:rPr>
                        <a:t> </a:t>
                      </a:r>
                    </a:p>
                  </a:txBody>
                  <a:tcPr marL="7436" marR="7436" marT="7436" marB="0" anchor="b">
                    <a:lnL>
                      <a:noFill/>
                    </a:lnL>
                    <a:lnR w="6350" cap="flat" cmpd="sng" algn="ctr">
                      <a:solidFill>
                        <a:srgbClr val="000000"/>
                      </a:solidFill>
                      <a:prstDash val="solid"/>
                      <a:round/>
                      <a:headEnd type="none" w="med" len="med"/>
                      <a:tailEnd type="none" w="med" len="med"/>
                    </a:lnR>
                    <a:lnT>
                      <a:noFill/>
                    </a:lnT>
                    <a:lnB>
                      <a:noFill/>
                    </a:lnB>
                  </a:tcPr>
                </a:tc>
              </a:tr>
              <a:tr h="167789">
                <a:tc>
                  <a:txBody>
                    <a:bodyPr/>
                    <a:lstStyle/>
                    <a:p>
                      <a:pPr algn="l" fontAlgn="b"/>
                      <a:r>
                        <a:rPr lang="en-US" sz="900" b="0" i="0" u="none" strike="noStrike">
                          <a:solidFill>
                            <a:srgbClr val="000000"/>
                          </a:solidFill>
                          <a:effectLst/>
                          <a:latin typeface="Times New Roman"/>
                        </a:rPr>
                        <a:t>Tax Expense (Benefit)</a:t>
                      </a:r>
                    </a:p>
                  </a:txBody>
                  <a:tcPr marL="7436" marR="7436" marT="7436"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900" b="0" i="0" u="none" strike="noStrike">
                          <a:solidFill>
                            <a:srgbClr val="000000"/>
                          </a:solidFill>
                          <a:effectLst/>
                          <a:latin typeface="Times New Roman"/>
                        </a:rPr>
                        <a:t>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0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1,226 </a:t>
                      </a:r>
                    </a:p>
                  </a:txBody>
                  <a:tcPr marL="7436" marR="7436" marT="743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4,116 </a:t>
                      </a:r>
                    </a:p>
                  </a:txBody>
                  <a:tcPr marL="7436" marR="7436" marT="7436"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167789">
                <a:tc>
                  <a:txBody>
                    <a:bodyPr/>
                    <a:lstStyle/>
                    <a:p>
                      <a:pPr algn="l" fontAlgn="b"/>
                      <a:r>
                        <a:rPr lang="en-US" sz="900" b="1" i="1" u="none" strike="noStrike">
                          <a:solidFill>
                            <a:srgbClr val="000000"/>
                          </a:solidFill>
                          <a:effectLst/>
                          <a:latin typeface="Times New Roman"/>
                        </a:rPr>
                        <a:t>     Net Income</a:t>
                      </a:r>
                    </a:p>
                  </a:txBody>
                  <a:tcPr marL="7436" marR="7436" marT="743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($500)</a:t>
                      </a:r>
                    </a:p>
                  </a:txBody>
                  <a:tcPr marL="7436" marR="7436" marT="7436"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($1,200)</a:t>
                      </a:r>
                    </a:p>
                  </a:txBody>
                  <a:tcPr marL="7436" marR="7436" marT="7436"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($1,900)</a:t>
                      </a:r>
                    </a:p>
                  </a:txBody>
                  <a:tcPr marL="7436" marR="7436" marT="7436"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$1,500 </a:t>
                      </a:r>
                    </a:p>
                  </a:txBody>
                  <a:tcPr marL="7436" marR="7436" marT="7436"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$5,254 </a:t>
                      </a:r>
                    </a:p>
                  </a:txBody>
                  <a:tcPr marL="7436" marR="7436" marT="7436"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Times New Roman"/>
                        </a:rPr>
                        <a:t>$10,584 </a:t>
                      </a:r>
                    </a:p>
                  </a:txBody>
                  <a:tcPr marL="7436" marR="7436" marT="743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r>
              <a:tr h="167789">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w="25400" cap="flat" cmpd="dbl" algn="ctr">
                      <a:solidFill>
                        <a:srgbClr val="000000"/>
                      </a:solidFill>
                      <a:prstDash val="solid"/>
                      <a:round/>
                      <a:headEnd type="none" w="med" len="med"/>
                      <a:tailEnd type="none" w="med" len="med"/>
                    </a:lnT>
                    <a:lnB>
                      <a:noFill/>
                    </a:lnB>
                  </a:tcPr>
                </a:tc>
              </a:tr>
              <a:tr h="167789">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c>
                  <a:txBody>
                    <a:bodyPr/>
                    <a:lstStyle/>
                    <a:p>
                      <a:pPr algn="l" fontAlgn="b"/>
                      <a:endParaRPr lang="en-US" sz="900" b="0" i="0" u="none" strike="noStrike">
                        <a:solidFill>
                          <a:srgbClr val="000000"/>
                        </a:solidFill>
                        <a:effectLst/>
                        <a:latin typeface="Times New Roman"/>
                      </a:endParaRPr>
                    </a:p>
                  </a:txBody>
                  <a:tcPr marL="7436" marR="7436" marT="7436" marB="0" anchor="b">
                    <a:lnL>
                      <a:noFill/>
                    </a:lnL>
                    <a:lnR>
                      <a:noFill/>
                    </a:lnR>
                    <a:lnT>
                      <a:noFill/>
                    </a:lnT>
                    <a:lnB>
                      <a:noFill/>
                    </a:lnB>
                  </a:tcPr>
                </a:tc>
              </a:tr>
              <a:tr h="167789">
                <a:tc>
                  <a:txBody>
                    <a:bodyPr/>
                    <a:lstStyle/>
                    <a:p>
                      <a:pPr algn="l" fontAlgn="b"/>
                      <a:r>
                        <a:rPr lang="en-US" sz="900" b="0" i="0" u="none" strike="noStrike">
                          <a:solidFill>
                            <a:srgbClr val="000000"/>
                          </a:solidFill>
                          <a:effectLst/>
                          <a:latin typeface="Times New Roman"/>
                        </a:rPr>
                        <a:t>G&amp;A % Revenue</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NM</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100%</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33%</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8%</a:t>
                      </a:r>
                    </a:p>
                  </a:txBody>
                  <a:tcPr marL="7436" marR="7436" marT="7436" marB="0" anchor="b">
                    <a:lnL>
                      <a:noFill/>
                    </a:lnL>
                    <a:lnR>
                      <a:noFill/>
                    </a:lnR>
                    <a:lnT>
                      <a:noFill/>
                    </a:lnT>
                    <a:lnB>
                      <a:noFill/>
                    </a:lnB>
                  </a:tcPr>
                </a:tc>
                <a:tc>
                  <a:txBody>
                    <a:bodyPr/>
                    <a:lstStyle/>
                    <a:p>
                      <a:pPr algn="r" fontAlgn="b"/>
                      <a:r>
                        <a:rPr lang="en-US" sz="900" b="0" i="0" u="none" strike="noStrike">
                          <a:solidFill>
                            <a:srgbClr val="3333FF"/>
                          </a:solidFill>
                          <a:effectLst/>
                          <a:latin typeface="Times New Roman"/>
                        </a:rPr>
                        <a:t>10%</a:t>
                      </a:r>
                    </a:p>
                  </a:txBody>
                  <a:tcPr marL="7436" marR="7436" marT="7436" marB="0" anchor="b">
                    <a:lnL>
                      <a:noFill/>
                    </a:lnL>
                    <a:lnR>
                      <a:noFill/>
                    </a:lnR>
                    <a:lnT>
                      <a:noFill/>
                    </a:lnT>
                    <a:lnB>
                      <a:noFill/>
                    </a:lnB>
                  </a:tcPr>
                </a:tc>
                <a:tc>
                  <a:txBody>
                    <a:bodyPr/>
                    <a:lstStyle/>
                    <a:p>
                      <a:pPr algn="r" fontAlgn="b"/>
                      <a:r>
                        <a:rPr lang="en-US" sz="900" b="0" i="0" u="none" strike="noStrike">
                          <a:solidFill>
                            <a:srgbClr val="3333FF"/>
                          </a:solidFill>
                          <a:effectLst/>
                          <a:latin typeface="Times New Roman"/>
                        </a:rPr>
                        <a:t>9%</a:t>
                      </a:r>
                    </a:p>
                  </a:txBody>
                  <a:tcPr marL="7436" marR="7436" marT="7436" marB="0" anchor="b">
                    <a:lnL>
                      <a:noFill/>
                    </a:lnL>
                    <a:lnR>
                      <a:noFill/>
                    </a:lnR>
                    <a:lnT>
                      <a:noFill/>
                    </a:lnT>
                    <a:lnB>
                      <a:noFill/>
                    </a:lnB>
                  </a:tcPr>
                </a:tc>
              </a:tr>
              <a:tr h="167789">
                <a:tc>
                  <a:txBody>
                    <a:bodyPr/>
                    <a:lstStyle/>
                    <a:p>
                      <a:pPr algn="l" fontAlgn="b"/>
                      <a:r>
                        <a:rPr lang="en-US" sz="900" b="0" i="0" u="none" strike="noStrike">
                          <a:solidFill>
                            <a:srgbClr val="000000"/>
                          </a:solidFill>
                          <a:effectLst/>
                          <a:latin typeface="Times New Roman"/>
                        </a:rPr>
                        <a:t>R&amp;D % Revenue</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NM</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800%</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93%</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27%</a:t>
                      </a:r>
                    </a:p>
                  </a:txBody>
                  <a:tcPr marL="7436" marR="7436" marT="7436" marB="0" anchor="b">
                    <a:lnL>
                      <a:noFill/>
                    </a:lnL>
                    <a:lnR>
                      <a:noFill/>
                    </a:lnR>
                    <a:lnT>
                      <a:noFill/>
                    </a:lnT>
                    <a:lnB>
                      <a:noFill/>
                    </a:lnB>
                  </a:tcPr>
                </a:tc>
                <a:tc>
                  <a:txBody>
                    <a:bodyPr/>
                    <a:lstStyle/>
                    <a:p>
                      <a:pPr algn="r" fontAlgn="b"/>
                      <a:r>
                        <a:rPr lang="en-US" sz="900" b="0" i="0" u="none" strike="noStrike">
                          <a:solidFill>
                            <a:srgbClr val="3333FF"/>
                          </a:solidFill>
                          <a:effectLst/>
                          <a:latin typeface="Times New Roman"/>
                        </a:rPr>
                        <a:t>18%</a:t>
                      </a:r>
                    </a:p>
                  </a:txBody>
                  <a:tcPr marL="7436" marR="7436" marT="7436" marB="0" anchor="b">
                    <a:lnL>
                      <a:noFill/>
                    </a:lnL>
                    <a:lnR>
                      <a:noFill/>
                    </a:lnR>
                    <a:lnT>
                      <a:noFill/>
                    </a:lnT>
                    <a:lnB>
                      <a:noFill/>
                    </a:lnB>
                  </a:tcPr>
                </a:tc>
                <a:tc>
                  <a:txBody>
                    <a:bodyPr/>
                    <a:lstStyle/>
                    <a:p>
                      <a:pPr algn="r" fontAlgn="b"/>
                      <a:r>
                        <a:rPr lang="en-US" sz="900" b="0" i="0" u="none" strike="noStrike">
                          <a:solidFill>
                            <a:srgbClr val="3333FF"/>
                          </a:solidFill>
                          <a:effectLst/>
                          <a:latin typeface="Times New Roman"/>
                        </a:rPr>
                        <a:t>15%</a:t>
                      </a:r>
                    </a:p>
                  </a:txBody>
                  <a:tcPr marL="7436" marR="7436" marT="7436" marB="0" anchor="b">
                    <a:lnL>
                      <a:noFill/>
                    </a:lnL>
                    <a:lnR>
                      <a:noFill/>
                    </a:lnR>
                    <a:lnT>
                      <a:noFill/>
                    </a:lnT>
                    <a:lnB>
                      <a:noFill/>
                    </a:lnB>
                  </a:tcPr>
                </a:tc>
              </a:tr>
              <a:tr h="167789">
                <a:tc>
                  <a:txBody>
                    <a:bodyPr/>
                    <a:lstStyle/>
                    <a:p>
                      <a:pPr algn="l" fontAlgn="b"/>
                      <a:r>
                        <a:rPr lang="en-US" sz="900" b="0" i="0" u="none" strike="noStrike">
                          <a:solidFill>
                            <a:srgbClr val="000000"/>
                          </a:solidFill>
                          <a:effectLst/>
                          <a:latin typeface="Times New Roman"/>
                        </a:rPr>
                        <a:t>Sales &amp; Marketing % Revenue</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NM</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300%</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33%</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23%</a:t>
                      </a:r>
                    </a:p>
                  </a:txBody>
                  <a:tcPr marL="7436" marR="7436" marT="7436" marB="0" anchor="b">
                    <a:lnL>
                      <a:noFill/>
                    </a:lnL>
                    <a:lnR>
                      <a:noFill/>
                    </a:lnR>
                    <a:lnT>
                      <a:noFill/>
                    </a:lnT>
                    <a:lnB>
                      <a:noFill/>
                    </a:lnB>
                  </a:tcPr>
                </a:tc>
                <a:tc>
                  <a:txBody>
                    <a:bodyPr/>
                    <a:lstStyle/>
                    <a:p>
                      <a:pPr algn="r" fontAlgn="b"/>
                      <a:r>
                        <a:rPr lang="en-US" sz="900" b="0" i="0" u="none" strike="noStrike">
                          <a:solidFill>
                            <a:srgbClr val="3333FF"/>
                          </a:solidFill>
                          <a:effectLst/>
                          <a:latin typeface="Times New Roman"/>
                        </a:rPr>
                        <a:t>26%</a:t>
                      </a:r>
                    </a:p>
                  </a:txBody>
                  <a:tcPr marL="7436" marR="7436" marT="7436" marB="0" anchor="b">
                    <a:lnL>
                      <a:noFill/>
                    </a:lnL>
                    <a:lnR>
                      <a:noFill/>
                    </a:lnR>
                    <a:lnT>
                      <a:noFill/>
                    </a:lnT>
                    <a:lnB>
                      <a:noFill/>
                    </a:lnB>
                  </a:tcPr>
                </a:tc>
                <a:tc>
                  <a:txBody>
                    <a:bodyPr/>
                    <a:lstStyle/>
                    <a:p>
                      <a:pPr algn="r" fontAlgn="b"/>
                      <a:r>
                        <a:rPr lang="en-US" sz="900" b="0" i="0" u="none" strike="noStrike">
                          <a:solidFill>
                            <a:srgbClr val="3333FF"/>
                          </a:solidFill>
                          <a:effectLst/>
                          <a:latin typeface="Times New Roman"/>
                        </a:rPr>
                        <a:t>21%</a:t>
                      </a:r>
                    </a:p>
                  </a:txBody>
                  <a:tcPr marL="7436" marR="7436" marT="7436" marB="0" anchor="b">
                    <a:lnL>
                      <a:noFill/>
                    </a:lnL>
                    <a:lnR>
                      <a:noFill/>
                    </a:lnR>
                    <a:lnT>
                      <a:noFill/>
                    </a:lnT>
                    <a:lnB>
                      <a:noFill/>
                    </a:lnB>
                  </a:tcPr>
                </a:tc>
              </a:tr>
              <a:tr h="167789">
                <a:tc>
                  <a:txBody>
                    <a:bodyPr/>
                    <a:lstStyle/>
                    <a:p>
                      <a:pPr algn="l" fontAlgn="b"/>
                      <a:r>
                        <a:rPr lang="en-US" sz="900" b="0" i="0" u="none" strike="noStrike">
                          <a:solidFill>
                            <a:srgbClr val="000000"/>
                          </a:solidFill>
                          <a:effectLst/>
                          <a:latin typeface="Times New Roman"/>
                        </a:rPr>
                        <a:t>OpEx % Revenue</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NM</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1200%</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160%</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58%</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54%</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45%</a:t>
                      </a:r>
                    </a:p>
                  </a:txBody>
                  <a:tcPr marL="7436" marR="7436" marT="7436" marB="0" anchor="b">
                    <a:lnL>
                      <a:noFill/>
                    </a:lnL>
                    <a:lnR>
                      <a:noFill/>
                    </a:lnR>
                    <a:lnT>
                      <a:noFill/>
                    </a:lnT>
                    <a:lnB>
                      <a:noFill/>
                    </a:lnB>
                  </a:tcPr>
                </a:tc>
              </a:tr>
              <a:tr h="167789">
                <a:tc>
                  <a:txBody>
                    <a:bodyPr/>
                    <a:lstStyle/>
                    <a:p>
                      <a:pPr algn="l" fontAlgn="b"/>
                      <a:r>
                        <a:rPr lang="en-US" sz="900" b="0" i="0" u="none" strike="noStrike">
                          <a:solidFill>
                            <a:srgbClr val="000000"/>
                          </a:solidFill>
                          <a:effectLst/>
                          <a:latin typeface="Times New Roman"/>
                        </a:rPr>
                        <a:t>NI % of Revenue</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NM</a:t>
                      </a:r>
                    </a:p>
                  </a:txBody>
                  <a:tcPr marL="7436" marR="7436" marT="7436" marB="0" anchor="b">
                    <a:lnL>
                      <a:noFill/>
                    </a:lnL>
                    <a:lnR>
                      <a:noFill/>
                    </a:lnR>
                    <a:lnT>
                      <a:noFill/>
                    </a:lnT>
                    <a:lnB>
                      <a:noFill/>
                    </a:lnB>
                  </a:tcPr>
                </a:tc>
                <a:tc>
                  <a:txBody>
                    <a:bodyPr/>
                    <a:lstStyle/>
                    <a:p>
                      <a:pPr algn="l" fontAlgn="b"/>
                      <a:r>
                        <a:rPr lang="en-US" sz="900" b="0" i="0" u="none" strike="noStrike">
                          <a:solidFill>
                            <a:srgbClr val="000000"/>
                          </a:solidFill>
                          <a:effectLst/>
                          <a:latin typeface="Times New Roman"/>
                        </a:rPr>
                        <a:t>NM</a:t>
                      </a:r>
                    </a:p>
                  </a:txBody>
                  <a:tcPr marL="66927"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NM</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12%</a:t>
                      </a:r>
                    </a:p>
                  </a:txBody>
                  <a:tcPr marL="7436" marR="7436" marT="7436"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14%</a:t>
                      </a:r>
                    </a:p>
                  </a:txBody>
                  <a:tcPr marL="7436" marR="7436" marT="7436" marB="0" anchor="b">
                    <a:lnL>
                      <a:noFill/>
                    </a:lnL>
                    <a:lnR>
                      <a:noFill/>
                    </a:lnR>
                    <a:lnT>
                      <a:noFill/>
                    </a:lnT>
                    <a:lnB>
                      <a:noFill/>
                    </a:lnB>
                  </a:tcPr>
                </a:tc>
                <a:tc>
                  <a:txBody>
                    <a:bodyPr/>
                    <a:lstStyle/>
                    <a:p>
                      <a:pPr algn="r" fontAlgn="b"/>
                      <a:r>
                        <a:rPr lang="en-US" sz="900" b="0" i="0" u="none" strike="noStrike" dirty="0">
                          <a:solidFill>
                            <a:srgbClr val="000000"/>
                          </a:solidFill>
                          <a:effectLst/>
                          <a:latin typeface="Times New Roman"/>
                        </a:rPr>
                        <a:t>20%</a:t>
                      </a:r>
                    </a:p>
                  </a:txBody>
                  <a:tcPr marL="7436" marR="7436" marT="7436" marB="0" anchor="b">
                    <a:lnL>
                      <a:noFill/>
                    </a:lnL>
                    <a:lnR>
                      <a:noFill/>
                    </a:lnR>
                    <a:lnT>
                      <a:noFill/>
                    </a:lnT>
                    <a:lnB>
                      <a:noFill/>
                    </a:lnB>
                  </a:tcPr>
                </a:tc>
              </a:tr>
            </a:tbl>
          </a:graphicData>
        </a:graphic>
      </p:graphicFrame>
    </p:spTree>
    <p:extLst>
      <p:ext uri="{BB962C8B-B14F-4D97-AF65-F5344CB8AC3E}">
        <p14:creationId xmlns:p14="http://schemas.microsoft.com/office/powerpoint/2010/main" val="138358595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Product – cont.</a:t>
            </a:r>
            <a:endParaRPr lang="en-US" dirty="0"/>
          </a:p>
        </p:txBody>
      </p:sp>
      <p:sp>
        <p:nvSpPr>
          <p:cNvPr id="3" name="Content Placeholder 2"/>
          <p:cNvSpPr>
            <a:spLocks noGrp="1"/>
          </p:cNvSpPr>
          <p:nvPr>
            <p:ph idx="1"/>
          </p:nvPr>
        </p:nvSpPr>
        <p:spPr>
          <a:xfrm>
            <a:off x="804231" y="1225624"/>
            <a:ext cx="7768988" cy="5022775"/>
          </a:xfrm>
        </p:spPr>
        <p:txBody>
          <a:bodyPr>
            <a:normAutofit fontScale="77500" lnSpcReduction="20000"/>
          </a:bodyPr>
          <a:lstStyle/>
          <a:p>
            <a:r>
              <a:rPr lang="en-US" dirty="0"/>
              <a:t>Mission Critical</a:t>
            </a:r>
          </a:p>
          <a:p>
            <a:pPr lvl="1"/>
            <a:r>
              <a:rPr lang="en-US" dirty="0" smtClean="0"/>
              <a:t>Graceful Failure v. Disaster</a:t>
            </a:r>
            <a:endParaRPr lang="en-US" dirty="0"/>
          </a:p>
          <a:p>
            <a:pPr lvl="1"/>
            <a:r>
              <a:rPr lang="en-US" dirty="0" smtClean="0"/>
              <a:t>User Errors Create Disasters; e.g. Don’t Get Locked Out</a:t>
            </a:r>
          </a:p>
          <a:p>
            <a:r>
              <a:rPr lang="en-US" dirty="0" smtClean="0"/>
              <a:t>Security requirement and compliance; Use Standards</a:t>
            </a:r>
            <a:endParaRPr lang="en-US" dirty="0"/>
          </a:p>
          <a:p>
            <a:pPr lvl="1"/>
            <a:r>
              <a:rPr lang="en-US" dirty="0"/>
              <a:t>Don’t invent home-made authentication/encryption </a:t>
            </a:r>
            <a:r>
              <a:rPr lang="en-US" dirty="0" smtClean="0"/>
              <a:t>methods </a:t>
            </a:r>
            <a:r>
              <a:rPr lang="en-US" dirty="0"/>
              <a:t>unless it is your </a:t>
            </a:r>
            <a:r>
              <a:rPr lang="en-US" dirty="0" smtClean="0"/>
              <a:t>product’s </a:t>
            </a:r>
            <a:r>
              <a:rPr lang="en-US" dirty="0"/>
              <a:t>main feature.</a:t>
            </a:r>
          </a:p>
          <a:p>
            <a:r>
              <a:rPr lang="en-US" dirty="0" smtClean="0"/>
              <a:t>One </a:t>
            </a:r>
            <a:r>
              <a:rPr lang="en-US" dirty="0"/>
              <a:t>shot only</a:t>
            </a:r>
          </a:p>
          <a:p>
            <a:pPr lvl="1"/>
            <a:r>
              <a:rPr lang="en-US" dirty="0"/>
              <a:t>“I promise you it will work this time.”   “ok, let’s try one more time”</a:t>
            </a:r>
          </a:p>
          <a:p>
            <a:pPr lvl="1"/>
            <a:r>
              <a:rPr lang="en-US" dirty="0"/>
              <a:t>“I promise you it will work this time.”   “ok, let’s try one more time”</a:t>
            </a:r>
          </a:p>
          <a:p>
            <a:pPr lvl="1"/>
            <a:r>
              <a:rPr lang="en-US" dirty="0"/>
              <a:t>“I promise you it will work this time.”  , no answer, guess what?</a:t>
            </a:r>
          </a:p>
          <a:p>
            <a:r>
              <a:rPr lang="en-US" dirty="0" smtClean="0"/>
              <a:t>Busy admin and “dumb” user</a:t>
            </a:r>
          </a:p>
          <a:p>
            <a:pPr lvl="1"/>
            <a:r>
              <a:rPr lang="en-US" dirty="0" smtClean="0"/>
              <a:t>Each support call costs money, not just helpdesk</a:t>
            </a:r>
          </a:p>
          <a:p>
            <a:pPr lvl="1"/>
            <a:r>
              <a:rPr lang="en-US" dirty="0" smtClean="0"/>
              <a:t>Too many calls trash the product; Productivity Not Realized</a:t>
            </a:r>
          </a:p>
          <a:p>
            <a:endParaRPr lang="en-US" dirty="0" smtClean="0"/>
          </a:p>
        </p:txBody>
      </p:sp>
    </p:spTree>
    <p:extLst>
      <p:ext uri="{BB962C8B-B14F-4D97-AF65-F5344CB8AC3E}">
        <p14:creationId xmlns:p14="http://schemas.microsoft.com/office/powerpoint/2010/main" val="114604528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Things That Matter (Focus!)</a:t>
            </a:r>
            <a:endParaRPr lang="en-US" dirty="0"/>
          </a:p>
        </p:txBody>
      </p:sp>
      <p:sp>
        <p:nvSpPr>
          <p:cNvPr id="3" name="Content Placeholder 2"/>
          <p:cNvSpPr>
            <a:spLocks noGrp="1"/>
          </p:cNvSpPr>
          <p:nvPr>
            <p:ph idx="1"/>
          </p:nvPr>
        </p:nvSpPr>
        <p:spPr/>
        <p:txBody>
          <a:bodyPr>
            <a:normAutofit fontScale="92500" lnSpcReduction="20000"/>
          </a:bodyPr>
          <a:lstStyle/>
          <a:p>
            <a:r>
              <a:rPr lang="en-US" dirty="0"/>
              <a:t>Understand </a:t>
            </a:r>
            <a:r>
              <a:rPr lang="en-US" dirty="0" smtClean="0"/>
              <a:t>the Market Opportunity</a:t>
            </a:r>
            <a:endParaRPr lang="en-US" dirty="0"/>
          </a:p>
          <a:p>
            <a:r>
              <a:rPr lang="en-US" dirty="0" smtClean="0"/>
              <a:t>Understand VC’s Needs</a:t>
            </a:r>
          </a:p>
          <a:p>
            <a:r>
              <a:rPr lang="en-US" dirty="0" smtClean="0"/>
              <a:t>Pick features that matter, for each stage of your company</a:t>
            </a:r>
          </a:p>
          <a:p>
            <a:pPr lvl="1"/>
            <a:r>
              <a:rPr lang="en-US" dirty="0" smtClean="0"/>
              <a:t>What features make you so different?</a:t>
            </a:r>
          </a:p>
          <a:p>
            <a:pPr lvl="1"/>
            <a:r>
              <a:rPr lang="en-US" dirty="0" smtClean="0"/>
              <a:t>What features are required for your first deployment?</a:t>
            </a:r>
          </a:p>
          <a:p>
            <a:pPr lvl="1"/>
            <a:r>
              <a:rPr lang="en-US" dirty="0" smtClean="0"/>
              <a:t>What features are required for competitive advantage?</a:t>
            </a:r>
          </a:p>
          <a:p>
            <a:pPr lvl="1"/>
            <a:r>
              <a:rPr lang="en-US" dirty="0" smtClean="0"/>
              <a:t>What features are required to create an exit (Valuation)?</a:t>
            </a:r>
          </a:p>
          <a:p>
            <a:r>
              <a:rPr lang="en-US" dirty="0" smtClean="0"/>
              <a:t>These Questions are Usually Answered in Product Management (Could be CEO, CMO, or CTO early stage)</a:t>
            </a:r>
          </a:p>
          <a:p>
            <a:endParaRPr lang="en-US" dirty="0" smtClean="0"/>
          </a:p>
        </p:txBody>
      </p:sp>
    </p:spTree>
    <p:extLst>
      <p:ext uri="{BB962C8B-B14F-4D97-AF65-F5344CB8AC3E}">
        <p14:creationId xmlns:p14="http://schemas.microsoft.com/office/powerpoint/2010/main" val="349291893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Chose The Right Tool and Technology</a:t>
            </a:r>
            <a:endParaRPr lang="en-US" dirty="0"/>
          </a:p>
        </p:txBody>
      </p:sp>
      <p:sp>
        <p:nvSpPr>
          <p:cNvPr id="3" name="Content Placeholder 2"/>
          <p:cNvSpPr>
            <a:spLocks noGrp="1"/>
          </p:cNvSpPr>
          <p:nvPr>
            <p:ph idx="1"/>
          </p:nvPr>
        </p:nvSpPr>
        <p:spPr>
          <a:xfrm>
            <a:off x="804231" y="914400"/>
            <a:ext cx="7768988" cy="5181600"/>
          </a:xfrm>
        </p:spPr>
        <p:txBody>
          <a:bodyPr>
            <a:normAutofit fontScale="62500" lnSpcReduction="20000"/>
          </a:bodyPr>
          <a:lstStyle/>
          <a:p>
            <a:r>
              <a:rPr lang="en-US" dirty="0" smtClean="0"/>
              <a:t>Goal: solve your problem at lowest cost in shortest time.</a:t>
            </a:r>
          </a:p>
          <a:p>
            <a:pPr lvl="1"/>
            <a:r>
              <a:rPr lang="en-US" dirty="0" smtClean="0"/>
              <a:t>With some sort of flexibility for future expansion.</a:t>
            </a:r>
          </a:p>
          <a:p>
            <a:r>
              <a:rPr lang="en-US" dirty="0" smtClean="0"/>
              <a:t>No magic, don’t fall in love with tool (PHP, Python, C</a:t>
            </a:r>
            <a:r>
              <a:rPr lang="en-US" baseline="30000" dirty="0" smtClean="0"/>
              <a:t>++</a:t>
            </a:r>
            <a:r>
              <a:rPr lang="en-US" dirty="0" smtClean="0"/>
              <a:t>, Open GL, etc.)</a:t>
            </a:r>
          </a:p>
          <a:p>
            <a:r>
              <a:rPr lang="en-US" dirty="0" smtClean="0"/>
              <a:t>Considerations:</a:t>
            </a:r>
          </a:p>
          <a:p>
            <a:pPr lvl="1"/>
            <a:r>
              <a:rPr lang="en-US" dirty="0" smtClean="0"/>
              <a:t>Don’t be the first user, or the last</a:t>
            </a:r>
          </a:p>
          <a:p>
            <a:pPr lvl="1"/>
            <a:r>
              <a:rPr lang="en-US" dirty="0" smtClean="0"/>
              <a:t>Easy to find “a lot” of qualified engineers</a:t>
            </a:r>
          </a:p>
          <a:p>
            <a:pPr lvl="1"/>
            <a:r>
              <a:rPr lang="en-US" dirty="0" smtClean="0"/>
              <a:t>Easy to test and troubleshoot</a:t>
            </a:r>
          </a:p>
          <a:p>
            <a:pPr lvl="1"/>
            <a:r>
              <a:rPr lang="en-US" dirty="0" smtClean="0"/>
              <a:t>Easy to learn</a:t>
            </a:r>
          </a:p>
          <a:p>
            <a:r>
              <a:rPr lang="en-US" dirty="0" smtClean="0"/>
              <a:t>Be careful with Open Source</a:t>
            </a:r>
          </a:p>
          <a:p>
            <a:pPr lvl="1"/>
            <a:r>
              <a:rPr lang="en-US" dirty="0" smtClean="0"/>
              <a:t>License: </a:t>
            </a:r>
            <a:r>
              <a:rPr lang="en-US" dirty="0" smtClean="0">
                <a:solidFill>
                  <a:srgbClr val="000000"/>
                </a:solidFill>
              </a:rPr>
              <a:t>GPL/LGPL*</a:t>
            </a:r>
            <a:r>
              <a:rPr lang="en-US" dirty="0" smtClean="0"/>
              <a:t>/Apache/BSD/MIT/MS-PL/CPOL</a:t>
            </a:r>
          </a:p>
          <a:p>
            <a:pPr lvl="1"/>
            <a:r>
              <a:rPr lang="en-US" dirty="0"/>
              <a:t>Who is </a:t>
            </a:r>
            <a:r>
              <a:rPr lang="en-US" dirty="0" smtClean="0"/>
              <a:t>behind it</a:t>
            </a:r>
            <a:endParaRPr lang="en-US" dirty="0"/>
          </a:p>
          <a:p>
            <a:pPr lvl="1"/>
            <a:r>
              <a:rPr lang="en-US" dirty="0" smtClean="0"/>
              <a:t>Who is using it, what’s the “Buzz”</a:t>
            </a:r>
          </a:p>
          <a:p>
            <a:pPr lvl="1"/>
            <a:r>
              <a:rPr lang="en-US" dirty="0" smtClean="0"/>
              <a:t>Potential Big Problem at Exit</a:t>
            </a:r>
          </a:p>
          <a:p>
            <a:r>
              <a:rPr lang="en-US" dirty="0" smtClean="0"/>
              <a:t>Religious war</a:t>
            </a:r>
          </a:p>
          <a:p>
            <a:pPr lvl="1"/>
            <a:r>
              <a:rPr lang="en-US" dirty="0" smtClean="0"/>
              <a:t>Listen, then make your own choice; Assume It is Your Money</a:t>
            </a:r>
          </a:p>
          <a:p>
            <a:pPr lvl="1"/>
            <a:r>
              <a:rPr lang="en-US" dirty="0" smtClean="0"/>
              <a:t>If you really don’t understand, delegate  one with best knowledge, trust his/her choice and be result driven</a:t>
            </a:r>
          </a:p>
          <a:p>
            <a:pPr marL="365760" lvl="1" indent="0">
              <a:buNone/>
            </a:pPr>
            <a:r>
              <a:rPr lang="en-US" b="1" dirty="0" smtClean="0"/>
              <a:t>*Potentially Dangerous</a:t>
            </a:r>
          </a:p>
        </p:txBody>
      </p:sp>
    </p:spTree>
    <p:extLst>
      <p:ext uri="{BB962C8B-B14F-4D97-AF65-F5344CB8AC3E}">
        <p14:creationId xmlns:p14="http://schemas.microsoft.com/office/powerpoint/2010/main" val="275689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Great Engineers</a:t>
            </a:r>
            <a:endParaRPr lang="en-US" dirty="0"/>
          </a:p>
        </p:txBody>
      </p:sp>
      <p:sp>
        <p:nvSpPr>
          <p:cNvPr id="3" name="Content Placeholder 2"/>
          <p:cNvSpPr>
            <a:spLocks noGrp="1"/>
          </p:cNvSpPr>
          <p:nvPr>
            <p:ph idx="1"/>
          </p:nvPr>
        </p:nvSpPr>
        <p:spPr/>
        <p:txBody>
          <a:bodyPr>
            <a:normAutofit lnSpcReduction="10000"/>
          </a:bodyPr>
          <a:lstStyle/>
          <a:p>
            <a:r>
              <a:rPr lang="en-US" dirty="0"/>
              <a:t>Strong technical </a:t>
            </a:r>
            <a:r>
              <a:rPr lang="en-US" dirty="0" smtClean="0"/>
              <a:t>skill (for your approach)</a:t>
            </a:r>
            <a:endParaRPr lang="en-US" dirty="0"/>
          </a:p>
          <a:p>
            <a:r>
              <a:rPr lang="en-US" dirty="0" smtClean="0"/>
              <a:t>Great experience, </a:t>
            </a:r>
            <a:r>
              <a:rPr lang="en-US" dirty="0"/>
              <a:t>strong industry background</a:t>
            </a:r>
          </a:p>
          <a:p>
            <a:r>
              <a:rPr lang="en-US" dirty="0" smtClean="0"/>
              <a:t>Smart</a:t>
            </a:r>
          </a:p>
          <a:p>
            <a:r>
              <a:rPr lang="en-US" dirty="0" smtClean="0"/>
              <a:t>Innovative</a:t>
            </a:r>
          </a:p>
          <a:p>
            <a:r>
              <a:rPr lang="en-US" dirty="0" smtClean="0"/>
              <a:t>Great work quality and quantity</a:t>
            </a:r>
          </a:p>
          <a:p>
            <a:r>
              <a:rPr lang="en-US" dirty="0" smtClean="0"/>
              <a:t>Good communication </a:t>
            </a:r>
            <a:r>
              <a:rPr lang="en-US" dirty="0"/>
              <a:t>skill</a:t>
            </a:r>
          </a:p>
          <a:p>
            <a:r>
              <a:rPr lang="en-US" dirty="0"/>
              <a:t>Team player</a:t>
            </a:r>
          </a:p>
          <a:p>
            <a:r>
              <a:rPr lang="en-US" dirty="0" smtClean="0"/>
              <a:t>Work Ethic</a:t>
            </a:r>
          </a:p>
          <a:p>
            <a:r>
              <a:rPr lang="en-US" dirty="0" smtClean="0"/>
              <a:t>Getting the Right Balance is Key</a:t>
            </a:r>
          </a:p>
          <a:p>
            <a:endParaRPr lang="en-US" dirty="0" smtClean="0"/>
          </a:p>
          <a:p>
            <a:endParaRPr lang="en-US" dirty="0"/>
          </a:p>
        </p:txBody>
      </p:sp>
    </p:spTree>
    <p:extLst>
      <p:ext uri="{BB962C8B-B14F-4D97-AF65-F5344CB8AC3E}">
        <p14:creationId xmlns:p14="http://schemas.microsoft.com/office/powerpoint/2010/main" val="29670216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 good price</a:t>
            </a:r>
            <a:endParaRPr lang="en-US" dirty="0"/>
          </a:p>
        </p:txBody>
      </p:sp>
      <p:sp>
        <p:nvSpPr>
          <p:cNvPr id="3" name="Content Placeholder 2"/>
          <p:cNvSpPr>
            <a:spLocks noGrp="1"/>
          </p:cNvSpPr>
          <p:nvPr>
            <p:ph idx="1"/>
          </p:nvPr>
        </p:nvSpPr>
        <p:spPr/>
        <p:txBody>
          <a:bodyPr>
            <a:normAutofit lnSpcReduction="10000"/>
          </a:bodyPr>
          <a:lstStyle/>
          <a:p>
            <a:r>
              <a:rPr lang="en-US" dirty="0" smtClean="0"/>
              <a:t>Find “right” one, not “great” one</a:t>
            </a:r>
          </a:p>
          <a:p>
            <a:pPr lvl="1"/>
            <a:r>
              <a:rPr lang="en-US" dirty="0" smtClean="0"/>
              <a:t>Perfect SWE </a:t>
            </a:r>
            <a:r>
              <a:rPr lang="en-US" dirty="0"/>
              <a:t>is very hard to </a:t>
            </a:r>
            <a:r>
              <a:rPr lang="en-US" dirty="0" smtClean="0"/>
              <a:t>find</a:t>
            </a:r>
          </a:p>
          <a:p>
            <a:pPr lvl="2"/>
            <a:r>
              <a:rPr lang="en-US" dirty="0" smtClean="0"/>
              <a:t>Time is your enemy</a:t>
            </a:r>
            <a:endParaRPr lang="en-US" dirty="0"/>
          </a:p>
          <a:p>
            <a:pPr lvl="1"/>
            <a:r>
              <a:rPr lang="en-US" dirty="0" smtClean="0"/>
              <a:t>Perfect </a:t>
            </a:r>
            <a:r>
              <a:rPr lang="en-US" dirty="0"/>
              <a:t>SWE is </a:t>
            </a:r>
            <a:r>
              <a:rPr lang="en-US" dirty="0" smtClean="0"/>
              <a:t>expensive</a:t>
            </a:r>
          </a:p>
          <a:p>
            <a:pPr lvl="2"/>
            <a:r>
              <a:rPr lang="en-US" dirty="0" smtClean="0"/>
              <a:t>You will likely lose the bid</a:t>
            </a:r>
          </a:p>
          <a:p>
            <a:endParaRPr lang="en-US" dirty="0" smtClean="0"/>
          </a:p>
          <a:p>
            <a:r>
              <a:rPr lang="en-US" dirty="0" smtClean="0"/>
              <a:t>You Will have to compromise</a:t>
            </a:r>
          </a:p>
          <a:p>
            <a:pPr lvl="1"/>
            <a:r>
              <a:rPr lang="en-US" dirty="0" smtClean="0"/>
              <a:t>Be Alert to getting very productive/innovative engineers; 10x better than average; could save the company</a:t>
            </a:r>
          </a:p>
          <a:p>
            <a:endParaRPr lang="en-US" dirty="0" smtClean="0"/>
          </a:p>
          <a:p>
            <a:endParaRPr lang="en-US" dirty="0"/>
          </a:p>
        </p:txBody>
      </p:sp>
    </p:spTree>
    <p:extLst>
      <p:ext uri="{BB962C8B-B14F-4D97-AF65-F5344CB8AC3E}">
        <p14:creationId xmlns:p14="http://schemas.microsoft.com/office/powerpoint/2010/main" val="1361303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86800" cy="990600"/>
          </a:xfrm>
        </p:spPr>
        <p:txBody>
          <a:bodyPr>
            <a:normAutofit/>
          </a:bodyPr>
          <a:lstStyle/>
          <a:p>
            <a:r>
              <a:rPr lang="en-US" dirty="0"/>
              <a:t>What C</a:t>
            </a:r>
            <a:r>
              <a:rPr lang="en-US" dirty="0" smtClean="0"/>
              <a:t>an </a:t>
            </a:r>
            <a:r>
              <a:rPr lang="en-US" dirty="0"/>
              <a:t>B</a:t>
            </a:r>
            <a:r>
              <a:rPr lang="en-US" dirty="0" smtClean="0"/>
              <a:t>e </a:t>
            </a:r>
            <a:r>
              <a:rPr lang="en-US" dirty="0"/>
              <a:t>C</a:t>
            </a:r>
            <a:r>
              <a:rPr lang="en-US" dirty="0" smtClean="0"/>
              <a:t>ompromised</a:t>
            </a:r>
            <a:endParaRPr lang="en-US" dirty="0"/>
          </a:p>
        </p:txBody>
      </p:sp>
      <p:sp>
        <p:nvSpPr>
          <p:cNvPr id="3" name="Content Placeholder 2"/>
          <p:cNvSpPr>
            <a:spLocks noGrp="1"/>
          </p:cNvSpPr>
          <p:nvPr>
            <p:ph idx="1"/>
          </p:nvPr>
        </p:nvSpPr>
        <p:spPr>
          <a:xfrm>
            <a:off x="914400" y="685800"/>
            <a:ext cx="7768988" cy="5867400"/>
          </a:xfrm>
        </p:spPr>
        <p:txBody>
          <a:bodyPr>
            <a:normAutofit fontScale="85000" lnSpcReduction="20000"/>
          </a:bodyPr>
          <a:lstStyle/>
          <a:p>
            <a:r>
              <a:rPr lang="en-US" dirty="0"/>
              <a:t>Enterprise Experience</a:t>
            </a:r>
          </a:p>
          <a:p>
            <a:pPr lvl="1"/>
            <a:r>
              <a:rPr lang="en-US" dirty="0" smtClean="0"/>
              <a:t>Need </a:t>
            </a:r>
            <a:r>
              <a:rPr lang="en-US" dirty="0"/>
              <a:t>at least one </a:t>
            </a:r>
            <a:r>
              <a:rPr lang="en-US" dirty="0" smtClean="0"/>
              <a:t>or two engineers with </a:t>
            </a:r>
            <a:r>
              <a:rPr lang="en-US" dirty="0"/>
              <a:t>enterprise experience </a:t>
            </a:r>
            <a:r>
              <a:rPr lang="en-US" dirty="0" smtClean="0"/>
              <a:t>, Not All</a:t>
            </a:r>
          </a:p>
          <a:p>
            <a:pPr lvl="1"/>
            <a:r>
              <a:rPr lang="en-US" dirty="0" smtClean="0"/>
              <a:t>Only PM with enterprise experience is NOT enough</a:t>
            </a:r>
            <a:endParaRPr lang="en-US" dirty="0"/>
          </a:p>
          <a:p>
            <a:r>
              <a:rPr lang="en-US" dirty="0" smtClean="0"/>
              <a:t>Smartness</a:t>
            </a:r>
            <a:endParaRPr lang="en-US" dirty="0"/>
          </a:p>
          <a:p>
            <a:pPr lvl="1"/>
            <a:r>
              <a:rPr lang="en-US" dirty="0" smtClean="0"/>
              <a:t>Lots of routine work, simpler than you thought. Deploy key talent tactically</a:t>
            </a:r>
          </a:p>
          <a:p>
            <a:r>
              <a:rPr lang="en-US" dirty="0"/>
              <a:t>Innovation</a:t>
            </a:r>
          </a:p>
          <a:p>
            <a:pPr lvl="1"/>
            <a:r>
              <a:rPr lang="en-US" dirty="0" smtClean="0"/>
              <a:t>Most folks don’t innovate at daily </a:t>
            </a:r>
            <a:r>
              <a:rPr lang="en-US" dirty="0"/>
              <a:t>work. CTO/architects can be alternative. </a:t>
            </a:r>
          </a:p>
          <a:p>
            <a:r>
              <a:rPr lang="en-US" dirty="0" smtClean="0"/>
              <a:t>Language Skills</a:t>
            </a:r>
            <a:endParaRPr lang="en-US" dirty="0"/>
          </a:p>
          <a:p>
            <a:pPr lvl="1"/>
            <a:r>
              <a:rPr lang="en-US" dirty="0"/>
              <a:t>Most time engineers write code, don’t talk </a:t>
            </a:r>
            <a:r>
              <a:rPr lang="en-US" dirty="0" smtClean="0"/>
              <a:t>in </a:t>
            </a:r>
            <a:r>
              <a:rPr lang="en-US" dirty="0"/>
              <a:t>front of </a:t>
            </a:r>
            <a:r>
              <a:rPr lang="en-US" dirty="0" smtClean="0"/>
              <a:t>customers</a:t>
            </a:r>
            <a:endParaRPr lang="en-US" dirty="0"/>
          </a:p>
          <a:p>
            <a:pPr lvl="1"/>
            <a:r>
              <a:rPr lang="en-US" dirty="0"/>
              <a:t>Email </a:t>
            </a:r>
            <a:r>
              <a:rPr lang="en-US" dirty="0" smtClean="0"/>
              <a:t>reduces the need in </a:t>
            </a:r>
            <a:r>
              <a:rPr lang="en-US" dirty="0"/>
              <a:t>many use </a:t>
            </a:r>
            <a:r>
              <a:rPr lang="en-US" dirty="0" smtClean="0"/>
              <a:t>cases.</a:t>
            </a:r>
            <a:endParaRPr lang="en-US" dirty="0"/>
          </a:p>
          <a:p>
            <a:r>
              <a:rPr lang="en-US" dirty="0" smtClean="0"/>
              <a:t>Team Player</a:t>
            </a:r>
          </a:p>
          <a:p>
            <a:pPr lvl="1"/>
            <a:r>
              <a:rPr lang="en-US" dirty="0" smtClean="0"/>
              <a:t>Can Be Taught on the Job</a:t>
            </a:r>
            <a:endParaRPr lang="en-US" dirty="0"/>
          </a:p>
        </p:txBody>
      </p:sp>
    </p:spTree>
    <p:extLst>
      <p:ext uri="{BB962C8B-B14F-4D97-AF65-F5344CB8AC3E}">
        <p14:creationId xmlns:p14="http://schemas.microsoft.com/office/powerpoint/2010/main" val="2489615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Careful on These</a:t>
            </a:r>
            <a:endParaRPr lang="en-US" dirty="0"/>
          </a:p>
        </p:txBody>
      </p:sp>
      <p:sp>
        <p:nvSpPr>
          <p:cNvPr id="3" name="Content Placeholder 2"/>
          <p:cNvSpPr>
            <a:spLocks noGrp="1"/>
          </p:cNvSpPr>
          <p:nvPr>
            <p:ph idx="1"/>
          </p:nvPr>
        </p:nvSpPr>
        <p:spPr>
          <a:xfrm>
            <a:off x="804231" y="914400"/>
            <a:ext cx="7768988" cy="5334000"/>
          </a:xfrm>
        </p:spPr>
        <p:txBody>
          <a:bodyPr>
            <a:normAutofit fontScale="77500" lnSpcReduction="20000"/>
          </a:bodyPr>
          <a:lstStyle/>
          <a:p>
            <a:r>
              <a:rPr lang="en-US" dirty="0" smtClean="0"/>
              <a:t>Dis-Honest Assessment on Progress</a:t>
            </a:r>
          </a:p>
          <a:p>
            <a:pPr lvl="1"/>
            <a:r>
              <a:rPr lang="en-US" dirty="0" smtClean="0"/>
              <a:t>costs you a lot of money to detect/fix</a:t>
            </a:r>
          </a:p>
          <a:p>
            <a:r>
              <a:rPr lang="en-US" dirty="0" smtClean="0"/>
              <a:t>Weak logical thinking</a:t>
            </a:r>
          </a:p>
          <a:p>
            <a:pPr lvl="1"/>
            <a:r>
              <a:rPr lang="en-US" dirty="0" smtClean="0"/>
              <a:t>creates huge number of bugs</a:t>
            </a:r>
          </a:p>
          <a:p>
            <a:pPr lvl="1"/>
            <a:r>
              <a:rPr lang="en-US" dirty="0" smtClean="0"/>
              <a:t>wastes you a lot of time on communication – “I still don’t get it”</a:t>
            </a:r>
          </a:p>
          <a:p>
            <a:pPr lvl="1"/>
            <a:r>
              <a:rPr lang="en-US" dirty="0" smtClean="0"/>
              <a:t>Usually Discovered in Interview Process</a:t>
            </a:r>
          </a:p>
          <a:p>
            <a:r>
              <a:rPr lang="en-US" dirty="0" smtClean="0"/>
              <a:t>Slow fish</a:t>
            </a:r>
          </a:p>
          <a:p>
            <a:pPr lvl="1"/>
            <a:r>
              <a:rPr lang="en-US" dirty="0" smtClean="0"/>
              <a:t>Hard to survive in startup’s fast-paced environment</a:t>
            </a:r>
          </a:p>
          <a:p>
            <a:pPr lvl="1"/>
            <a:r>
              <a:rPr lang="en-US" dirty="0" smtClean="0"/>
              <a:t>&lt;1 </a:t>
            </a:r>
            <a:r>
              <a:rPr lang="en-US" dirty="0" err="1" smtClean="0"/>
              <a:t>yr</a:t>
            </a:r>
            <a:r>
              <a:rPr lang="en-US" dirty="0" smtClean="0"/>
              <a:t> full time programming experience</a:t>
            </a:r>
          </a:p>
          <a:p>
            <a:pPr lvl="1"/>
            <a:r>
              <a:rPr lang="en-US" dirty="0" smtClean="0"/>
              <a:t>Intern is different story</a:t>
            </a:r>
          </a:p>
          <a:p>
            <a:r>
              <a:rPr lang="en-US" dirty="0" smtClean="0"/>
              <a:t>Don’t work at full time</a:t>
            </a:r>
          </a:p>
          <a:p>
            <a:pPr lvl="1"/>
            <a:r>
              <a:rPr lang="en-US" dirty="0" smtClean="0"/>
              <a:t>Software development needs focus and takes a while to “warm up” to be productive.</a:t>
            </a:r>
          </a:p>
          <a:p>
            <a:pPr marL="0" indent="0">
              <a:buNone/>
            </a:pPr>
            <a:endParaRPr lang="en-US" dirty="0" smtClean="0"/>
          </a:p>
          <a:p>
            <a:pPr marL="0" indent="0">
              <a:buNone/>
            </a:pPr>
            <a:r>
              <a:rPr lang="en-US" i="1" dirty="0" smtClean="0"/>
              <a:t>Note: talk to candidate’s cohort, References</a:t>
            </a:r>
            <a:endParaRPr lang="en-US" i="1" dirty="0"/>
          </a:p>
        </p:txBody>
      </p:sp>
    </p:spTree>
    <p:extLst>
      <p:ext uri="{BB962C8B-B14F-4D97-AF65-F5344CB8AC3E}">
        <p14:creationId xmlns:p14="http://schemas.microsoft.com/office/powerpoint/2010/main" val="1080693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Skill Level Structure (Ratios)</a:t>
            </a:r>
            <a:endParaRPr lang="en-US" dirty="0"/>
          </a:p>
        </p:txBody>
      </p:sp>
      <p:sp>
        <p:nvSpPr>
          <p:cNvPr id="3" name="Content Placeholder 2"/>
          <p:cNvSpPr>
            <a:spLocks noGrp="1"/>
          </p:cNvSpPr>
          <p:nvPr>
            <p:ph idx="1"/>
          </p:nvPr>
        </p:nvSpPr>
        <p:spPr/>
        <p:txBody>
          <a:bodyPr>
            <a:normAutofit lnSpcReduction="10000"/>
          </a:bodyPr>
          <a:lstStyle/>
          <a:p>
            <a:r>
              <a:rPr lang="en-US" dirty="0" smtClean="0"/>
              <a:t>Depends on Specific Project</a:t>
            </a:r>
          </a:p>
          <a:p>
            <a:r>
              <a:rPr lang="en-US" dirty="0" smtClean="0"/>
              <a:t>Assume level 1 to 5, 5 is the most senior level</a:t>
            </a:r>
          </a:p>
          <a:p>
            <a:r>
              <a:rPr lang="en-US" dirty="0" smtClean="0"/>
              <a:t>Examples (L1/L2 </a:t>
            </a:r>
            <a:r>
              <a:rPr lang="en-US" dirty="0"/>
              <a:t>: </a:t>
            </a:r>
            <a:r>
              <a:rPr lang="en-US" dirty="0" smtClean="0"/>
              <a:t>L3/L4 : L5)</a:t>
            </a:r>
          </a:p>
          <a:p>
            <a:pPr lvl="1"/>
            <a:r>
              <a:rPr lang="en-US" dirty="0" smtClean="0"/>
              <a:t>1:1:1  if you have lots to research or CTO/VP ENG is not strong in technical details</a:t>
            </a:r>
          </a:p>
          <a:p>
            <a:pPr lvl="1"/>
            <a:r>
              <a:rPr lang="en-US" dirty="0" smtClean="0"/>
              <a:t>2:2:1  balanced</a:t>
            </a:r>
          </a:p>
          <a:p>
            <a:pPr lvl="1"/>
            <a:r>
              <a:rPr lang="en-US" dirty="0" smtClean="0"/>
              <a:t>5:2:1  money-saver</a:t>
            </a:r>
          </a:p>
          <a:p>
            <a:pPr lvl="1"/>
            <a:r>
              <a:rPr lang="en-US" dirty="0" smtClean="0"/>
              <a:t>9:0:0  you better work 24 hours a day! (See offshore comments, works for consumer products with no release schedule)</a:t>
            </a:r>
          </a:p>
          <a:p>
            <a:endParaRPr lang="en-US" dirty="0"/>
          </a:p>
        </p:txBody>
      </p:sp>
    </p:spTree>
    <p:extLst>
      <p:ext uri="{BB962C8B-B14F-4D97-AF65-F5344CB8AC3E}">
        <p14:creationId xmlns:p14="http://schemas.microsoft.com/office/powerpoint/2010/main" val="237696287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Manager’s Role</a:t>
            </a:r>
            <a:endParaRPr lang="en-US" dirty="0"/>
          </a:p>
        </p:txBody>
      </p:sp>
      <p:sp>
        <p:nvSpPr>
          <p:cNvPr id="3" name="Content Placeholder 2"/>
          <p:cNvSpPr>
            <a:spLocks noGrp="1"/>
          </p:cNvSpPr>
          <p:nvPr>
            <p:ph idx="1"/>
          </p:nvPr>
        </p:nvSpPr>
        <p:spPr>
          <a:xfrm>
            <a:off x="804231" y="914400"/>
            <a:ext cx="7768988" cy="5410199"/>
          </a:xfrm>
        </p:spPr>
        <p:txBody>
          <a:bodyPr>
            <a:normAutofit fontScale="85000" lnSpcReduction="20000"/>
          </a:bodyPr>
          <a:lstStyle/>
          <a:p>
            <a:r>
              <a:rPr lang="en-US" dirty="0" smtClean="0"/>
              <a:t>You need one experienced manager </a:t>
            </a:r>
          </a:p>
          <a:p>
            <a:pPr lvl="1"/>
            <a:r>
              <a:rPr lang="en-US" dirty="0" smtClean="0"/>
              <a:t>Not just for management work, also he/she is more mature when dealing with enterprise matters</a:t>
            </a:r>
          </a:p>
          <a:p>
            <a:pPr lvl="1"/>
            <a:r>
              <a:rPr lang="en-US" dirty="0" smtClean="0"/>
              <a:t>CTO or VP of ENG can do it if they have the skill</a:t>
            </a:r>
          </a:p>
          <a:p>
            <a:pPr lvl="1"/>
            <a:r>
              <a:rPr lang="en-US" dirty="0" smtClean="0"/>
              <a:t>Or learn and DIY, but it could be painful and hurts company</a:t>
            </a:r>
          </a:p>
          <a:p>
            <a:r>
              <a:rPr lang="en-US" dirty="0" smtClean="0"/>
              <a:t>If you know how, home-grow rest of managers as team grows</a:t>
            </a:r>
          </a:p>
          <a:p>
            <a:pPr lvl="1"/>
            <a:r>
              <a:rPr lang="en-US" dirty="0" smtClean="0"/>
              <a:t>It is easier to learn management skill than technical skill</a:t>
            </a:r>
          </a:p>
          <a:p>
            <a:pPr lvl="1"/>
            <a:r>
              <a:rPr lang="en-US" dirty="0" smtClean="0"/>
              <a:t>knows product and team member much better and work more efficiently</a:t>
            </a:r>
          </a:p>
          <a:p>
            <a:pPr lvl="1"/>
            <a:r>
              <a:rPr lang="en-US" dirty="0" smtClean="0"/>
              <a:t>Chain of promotion, one L5 to </a:t>
            </a:r>
            <a:r>
              <a:rPr lang="en-US" dirty="0" err="1" smtClean="0"/>
              <a:t>mgr</a:t>
            </a:r>
            <a:r>
              <a:rPr lang="en-US" dirty="0" smtClean="0"/>
              <a:t>, one L4 fills L5’s spot, one L3 fills L4’s spot, </a:t>
            </a:r>
            <a:r>
              <a:rPr lang="en-US" dirty="0" err="1" smtClean="0"/>
              <a:t>etc</a:t>
            </a:r>
            <a:r>
              <a:rPr lang="en-US" dirty="0" smtClean="0"/>
              <a:t>, motivates more engineers on similar budget</a:t>
            </a:r>
          </a:p>
          <a:p>
            <a:r>
              <a:rPr lang="en-US" dirty="0" smtClean="0"/>
              <a:t>If you don’t, hire a manager from outside</a:t>
            </a:r>
          </a:p>
          <a:p>
            <a:pPr lvl="1"/>
            <a:r>
              <a:rPr lang="en-US" dirty="0" smtClean="0"/>
              <a:t>Hire a good one and most likely one is enough</a:t>
            </a:r>
          </a:p>
          <a:p>
            <a:pPr lvl="1"/>
            <a:r>
              <a:rPr lang="en-US" dirty="0" smtClean="0"/>
              <a:t>Let him/her hire or home grow rest of managers</a:t>
            </a:r>
          </a:p>
          <a:p>
            <a:pPr lvl="1"/>
            <a:endParaRPr lang="en-US" dirty="0" smtClean="0"/>
          </a:p>
          <a:p>
            <a:pPr lvl="1"/>
            <a:endParaRPr lang="en-US" dirty="0"/>
          </a:p>
        </p:txBody>
      </p:sp>
    </p:spTree>
    <p:extLst>
      <p:ext uri="{BB962C8B-B14F-4D97-AF65-F5344CB8AC3E}">
        <p14:creationId xmlns:p14="http://schemas.microsoft.com/office/powerpoint/2010/main" val="417365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to hire</a:t>
            </a:r>
            <a:endParaRPr lang="en-US" dirty="0"/>
          </a:p>
        </p:txBody>
      </p:sp>
      <p:sp>
        <p:nvSpPr>
          <p:cNvPr id="3" name="Content Placeholder 2"/>
          <p:cNvSpPr>
            <a:spLocks noGrp="1"/>
          </p:cNvSpPr>
          <p:nvPr>
            <p:ph idx="1"/>
          </p:nvPr>
        </p:nvSpPr>
        <p:spPr>
          <a:xfrm>
            <a:off x="804231" y="1225624"/>
            <a:ext cx="7768988" cy="4946575"/>
          </a:xfrm>
        </p:spPr>
        <p:txBody>
          <a:bodyPr>
            <a:normAutofit fontScale="85000" lnSpcReduction="20000"/>
          </a:bodyPr>
          <a:lstStyle/>
          <a:p>
            <a:r>
              <a:rPr lang="en-US" dirty="0" smtClean="0"/>
              <a:t>Recruiting</a:t>
            </a:r>
          </a:p>
          <a:p>
            <a:pPr lvl="1"/>
            <a:r>
              <a:rPr lang="en-US" dirty="0" smtClean="0"/>
              <a:t>Screen resumes yourself if possible</a:t>
            </a:r>
          </a:p>
          <a:p>
            <a:pPr lvl="1"/>
            <a:r>
              <a:rPr lang="en-US" dirty="0" smtClean="0"/>
              <a:t>You (the manager) are the best recruiter; no misinterpretation of needs </a:t>
            </a:r>
          </a:p>
          <a:p>
            <a:pPr lvl="1"/>
            <a:r>
              <a:rPr lang="en-US" dirty="0" smtClean="0"/>
              <a:t>If you don’t have a good manager, read previous slide</a:t>
            </a:r>
          </a:p>
          <a:p>
            <a:pPr lvl="1"/>
            <a:r>
              <a:rPr lang="en-US" dirty="0" smtClean="0"/>
              <a:t>It saves tons of money and time</a:t>
            </a:r>
          </a:p>
          <a:p>
            <a:r>
              <a:rPr lang="en-US" dirty="0" smtClean="0"/>
              <a:t>Interview</a:t>
            </a:r>
          </a:p>
          <a:p>
            <a:pPr lvl="1"/>
            <a:r>
              <a:rPr lang="en-US" dirty="0"/>
              <a:t>Calm down interviewee first</a:t>
            </a:r>
          </a:p>
          <a:p>
            <a:pPr lvl="1"/>
            <a:r>
              <a:rPr lang="en-US" dirty="0" smtClean="0"/>
              <a:t>Knowledge != skill</a:t>
            </a:r>
            <a:endParaRPr lang="en-US" dirty="0"/>
          </a:p>
          <a:p>
            <a:pPr lvl="1"/>
            <a:r>
              <a:rPr lang="en-US" dirty="0"/>
              <a:t>Write small piece of </a:t>
            </a:r>
            <a:r>
              <a:rPr lang="en-US" dirty="0" smtClean="0"/>
              <a:t>simple code or test case</a:t>
            </a:r>
            <a:endParaRPr lang="en-US" dirty="0"/>
          </a:p>
          <a:p>
            <a:pPr lvl="2"/>
            <a:r>
              <a:rPr lang="en-US" dirty="0"/>
              <a:t>It tells you a </a:t>
            </a:r>
            <a:r>
              <a:rPr lang="en-US" dirty="0" smtClean="0"/>
              <a:t>lot</a:t>
            </a:r>
            <a:endParaRPr lang="en-US" dirty="0"/>
          </a:p>
          <a:p>
            <a:pPr lvl="2"/>
            <a:r>
              <a:rPr lang="en-US" dirty="0"/>
              <a:t>Don’t be greedy by using too complicated logic </a:t>
            </a:r>
          </a:p>
          <a:p>
            <a:pPr lvl="1"/>
            <a:r>
              <a:rPr lang="en-US" dirty="0"/>
              <a:t>It is not IQ test</a:t>
            </a:r>
          </a:p>
          <a:p>
            <a:pPr lvl="2"/>
            <a:r>
              <a:rPr lang="en-US" dirty="0"/>
              <a:t>You are hiring </a:t>
            </a:r>
            <a:r>
              <a:rPr lang="en-US" dirty="0" smtClean="0"/>
              <a:t>an engineer; not interviewing for MENSA</a:t>
            </a:r>
            <a:endParaRPr lang="en-US" dirty="0"/>
          </a:p>
        </p:txBody>
      </p:sp>
    </p:spTree>
    <p:extLst>
      <p:ext uri="{BB962C8B-B14F-4D97-AF65-F5344CB8AC3E}">
        <p14:creationId xmlns:p14="http://schemas.microsoft.com/office/powerpoint/2010/main" val="625207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srcRect/>
          <a:stretch>
            <a:fillRect/>
          </a:stretch>
        </p:blipFill>
        <p:spPr bwMode="auto">
          <a:xfrm>
            <a:off x="228600" y="838200"/>
            <a:ext cx="8686800" cy="5410200"/>
          </a:xfrm>
          <a:prstGeom prst="rect">
            <a:avLst/>
          </a:prstGeom>
          <a:noFill/>
          <a:ln w="9525">
            <a:noFill/>
            <a:miter lim="800000"/>
            <a:headEnd/>
            <a:tailEnd/>
          </a:ln>
          <a:effectLst/>
        </p:spPr>
      </p:pic>
      <p:sp>
        <p:nvSpPr>
          <p:cNvPr id="29697" name="Title 1"/>
          <p:cNvSpPr>
            <a:spLocks noGrp="1"/>
          </p:cNvSpPr>
          <p:nvPr>
            <p:ph type="title"/>
          </p:nvPr>
        </p:nvSpPr>
        <p:spPr>
          <a:xfrm>
            <a:off x="533400" y="-228600"/>
            <a:ext cx="8229600" cy="1143000"/>
          </a:xfrm>
        </p:spPr>
        <p:txBody>
          <a:bodyPr/>
          <a:lstStyle/>
          <a:p>
            <a:pPr algn="ctr"/>
            <a:r>
              <a:rPr lang="en-US" dirty="0" smtClean="0">
                <a:latin typeface="Source Sans Pro"/>
                <a:cs typeface="Source Sans Pro"/>
              </a:rPr>
              <a:t>Operating Stack - Example (OPEX) </a:t>
            </a:r>
          </a:p>
        </p:txBody>
      </p:sp>
      <p:sp>
        <p:nvSpPr>
          <p:cNvPr id="5" name="Slide Number Placeholder 4"/>
          <p:cNvSpPr>
            <a:spLocks noGrp="1"/>
          </p:cNvSpPr>
          <p:nvPr>
            <p:ph type="sldNum" sz="quarter" idx="4294967295"/>
          </p:nvPr>
        </p:nvSpPr>
        <p:spPr>
          <a:xfrm>
            <a:off x="7696200" y="6248400"/>
            <a:ext cx="1447800" cy="457200"/>
          </a:xfrm>
          <a:prstGeom prst="rect">
            <a:avLst/>
          </a:prstGeom>
        </p:spPr>
        <p:txBody>
          <a:bodyPr/>
          <a:lstStyle/>
          <a:p>
            <a:fld id="{701DAA9B-B69D-4D34-83E6-D0DBDA712E92}" type="slidenum">
              <a:rPr lang="en-US" smtClean="0"/>
              <a:pPr/>
              <a:t>7</a:t>
            </a:fld>
            <a:endParaRPr lang="en-US"/>
          </a:p>
        </p:txBody>
      </p:sp>
      <p:sp>
        <p:nvSpPr>
          <p:cNvPr id="7" name="Text Box 5"/>
          <p:cNvSpPr txBox="1">
            <a:spLocks noChangeArrowheads="1"/>
          </p:cNvSpPr>
          <p:nvPr/>
        </p:nvSpPr>
        <p:spPr bwMode="auto">
          <a:xfrm>
            <a:off x="533400" y="4952543"/>
            <a:ext cx="7772400" cy="784830"/>
          </a:xfrm>
          <a:prstGeom prst="rect">
            <a:avLst/>
          </a:prstGeom>
          <a:noFill/>
          <a:ln w="9525">
            <a:noFill/>
            <a:miter lim="800000"/>
            <a:headEnd/>
            <a:tailEnd/>
          </a:ln>
          <a:effectLst/>
        </p:spPr>
        <p:txBody>
          <a:bodyPr wrap="square">
            <a:spAutoFit/>
          </a:bodyPr>
          <a:lstStyle/>
          <a:p>
            <a:pPr>
              <a:spcBef>
                <a:spcPct val="50000"/>
              </a:spcBef>
            </a:pPr>
            <a:r>
              <a:rPr lang="en-US" dirty="0" smtClean="0"/>
              <a:t>Year	         2013      2014      2015      2016     2017     2018     2019</a:t>
            </a:r>
          </a:p>
          <a:p>
            <a:pPr>
              <a:spcBef>
                <a:spcPct val="50000"/>
              </a:spcBef>
            </a:pPr>
            <a:r>
              <a:rPr lang="en-US" dirty="0" smtClean="0"/>
              <a:t>Employees         11           18          24          32          43</a:t>
            </a:r>
            <a:endParaRPr lang="en-US" dirty="0"/>
          </a:p>
        </p:txBody>
      </p:sp>
    </p:spTree>
    <p:extLst>
      <p:ext uri="{BB962C8B-B14F-4D97-AF65-F5344CB8AC3E}">
        <p14:creationId xmlns:p14="http://schemas.microsoft.com/office/powerpoint/2010/main" val="19104124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Environment</a:t>
            </a:r>
            <a:endParaRPr lang="en-US" dirty="0"/>
          </a:p>
        </p:txBody>
      </p:sp>
      <p:sp>
        <p:nvSpPr>
          <p:cNvPr id="3" name="Content Placeholder 2"/>
          <p:cNvSpPr>
            <a:spLocks noGrp="1"/>
          </p:cNvSpPr>
          <p:nvPr>
            <p:ph idx="1"/>
          </p:nvPr>
        </p:nvSpPr>
        <p:spPr>
          <a:xfrm>
            <a:off x="804231" y="838200"/>
            <a:ext cx="7768988" cy="5181600"/>
          </a:xfrm>
        </p:spPr>
        <p:txBody>
          <a:bodyPr>
            <a:normAutofit fontScale="92500" lnSpcReduction="10000"/>
          </a:bodyPr>
          <a:lstStyle/>
          <a:p>
            <a:r>
              <a:rPr lang="en-US" dirty="0" smtClean="0"/>
              <a:t>Cubical vs. Pod</a:t>
            </a:r>
          </a:p>
          <a:p>
            <a:r>
              <a:rPr lang="en-US" dirty="0" smtClean="0"/>
              <a:t>Provide Productivity Tools</a:t>
            </a:r>
          </a:p>
          <a:p>
            <a:pPr lvl="1"/>
            <a:r>
              <a:rPr lang="en-US" dirty="0" smtClean="0"/>
              <a:t>At least two monitors per engineer</a:t>
            </a:r>
          </a:p>
          <a:p>
            <a:pPr lvl="1"/>
            <a:r>
              <a:rPr lang="en-US" dirty="0" smtClean="0"/>
              <a:t>Comfortable keyboard and mouse</a:t>
            </a:r>
          </a:p>
          <a:p>
            <a:r>
              <a:rPr lang="en-US" dirty="0" smtClean="0"/>
              <a:t>Lunch time</a:t>
            </a:r>
          </a:p>
          <a:p>
            <a:pPr lvl="1"/>
            <a:r>
              <a:rPr lang="en-US" dirty="0" smtClean="0"/>
              <a:t>Kitchen and Microwave</a:t>
            </a:r>
          </a:p>
          <a:p>
            <a:pPr lvl="1"/>
            <a:r>
              <a:rPr lang="en-US" dirty="0" smtClean="0"/>
              <a:t>Short Lunch commute</a:t>
            </a:r>
          </a:p>
          <a:p>
            <a:endParaRPr lang="en-US" dirty="0" smtClean="0"/>
          </a:p>
          <a:p>
            <a:r>
              <a:rPr lang="en-US" dirty="0" smtClean="0"/>
              <a:t>High speed Internet</a:t>
            </a:r>
          </a:p>
          <a:p>
            <a:pPr lvl="1"/>
            <a:r>
              <a:rPr lang="en-US" dirty="0" smtClean="0"/>
              <a:t>Whole World Wait costs your lots of money</a:t>
            </a:r>
          </a:p>
          <a:p>
            <a:r>
              <a:rPr lang="en-US" dirty="0" smtClean="0"/>
              <a:t>HVAC hours</a:t>
            </a:r>
            <a:endParaRPr lang="en-US" dirty="0"/>
          </a:p>
          <a:p>
            <a:endParaRPr lang="en-US" dirty="0"/>
          </a:p>
        </p:txBody>
      </p:sp>
    </p:spTree>
    <p:extLst>
      <p:ext uri="{BB962C8B-B14F-4D97-AF65-F5344CB8AC3E}">
        <p14:creationId xmlns:p14="http://schemas.microsoft.com/office/powerpoint/2010/main" val="21893984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and Procedure</a:t>
            </a:r>
            <a:endParaRPr lang="en-US" dirty="0"/>
          </a:p>
        </p:txBody>
      </p:sp>
      <p:sp>
        <p:nvSpPr>
          <p:cNvPr id="3" name="Content Placeholder 2"/>
          <p:cNvSpPr>
            <a:spLocks noGrp="1"/>
          </p:cNvSpPr>
          <p:nvPr>
            <p:ph idx="1"/>
          </p:nvPr>
        </p:nvSpPr>
        <p:spPr>
          <a:xfrm>
            <a:off x="804231" y="1225624"/>
            <a:ext cx="7768988" cy="5022775"/>
          </a:xfrm>
        </p:spPr>
        <p:txBody>
          <a:bodyPr>
            <a:normAutofit fontScale="92500" lnSpcReduction="20000"/>
          </a:bodyPr>
          <a:lstStyle/>
          <a:p>
            <a:r>
              <a:rPr lang="en-US" dirty="0"/>
              <a:t>Generalist vs. specialist </a:t>
            </a:r>
          </a:p>
          <a:p>
            <a:pPr lvl="1"/>
            <a:r>
              <a:rPr lang="en-US" dirty="0"/>
              <a:t>Get people </a:t>
            </a:r>
            <a:r>
              <a:rPr lang="en-US" dirty="0" smtClean="0"/>
              <a:t>focused, then it can be responsible</a:t>
            </a:r>
            <a:endParaRPr lang="en-US" dirty="0"/>
          </a:p>
          <a:p>
            <a:pPr lvl="1"/>
            <a:r>
              <a:rPr lang="en-US" dirty="0"/>
              <a:t>Rotate assignment every one or two releases, don’t burn out your engineers</a:t>
            </a:r>
          </a:p>
          <a:p>
            <a:r>
              <a:rPr lang="en-US" dirty="0" smtClean="0"/>
              <a:t>You do need a few procedures in writing</a:t>
            </a:r>
          </a:p>
          <a:p>
            <a:pPr lvl="1"/>
            <a:r>
              <a:rPr lang="en-US" dirty="0" smtClean="0"/>
              <a:t>Good process makes bad become good</a:t>
            </a:r>
          </a:p>
          <a:p>
            <a:pPr lvl="1"/>
            <a:r>
              <a:rPr lang="en-US" dirty="0" smtClean="0"/>
              <a:t>Bad process makes good become bad</a:t>
            </a:r>
          </a:p>
          <a:p>
            <a:r>
              <a:rPr lang="en-US" dirty="0" smtClean="0"/>
              <a:t>Maintain team</a:t>
            </a:r>
          </a:p>
          <a:p>
            <a:pPr lvl="1"/>
            <a:r>
              <a:rPr lang="en-US" dirty="0" smtClean="0"/>
              <a:t>Understand your engineer’s need</a:t>
            </a:r>
          </a:p>
          <a:p>
            <a:pPr lvl="1"/>
            <a:r>
              <a:rPr lang="en-US" dirty="0" smtClean="0"/>
              <a:t>Understand your engineer’s concern</a:t>
            </a:r>
          </a:p>
          <a:p>
            <a:pPr lvl="1"/>
            <a:r>
              <a:rPr lang="en-US" dirty="0" smtClean="0"/>
              <a:t>Be ready for “I quit”</a:t>
            </a:r>
          </a:p>
          <a:p>
            <a:pPr lvl="2"/>
            <a:r>
              <a:rPr lang="en-US" dirty="0" smtClean="0"/>
              <a:t>Every technology should be known by at least two engineers: one primary, one backup</a:t>
            </a:r>
          </a:p>
        </p:txBody>
      </p:sp>
    </p:spTree>
    <p:extLst>
      <p:ext uri="{BB962C8B-B14F-4D97-AF65-F5344CB8AC3E}">
        <p14:creationId xmlns:p14="http://schemas.microsoft.com/office/powerpoint/2010/main" val="735670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Culture</a:t>
            </a:r>
            <a:endParaRPr lang="en-US" dirty="0"/>
          </a:p>
        </p:txBody>
      </p:sp>
      <p:sp>
        <p:nvSpPr>
          <p:cNvPr id="3" name="Content Placeholder 2"/>
          <p:cNvSpPr>
            <a:spLocks noGrp="1"/>
          </p:cNvSpPr>
          <p:nvPr>
            <p:ph idx="1"/>
          </p:nvPr>
        </p:nvSpPr>
        <p:spPr>
          <a:xfrm>
            <a:off x="804231" y="1225624"/>
            <a:ext cx="7768988" cy="4946575"/>
          </a:xfrm>
        </p:spPr>
        <p:txBody>
          <a:bodyPr>
            <a:normAutofit lnSpcReduction="10000"/>
          </a:bodyPr>
          <a:lstStyle/>
          <a:p>
            <a:r>
              <a:rPr lang="en-US" dirty="0" smtClean="0"/>
              <a:t>We have 50 rules</a:t>
            </a:r>
          </a:p>
          <a:p>
            <a:pPr lvl="1"/>
            <a:r>
              <a:rPr lang="en-US" dirty="0" smtClean="0"/>
              <a:t>Just kidding…</a:t>
            </a:r>
          </a:p>
          <a:p>
            <a:r>
              <a:rPr lang="en-US" dirty="0" smtClean="0"/>
              <a:t>Each team has its own dynamics, but this one is good:</a:t>
            </a:r>
          </a:p>
          <a:p>
            <a:pPr lvl="1"/>
            <a:r>
              <a:rPr lang="en-US" dirty="0" smtClean="0"/>
              <a:t>Encourage risk-taking for worthy benefits, but manager should monitor and manage the risk. For example, do risky work first</a:t>
            </a:r>
          </a:p>
          <a:p>
            <a:r>
              <a:rPr lang="en-US" dirty="0" smtClean="0"/>
              <a:t>If they disagree, skip above</a:t>
            </a:r>
          </a:p>
          <a:p>
            <a:pPr lvl="1"/>
            <a:r>
              <a:rPr lang="en-US" dirty="0" smtClean="0"/>
              <a:t>good manager/team will automatically form a certain culture that fits best to their daily work</a:t>
            </a:r>
          </a:p>
          <a:p>
            <a:r>
              <a:rPr lang="en-US" dirty="0" smtClean="0"/>
              <a:t>Be results driven</a:t>
            </a:r>
          </a:p>
          <a:p>
            <a:pPr lvl="1"/>
            <a:endParaRPr lang="en-US" dirty="0"/>
          </a:p>
          <a:p>
            <a:pPr lvl="1"/>
            <a:endParaRPr lang="en-US" dirty="0"/>
          </a:p>
        </p:txBody>
      </p:sp>
    </p:spTree>
    <p:extLst>
      <p:ext uri="{BB962C8B-B14F-4D97-AF65-F5344CB8AC3E}">
        <p14:creationId xmlns:p14="http://schemas.microsoft.com/office/powerpoint/2010/main" val="273902730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Offshore R&amp;D</a:t>
            </a:r>
            <a:endParaRPr lang="en-US" dirty="0"/>
          </a:p>
        </p:txBody>
      </p:sp>
      <p:sp>
        <p:nvSpPr>
          <p:cNvPr id="3" name="Content Placeholder 2"/>
          <p:cNvSpPr>
            <a:spLocks noGrp="1"/>
          </p:cNvSpPr>
          <p:nvPr>
            <p:ph idx="1"/>
          </p:nvPr>
        </p:nvSpPr>
        <p:spPr>
          <a:xfrm>
            <a:off x="804231" y="1225624"/>
            <a:ext cx="7768988" cy="5098975"/>
          </a:xfrm>
        </p:spPr>
        <p:txBody>
          <a:bodyPr>
            <a:normAutofit fontScale="85000" lnSpcReduction="20000"/>
          </a:bodyPr>
          <a:lstStyle/>
          <a:p>
            <a:r>
              <a:rPr lang="en-US" dirty="0" smtClean="0"/>
              <a:t>Save lots of money, however:</a:t>
            </a:r>
          </a:p>
          <a:p>
            <a:pPr lvl="1"/>
            <a:r>
              <a:rPr lang="en-US" dirty="0" smtClean="0"/>
              <a:t>Culture difference</a:t>
            </a:r>
          </a:p>
          <a:p>
            <a:pPr lvl="1"/>
            <a:r>
              <a:rPr lang="en-US" dirty="0" smtClean="0"/>
              <a:t>Mostly  </a:t>
            </a:r>
            <a:r>
              <a:rPr lang="en-US" dirty="0"/>
              <a:t>junior engineers</a:t>
            </a:r>
          </a:p>
          <a:p>
            <a:pPr lvl="1"/>
            <a:r>
              <a:rPr lang="en-US" dirty="0" smtClean="0"/>
              <a:t>High turnover rate in emerging country</a:t>
            </a:r>
          </a:p>
          <a:p>
            <a:pPr lvl="1"/>
            <a:r>
              <a:rPr lang="en-US" dirty="0" smtClean="0"/>
              <a:t>Communication Only 1:1</a:t>
            </a:r>
          </a:p>
          <a:p>
            <a:pPr lvl="1"/>
            <a:r>
              <a:rPr lang="en-US" dirty="0" smtClean="0"/>
              <a:t>Don’t Believe in Equity; must be Coin-Operated</a:t>
            </a:r>
          </a:p>
          <a:p>
            <a:r>
              <a:rPr lang="en-US" dirty="0" smtClean="0"/>
              <a:t>Work mode</a:t>
            </a:r>
          </a:p>
          <a:p>
            <a:pPr lvl="1"/>
            <a:r>
              <a:rPr lang="en-US" dirty="0" smtClean="0"/>
              <a:t>U.S. / offshore hybrid</a:t>
            </a:r>
          </a:p>
          <a:p>
            <a:pPr lvl="2"/>
            <a:r>
              <a:rPr lang="en-US" dirty="0" smtClean="0"/>
              <a:t>Deal with conflict of Interest</a:t>
            </a:r>
          </a:p>
          <a:p>
            <a:pPr lvl="1"/>
            <a:r>
              <a:rPr lang="en-US" dirty="0" smtClean="0"/>
              <a:t>Offshore only</a:t>
            </a:r>
          </a:p>
          <a:p>
            <a:pPr lvl="2"/>
            <a:r>
              <a:rPr lang="en-US" dirty="0" smtClean="0"/>
              <a:t>Be careful, enterprise needs 24x7 support</a:t>
            </a:r>
          </a:p>
          <a:p>
            <a:r>
              <a:rPr lang="en-US" dirty="0"/>
              <a:t>Design special </a:t>
            </a:r>
            <a:r>
              <a:rPr lang="en-US" dirty="0" smtClean="0"/>
              <a:t>procedures</a:t>
            </a:r>
          </a:p>
          <a:p>
            <a:pPr lvl="1"/>
            <a:r>
              <a:rPr lang="en-US" dirty="0" smtClean="0"/>
              <a:t>Cure the time-zone difference</a:t>
            </a:r>
          </a:p>
          <a:p>
            <a:pPr lvl="1"/>
            <a:r>
              <a:rPr lang="en-US" dirty="0" smtClean="0"/>
              <a:t>Reduce high turnover rate impact</a:t>
            </a:r>
            <a:endParaRPr lang="en-US" dirty="0"/>
          </a:p>
          <a:p>
            <a:pPr lvl="1"/>
            <a:endParaRPr lang="en-US" dirty="0" smtClean="0"/>
          </a:p>
        </p:txBody>
      </p:sp>
    </p:spTree>
    <p:extLst>
      <p:ext uri="{BB962C8B-B14F-4D97-AF65-F5344CB8AC3E}">
        <p14:creationId xmlns:p14="http://schemas.microsoft.com/office/powerpoint/2010/main" val="98582726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Outsourced Force</a:t>
            </a:r>
            <a:endParaRPr lang="en-US" dirty="0"/>
          </a:p>
        </p:txBody>
      </p:sp>
      <p:sp>
        <p:nvSpPr>
          <p:cNvPr id="3" name="Content Placeholder 2"/>
          <p:cNvSpPr>
            <a:spLocks noGrp="1"/>
          </p:cNvSpPr>
          <p:nvPr>
            <p:ph idx="1"/>
          </p:nvPr>
        </p:nvSpPr>
        <p:spPr>
          <a:xfrm>
            <a:off x="804231" y="914400"/>
            <a:ext cx="7768988" cy="5410199"/>
          </a:xfrm>
        </p:spPr>
        <p:txBody>
          <a:bodyPr/>
          <a:lstStyle/>
          <a:p>
            <a:r>
              <a:rPr lang="en-US" dirty="0" smtClean="0"/>
              <a:t>For critical work</a:t>
            </a:r>
          </a:p>
          <a:p>
            <a:pPr lvl="1"/>
            <a:r>
              <a:rPr lang="en-US" dirty="0" smtClean="0"/>
              <a:t>you better know the leader and can fully trust his skill and working style.</a:t>
            </a:r>
          </a:p>
          <a:p>
            <a:r>
              <a:rPr lang="en-US" dirty="0" smtClean="0"/>
              <a:t>For non-critical work</a:t>
            </a:r>
          </a:p>
          <a:p>
            <a:pPr lvl="1"/>
            <a:r>
              <a:rPr lang="en-US" dirty="0" smtClean="0"/>
              <a:t>Go ahead</a:t>
            </a:r>
          </a:p>
          <a:p>
            <a:pPr lvl="1"/>
            <a:r>
              <a:rPr lang="en-US" dirty="0" smtClean="0"/>
              <a:t>Use short iteration cycles</a:t>
            </a:r>
          </a:p>
          <a:p>
            <a:pPr lvl="2"/>
            <a:r>
              <a:rPr lang="en-US" dirty="0" smtClean="0"/>
              <a:t>chance to see result quicker and correct it if needed</a:t>
            </a:r>
          </a:p>
          <a:p>
            <a:pPr lvl="2"/>
            <a:r>
              <a:rPr lang="en-US" dirty="0" smtClean="0"/>
              <a:t>Verify it with your team or another outsourced force</a:t>
            </a:r>
            <a:endParaRPr lang="en-US" dirty="0"/>
          </a:p>
        </p:txBody>
      </p:sp>
    </p:spTree>
    <p:extLst>
      <p:ext uri="{BB962C8B-B14F-4D97-AF65-F5344CB8AC3E}">
        <p14:creationId xmlns:p14="http://schemas.microsoft.com/office/powerpoint/2010/main" val="1990690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Sizing Teams, cont.</a:t>
            </a:r>
            <a:endParaRPr lang="en-US" dirty="0"/>
          </a:p>
        </p:txBody>
      </p:sp>
      <p:sp>
        <p:nvSpPr>
          <p:cNvPr id="3" name="Content Placeholder 2"/>
          <p:cNvSpPr>
            <a:spLocks noGrp="1"/>
          </p:cNvSpPr>
          <p:nvPr>
            <p:ph idx="1"/>
          </p:nvPr>
        </p:nvSpPr>
        <p:spPr>
          <a:xfrm>
            <a:off x="804231" y="1225624"/>
            <a:ext cx="7768988" cy="5175175"/>
          </a:xfrm>
        </p:spPr>
        <p:txBody>
          <a:bodyPr>
            <a:normAutofit lnSpcReduction="10000"/>
          </a:bodyPr>
          <a:lstStyle/>
          <a:p>
            <a:r>
              <a:rPr lang="en-US" dirty="0" smtClean="0"/>
              <a:t>12 </a:t>
            </a:r>
            <a:r>
              <a:rPr lang="en-US" dirty="0"/>
              <a:t>SWEs can do an enterprise product. </a:t>
            </a:r>
            <a:endParaRPr lang="en-US" dirty="0" smtClean="0"/>
          </a:p>
          <a:p>
            <a:pPr lvl="1"/>
            <a:r>
              <a:rPr lang="en-US" dirty="0" smtClean="0"/>
              <a:t>30 SWEs </a:t>
            </a:r>
            <a:r>
              <a:rPr lang="en-US" dirty="0"/>
              <a:t>can do something very big</a:t>
            </a:r>
            <a:r>
              <a:rPr lang="en-US" dirty="0" smtClean="0"/>
              <a:t>.</a:t>
            </a:r>
          </a:p>
          <a:p>
            <a:pPr lvl="1"/>
            <a:r>
              <a:rPr lang="en-US" dirty="0" smtClean="0"/>
              <a:t>To support prior version, add </a:t>
            </a:r>
            <a:r>
              <a:rPr lang="en-US" dirty="0"/>
              <a:t>2 to 4 </a:t>
            </a:r>
            <a:r>
              <a:rPr lang="en-US" dirty="0" smtClean="0"/>
              <a:t>SWEs.</a:t>
            </a:r>
            <a:endParaRPr lang="en-US" dirty="0"/>
          </a:p>
          <a:p>
            <a:r>
              <a:rPr lang="en-US" dirty="0"/>
              <a:t> </a:t>
            </a:r>
          </a:p>
          <a:p>
            <a:r>
              <a:rPr lang="en-US" dirty="0" err="1" smtClean="0"/>
              <a:t>Dev:QA</a:t>
            </a:r>
            <a:r>
              <a:rPr lang="en-US" dirty="0" smtClean="0"/>
              <a:t> </a:t>
            </a:r>
            <a:r>
              <a:rPr lang="en-US" dirty="0"/>
              <a:t>can be 1:1 to 2:1. </a:t>
            </a:r>
            <a:endParaRPr lang="en-US" dirty="0" smtClean="0"/>
          </a:p>
          <a:p>
            <a:pPr lvl="1"/>
            <a:r>
              <a:rPr lang="en-US" dirty="0" smtClean="0"/>
              <a:t>could </a:t>
            </a:r>
            <a:r>
              <a:rPr lang="en-US" dirty="0"/>
              <a:t>be </a:t>
            </a:r>
            <a:r>
              <a:rPr lang="en-US" dirty="0" smtClean="0"/>
              <a:t>risky when </a:t>
            </a:r>
            <a:r>
              <a:rPr lang="en-US" dirty="0"/>
              <a:t>QA count is less 50% of </a:t>
            </a:r>
            <a:r>
              <a:rPr lang="en-US" dirty="0" smtClean="0"/>
              <a:t>developers.</a:t>
            </a:r>
          </a:p>
          <a:p>
            <a:pPr lvl="1"/>
            <a:r>
              <a:rPr lang="en-US" dirty="0" smtClean="0"/>
              <a:t>To support prior version, add 2 QAs.</a:t>
            </a:r>
          </a:p>
          <a:p>
            <a:pPr lvl="1"/>
            <a:endParaRPr lang="en-US" dirty="0"/>
          </a:p>
          <a:p>
            <a:r>
              <a:rPr lang="en-US" dirty="0" smtClean="0"/>
              <a:t>1 or 2 technical writers</a:t>
            </a:r>
          </a:p>
          <a:p>
            <a:r>
              <a:rPr lang="en-US" dirty="0" smtClean="0"/>
              <a:t>1 program/project manager (optional)</a:t>
            </a:r>
            <a:endParaRPr lang="en-US" dirty="0"/>
          </a:p>
        </p:txBody>
      </p:sp>
    </p:spTree>
    <p:extLst>
      <p:ext uri="{BB962C8B-B14F-4D97-AF65-F5344CB8AC3E}">
        <p14:creationId xmlns:p14="http://schemas.microsoft.com/office/powerpoint/2010/main" val="336128867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Offshore </a:t>
            </a:r>
            <a:r>
              <a:rPr lang="en-US" dirty="0" err="1" smtClean="0"/>
              <a:t>Comparables</a:t>
            </a:r>
            <a:endParaRPr lang="en-US" dirty="0"/>
          </a:p>
        </p:txBody>
      </p:sp>
      <p:sp>
        <p:nvSpPr>
          <p:cNvPr id="3" name="Content Placeholder 2"/>
          <p:cNvSpPr>
            <a:spLocks noGrp="1"/>
          </p:cNvSpPr>
          <p:nvPr>
            <p:ph idx="1"/>
          </p:nvPr>
        </p:nvSpPr>
        <p:spPr>
          <a:xfrm>
            <a:off x="804231" y="1225624"/>
            <a:ext cx="7768988" cy="5175175"/>
          </a:xfrm>
        </p:spPr>
        <p:txBody>
          <a:bodyPr>
            <a:normAutofit fontScale="77500" lnSpcReduction="20000"/>
          </a:bodyPr>
          <a:lstStyle/>
          <a:p>
            <a:r>
              <a:rPr lang="en-US" b="1" dirty="0"/>
              <a:t>Offshore Salary:</a:t>
            </a:r>
            <a:endParaRPr lang="en-US" dirty="0"/>
          </a:p>
          <a:p>
            <a:pPr lvl="1"/>
            <a:r>
              <a:rPr lang="en-US" dirty="0"/>
              <a:t>It varies and changes frequently. In a major </a:t>
            </a:r>
            <a:r>
              <a:rPr lang="en-US" dirty="0" smtClean="0"/>
              <a:t>China city</a:t>
            </a:r>
            <a:r>
              <a:rPr lang="en-US" dirty="0"/>
              <a:t>, SWE salary is about 10% (for L1) to 50% (for L4) of US’. </a:t>
            </a:r>
            <a:endParaRPr lang="en-US" dirty="0" smtClean="0"/>
          </a:p>
          <a:p>
            <a:pPr lvl="1"/>
            <a:r>
              <a:rPr lang="en-US" dirty="0" smtClean="0"/>
              <a:t>More </a:t>
            </a:r>
            <a:r>
              <a:rPr lang="en-US" dirty="0"/>
              <a:t>senior the SWE is, </a:t>
            </a:r>
            <a:r>
              <a:rPr lang="en-US" dirty="0" smtClean="0"/>
              <a:t>the smaller the salary gap</a:t>
            </a:r>
          </a:p>
          <a:p>
            <a:r>
              <a:rPr lang="en-US" dirty="0" smtClean="0"/>
              <a:t>Extra headcount in order to compromise high turnover rate</a:t>
            </a:r>
          </a:p>
          <a:p>
            <a:pPr lvl="1"/>
            <a:r>
              <a:rPr lang="en-US" dirty="0" smtClean="0"/>
              <a:t>Enlarge team size by 50% to 100%</a:t>
            </a:r>
            <a:endParaRPr lang="en-US" dirty="0"/>
          </a:p>
          <a:p>
            <a:r>
              <a:rPr lang="en-US" dirty="0"/>
              <a:t> </a:t>
            </a:r>
          </a:p>
          <a:p>
            <a:r>
              <a:rPr lang="en-US" b="1" dirty="0"/>
              <a:t>Map offshore engineer skills</a:t>
            </a:r>
            <a:r>
              <a:rPr lang="en-US" dirty="0"/>
              <a:t> level to US’s engineer skill level: use China as example</a:t>
            </a:r>
          </a:p>
          <a:p>
            <a:pPr lvl="1"/>
            <a:r>
              <a:rPr lang="en-US" dirty="0"/>
              <a:t>US’s intern        =        </a:t>
            </a:r>
            <a:r>
              <a:rPr lang="en-US" dirty="0" smtClean="0"/>
              <a:t>L1 </a:t>
            </a:r>
            <a:r>
              <a:rPr lang="en-US" dirty="0"/>
              <a:t>in china</a:t>
            </a:r>
          </a:p>
          <a:p>
            <a:pPr lvl="1"/>
            <a:r>
              <a:rPr lang="it-IT" dirty="0"/>
              <a:t>US L1               =          L2 in china</a:t>
            </a:r>
          </a:p>
          <a:p>
            <a:pPr lvl="1"/>
            <a:r>
              <a:rPr lang="it-IT" dirty="0"/>
              <a:t>US L2               =          L3 in china</a:t>
            </a:r>
          </a:p>
          <a:p>
            <a:pPr lvl="1"/>
            <a:r>
              <a:rPr lang="it-IT" dirty="0"/>
              <a:t>US L3               =          L4 in china</a:t>
            </a:r>
          </a:p>
          <a:p>
            <a:pPr lvl="1"/>
            <a:r>
              <a:rPr lang="en-US" dirty="0"/>
              <a:t>US L4               =          L5 in china (hard to find)</a:t>
            </a:r>
          </a:p>
          <a:p>
            <a:pPr lvl="1"/>
            <a:r>
              <a:rPr lang="en-US" dirty="0"/>
              <a:t>US L5               =          very hard to find</a:t>
            </a:r>
          </a:p>
        </p:txBody>
      </p:sp>
    </p:spTree>
    <p:extLst>
      <p:ext uri="{BB962C8B-B14F-4D97-AF65-F5344CB8AC3E}">
        <p14:creationId xmlns:p14="http://schemas.microsoft.com/office/powerpoint/2010/main" val="927185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1"/>
            <a:ext cx="7772400" cy="2686050"/>
          </a:xfrm>
        </p:spPr>
        <p:txBody>
          <a:bodyPr>
            <a:normAutofit/>
          </a:bodyPr>
          <a:lstStyle/>
          <a:p>
            <a:r>
              <a:rPr lang="en-US" dirty="0" smtClean="0"/>
              <a:t>Creating Mobile &amp; Web App Products in Startups</a:t>
            </a:r>
            <a:endParaRPr lang="en-US" dirty="0"/>
          </a:p>
        </p:txBody>
      </p:sp>
      <p:sp>
        <p:nvSpPr>
          <p:cNvPr id="3" name="Subtitle 2"/>
          <p:cNvSpPr>
            <a:spLocks noGrp="1"/>
          </p:cNvSpPr>
          <p:nvPr>
            <p:ph type="subTitle" idx="1"/>
          </p:nvPr>
        </p:nvSpPr>
        <p:spPr/>
        <p:txBody>
          <a:bodyPr/>
          <a:lstStyle/>
          <a:p>
            <a:r>
              <a:rPr lang="en-US" dirty="0"/>
              <a:t>Creating Mobile &amp; Web App Products in Startups</a:t>
            </a:r>
            <a:endParaRPr lang="en-US" dirty="0">
              <a:solidFill>
                <a:schemeClr val="tx1"/>
              </a:solidFill>
            </a:endParaRPr>
          </a:p>
        </p:txBody>
      </p:sp>
    </p:spTree>
    <p:extLst>
      <p:ext uri="{BB962C8B-B14F-4D97-AF65-F5344CB8AC3E}">
        <p14:creationId xmlns:p14="http://schemas.microsoft.com/office/powerpoint/2010/main" val="358772732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Waterfall vs Agile</a:t>
            </a:r>
          </a:p>
        </p:txBody>
      </p:sp>
      <p:sp>
        <p:nvSpPr>
          <p:cNvPr id="6146"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Four main phases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Analysis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Design</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Development</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Testing</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These exist in both Waterfall and Agile</a:t>
            </a:r>
          </a:p>
        </p:txBody>
      </p:sp>
    </p:spTree>
    <p:extLst>
      <p:ext uri="{BB962C8B-B14F-4D97-AF65-F5344CB8AC3E}">
        <p14:creationId xmlns:p14="http://schemas.microsoft.com/office/powerpoint/2010/main" val="220834292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Waterfall</a:t>
            </a:r>
          </a:p>
        </p:txBody>
      </p:sp>
      <p:sp>
        <p:nvSpPr>
          <p:cNvPr id="7170"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Do each phase once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When a phase is done, go to the next, never looking back</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Predictable: you know what you're getting</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But what happens if requirements change during development?</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Start over</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This is costly</a:t>
            </a:r>
          </a:p>
        </p:txBody>
      </p:sp>
    </p:spTree>
    <p:extLst>
      <p:ext uri="{BB962C8B-B14F-4D97-AF65-F5344CB8AC3E}">
        <p14:creationId xmlns:p14="http://schemas.microsoft.com/office/powerpoint/2010/main" val="128622909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lvl="0"/>
            <a:r>
              <a:rPr lang="en-US" dirty="0" smtClean="0"/>
              <a:t>Income Statement</a:t>
            </a:r>
          </a:p>
          <a:p>
            <a:pPr lvl="1"/>
            <a:r>
              <a:rPr lang="en-US" dirty="0" smtClean="0"/>
              <a:t>Annual for 5 years of projections</a:t>
            </a:r>
          </a:p>
          <a:p>
            <a:pPr lvl="1"/>
            <a:r>
              <a:rPr lang="en-US" dirty="0" smtClean="0"/>
              <a:t>Monthly for first 12-24 months</a:t>
            </a:r>
          </a:p>
          <a:p>
            <a:pPr lvl="0"/>
            <a:r>
              <a:rPr lang="en-US" dirty="0" smtClean="0"/>
              <a:t>Detailed revenue build-up, including drivers/metrics</a:t>
            </a:r>
          </a:p>
          <a:p>
            <a:pPr lvl="0"/>
            <a:r>
              <a:rPr lang="en-US" dirty="0" smtClean="0"/>
              <a:t>COGS/BOM, if necessary</a:t>
            </a:r>
          </a:p>
          <a:p>
            <a:pPr lvl="0"/>
            <a:r>
              <a:rPr lang="en-US" dirty="0" smtClean="0"/>
              <a:t>Headcount plan</a:t>
            </a:r>
          </a:p>
          <a:p>
            <a:pPr lvl="0"/>
            <a:r>
              <a:rPr lang="en-US" dirty="0" err="1" smtClean="0"/>
              <a:t>OpEx</a:t>
            </a:r>
            <a:r>
              <a:rPr lang="en-US" dirty="0" smtClean="0"/>
              <a:t> summary (Operating Stack)</a:t>
            </a:r>
          </a:p>
          <a:p>
            <a:r>
              <a:rPr lang="en-US" dirty="0"/>
              <a:t>Statement of Cash Flows</a:t>
            </a:r>
          </a:p>
          <a:p>
            <a:pPr lvl="0"/>
            <a:r>
              <a:rPr lang="en-US" dirty="0" smtClean="0"/>
              <a:t>Balance Sheet</a:t>
            </a:r>
          </a:p>
          <a:p>
            <a:endParaRPr lang="en-US" dirty="0"/>
          </a:p>
        </p:txBody>
      </p:sp>
      <p:sp>
        <p:nvSpPr>
          <p:cNvPr id="3" name="Title 2"/>
          <p:cNvSpPr>
            <a:spLocks noGrp="1"/>
          </p:cNvSpPr>
          <p:nvPr>
            <p:ph type="title"/>
          </p:nvPr>
        </p:nvSpPr>
        <p:spPr/>
        <p:txBody>
          <a:bodyPr/>
          <a:lstStyle/>
          <a:p>
            <a:r>
              <a:rPr lang="en-US" dirty="0" smtClean="0"/>
              <a:t>Items for CFO – Handouts for Working Session</a:t>
            </a:r>
            <a:endParaRPr lang="en-US" dirty="0"/>
          </a:p>
        </p:txBody>
      </p:sp>
    </p:spTree>
    <p:extLst>
      <p:ext uri="{BB962C8B-B14F-4D97-AF65-F5344CB8AC3E}">
        <p14:creationId xmlns:p14="http://schemas.microsoft.com/office/powerpoint/2010/main" val="1466826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Agile</a:t>
            </a:r>
          </a:p>
        </p:txBody>
      </p:sp>
      <p:sp>
        <p:nvSpPr>
          <p:cNvPr id="8194"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Composed of “sprints” (2-6 weeks)</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Each sprint consists of all phases</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Release early, release often</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Get feedback from the customer</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Doesn't matter how incomplete the software is</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Adaptable: if requirements change, add new design requirements to the next sprint</a:t>
            </a:r>
          </a:p>
        </p:txBody>
      </p:sp>
    </p:spTree>
    <p:extLst>
      <p:ext uri="{BB962C8B-B14F-4D97-AF65-F5344CB8AC3E}">
        <p14:creationId xmlns:p14="http://schemas.microsoft.com/office/powerpoint/2010/main" val="318989578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Scoping a team</a:t>
            </a:r>
          </a:p>
        </p:txBody>
      </p:sp>
      <p:sp>
        <p:nvSpPr>
          <p:cNvPr id="9218"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Figuring out what is needed</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Determining how to allocate resources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Can you deal with developers being pulled by other projects?</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Let’s Do An Example</a:t>
            </a:r>
            <a:endParaRPr lang="en-US" dirty="0"/>
          </a:p>
        </p:txBody>
      </p:sp>
    </p:spTree>
    <p:extLst>
      <p:ext uri="{BB962C8B-B14F-4D97-AF65-F5344CB8AC3E}">
        <p14:creationId xmlns:p14="http://schemas.microsoft.com/office/powerpoint/2010/main" val="353283972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Mobile App</a:t>
            </a:r>
          </a:p>
        </p:txBody>
      </p:sp>
      <p:sp>
        <p:nvSpPr>
          <p:cNvPr id="10242"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Completely original “Friends with Words” app</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Rules somehow similar to “Scrabble”</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What is required to get a 1.0 version of this app off the ground within 6 months?</a:t>
            </a:r>
          </a:p>
        </p:txBody>
      </p:sp>
    </p:spTree>
    <p:extLst>
      <p:ext uri="{BB962C8B-B14F-4D97-AF65-F5344CB8AC3E}">
        <p14:creationId xmlns:p14="http://schemas.microsoft.com/office/powerpoint/2010/main" val="80304340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Evaluating Developers</a:t>
            </a:r>
          </a:p>
        </p:txBody>
      </p:sp>
      <p:sp>
        <p:nvSpPr>
          <p:cNvPr id="11266"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Waterfall</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Hard to know how quickly developers write code if you have to wait till the product is done</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Agile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Every 2-6 weeks a snapshot of each developer's progress is possible</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Lots of slow developers?  Add another</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Lots of fast developers?  Rejoice</a:t>
            </a:r>
          </a:p>
        </p:txBody>
      </p:sp>
    </p:spTree>
    <p:extLst>
      <p:ext uri="{BB962C8B-B14F-4D97-AF65-F5344CB8AC3E}">
        <p14:creationId xmlns:p14="http://schemas.microsoft.com/office/powerpoint/2010/main" val="140092999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Define the requirements</a:t>
            </a:r>
          </a:p>
        </p:txBody>
      </p:sp>
      <p:sp>
        <p:nvSpPr>
          <p:cNvPr id="12290" name="Rectangle 2"/>
          <p:cNvSpPr>
            <a:spLocks noGrp="1" noChangeArrowheads="1"/>
          </p:cNvSpPr>
          <p:nvPr>
            <p:ph type="body" idx="4294967295"/>
          </p:nvPr>
        </p:nvSpPr>
        <p:spPr>
          <a:xfrm>
            <a:off x="456480" y="1604329"/>
            <a:ext cx="8045280" cy="3977698"/>
          </a:xfrm>
          <a:ln/>
        </p:spPr>
        <p:txBody>
          <a:bodyPr lIns="82945" tIns="41473" rIns="82945" bIns="41473">
            <a:normAutofit lnSpcReduction="10000"/>
          </a:bodyPr>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Graphics</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Mobile Programming</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Android</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iOS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Others?</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Server programming</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Database</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Quality assurance</a:t>
            </a:r>
          </a:p>
        </p:txBody>
      </p:sp>
    </p:spTree>
    <p:extLst>
      <p:ext uri="{BB962C8B-B14F-4D97-AF65-F5344CB8AC3E}">
        <p14:creationId xmlns:p14="http://schemas.microsoft.com/office/powerpoint/2010/main" val="139271731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Graphics</a:t>
            </a:r>
          </a:p>
        </p:txBody>
      </p:sp>
      <p:sp>
        <p:nvSpPr>
          <p:cNvPr id="13314"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Should be done early</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Resolution of phone </a:t>
            </a:r>
            <a:r>
              <a:rPr lang="en-US" dirty="0" err="1"/>
              <a:t>vs</a:t>
            </a:r>
            <a:r>
              <a:rPr lang="en-US" dirty="0"/>
              <a:t> tablet</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Programmers need something to work with</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Single artist</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Relatively simple application</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Can be contracted</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But make sure source (e.g. SVG) is </a:t>
            </a:r>
            <a:r>
              <a:rPr lang="en-US" dirty="0" smtClean="0"/>
              <a:t>provided</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Will Need Revisions, Perhaps from Another Vendor</a:t>
            </a:r>
            <a:endParaRPr lang="en-US" dirty="0"/>
          </a:p>
        </p:txBody>
      </p:sp>
    </p:spTree>
    <p:extLst>
      <p:ext uri="{BB962C8B-B14F-4D97-AF65-F5344CB8AC3E}">
        <p14:creationId xmlns:p14="http://schemas.microsoft.com/office/powerpoint/2010/main" val="239061290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Mobile programming</a:t>
            </a:r>
          </a:p>
        </p:txBody>
      </p:sp>
      <p:sp>
        <p:nvSpPr>
          <p:cNvPr id="14338" name="Rectangle 2"/>
          <p:cNvSpPr>
            <a:spLocks noGrp="1" noChangeArrowheads="1"/>
          </p:cNvSpPr>
          <p:nvPr>
            <p:ph type="body" idx="4294967295"/>
          </p:nvPr>
        </p:nvSpPr>
        <p:spPr>
          <a:xfrm>
            <a:off x="456480" y="1604329"/>
            <a:ext cx="8045280" cy="3977698"/>
          </a:xfrm>
          <a:ln/>
        </p:spPr>
        <p:txBody>
          <a:bodyPr lIns="82945" tIns="41473" rIns="82945" bIns="41473">
            <a:normAutofit lnSpcReduction="10000"/>
          </a:bodyPr>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Devices have different requirements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Android tends to be Java</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iOS tends to be Objective C</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Developer requirements depend on experience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In-house developers who have no mobile experience?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In-house developers who do have mobile experience?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New hires?</a:t>
            </a:r>
          </a:p>
        </p:txBody>
      </p:sp>
    </p:spTree>
    <p:extLst>
      <p:ext uri="{BB962C8B-B14F-4D97-AF65-F5344CB8AC3E}">
        <p14:creationId xmlns:p14="http://schemas.microsoft.com/office/powerpoint/2010/main" val="291468363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Mobile programming</a:t>
            </a:r>
          </a:p>
        </p:txBody>
      </p:sp>
      <p:sp>
        <p:nvSpPr>
          <p:cNvPr id="15362"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In-house developers don’t know Mobile?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One learns </a:t>
            </a:r>
            <a:r>
              <a:rPr lang="en-US" dirty="0" smtClean="0"/>
              <a:t>Android (30 day Learning Curve)</a:t>
            </a:r>
            <a:endParaRPr lang="en-US" dirty="0"/>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One learns </a:t>
            </a:r>
            <a:r>
              <a:rPr lang="en-US" dirty="0" err="1"/>
              <a:t>iOS</a:t>
            </a:r>
            <a:endParaRPr lang="en-US" dirty="0"/>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Dedicate a third to the backend</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Tools like J2ObjC allow one language to be used on both devices</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In-house with experience, or outside hires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One per device</a:t>
            </a:r>
          </a:p>
        </p:txBody>
      </p:sp>
    </p:spTree>
    <p:extLst>
      <p:ext uri="{BB962C8B-B14F-4D97-AF65-F5344CB8AC3E}">
        <p14:creationId xmlns:p14="http://schemas.microsoft.com/office/powerpoint/2010/main" val="131285016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Server programming</a:t>
            </a:r>
          </a:p>
        </p:txBody>
      </p:sp>
      <p:sp>
        <p:nvSpPr>
          <p:cNvPr id="16386" name="Rectangle 2"/>
          <p:cNvSpPr>
            <a:spLocks noGrp="1" noChangeArrowheads="1"/>
          </p:cNvSpPr>
          <p:nvPr>
            <p:ph type="body" idx="4294967295"/>
          </p:nvPr>
        </p:nvSpPr>
        <p:spPr>
          <a:xfrm>
            <a:off x="456480" y="1604329"/>
            <a:ext cx="8045280" cy="3977698"/>
          </a:xfrm>
          <a:ln/>
        </p:spPr>
        <p:txBody>
          <a:bodyPr lIns="82945" tIns="41473" rIns="82945" bIns="41473">
            <a:normAutofit fontScale="92500" lnSpcReduction="20000"/>
          </a:bodyPr>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Development Platform</a:t>
            </a:r>
            <a:endParaRPr lang="en-US" dirty="0"/>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Scalability: how many users will there be?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What language</a:t>
            </a:r>
            <a:r>
              <a:rPr lang="en-US" dirty="0" smtClean="0"/>
              <a:t>?</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C</a:t>
            </a:r>
            <a:r>
              <a:rPr lang="en-US" baseline="30000" dirty="0" smtClean="0"/>
              <a:t>++ </a:t>
            </a:r>
            <a:r>
              <a:rPr lang="en-US" dirty="0" smtClean="0"/>
              <a:t>Often Used (Takes Longer, More Errors)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JAVA Has Bigger Developer Pool; Middle Ground Choice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smtClean="0"/>
              <a:t>Erlang</a:t>
            </a:r>
            <a:r>
              <a:rPr lang="en-US" dirty="0" smtClean="0"/>
              <a:t>/</a:t>
            </a:r>
            <a:r>
              <a:rPr lang="en-US" dirty="0" err="1" smtClean="0"/>
              <a:t>Scala</a:t>
            </a:r>
            <a:r>
              <a:rPr lang="en-US" dirty="0" smtClean="0"/>
              <a:t> More Scalable; Few Developers</a:t>
            </a:r>
            <a:endParaRPr lang="en-US" dirty="0"/>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Key Requirements</a:t>
            </a:r>
            <a:endParaRPr lang="en-US" dirty="0"/>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Coordinate play between numerous pairs of users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Know and enforce game rules (no device hacking)</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Allow chatting between users</a:t>
            </a:r>
          </a:p>
          <a:p>
            <a:pPr marL="489608" lvl="1" indent="0">
              <a:buSzPct val="7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dirty="0"/>
          </a:p>
        </p:txBody>
      </p:sp>
    </p:spTree>
    <p:extLst>
      <p:ext uri="{BB962C8B-B14F-4D97-AF65-F5344CB8AC3E}">
        <p14:creationId xmlns:p14="http://schemas.microsoft.com/office/powerpoint/2010/main" val="74710948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Scalability</a:t>
            </a:r>
          </a:p>
        </p:txBody>
      </p:sp>
      <p:sp>
        <p:nvSpPr>
          <p:cNvPr id="17410" name="Rectangle 2"/>
          <p:cNvSpPr>
            <a:spLocks noGrp="1" noChangeArrowheads="1"/>
          </p:cNvSpPr>
          <p:nvPr>
            <p:ph type="body" idx="4294967295"/>
          </p:nvPr>
        </p:nvSpPr>
        <p:spPr>
          <a:xfrm>
            <a:off x="456480" y="1604329"/>
            <a:ext cx="8045280" cy="3977698"/>
          </a:xfrm>
          <a:ln/>
        </p:spPr>
        <p:txBody>
          <a:bodyPr lIns="82945" tIns="41473" rIns="82945" bIns="41473">
            <a:normAutofit fontScale="92500" lnSpcReduction="20000"/>
          </a:bodyPr>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Difficult task</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Brute Force with More Hardware</a:t>
            </a:r>
            <a:r>
              <a:rPr lang="en-US" dirty="0"/>
              <a:t>?</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Write with scalability in mind from day one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Language choice plays a role</a:t>
            </a:r>
          </a:p>
          <a:p>
            <a:pPr marL="463332"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Database is also very </a:t>
            </a:r>
            <a:r>
              <a:rPr lang="en-US" dirty="0" smtClean="0"/>
              <a:t>important</a:t>
            </a:r>
          </a:p>
          <a:p>
            <a:pPr marL="783372" lvl="1" indent="-293764">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MySQL or </a:t>
            </a:r>
            <a:r>
              <a:rPr lang="en-US" dirty="0" err="1" smtClean="0"/>
              <a:t>PostGreSQL</a:t>
            </a:r>
            <a:endParaRPr lang="en-US" dirty="0" smtClean="0"/>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Usernames </a:t>
            </a:r>
            <a:r>
              <a:rPr lang="en-US" dirty="0"/>
              <a:t>and passwords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Scores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Friends</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If the database disappears, the product disappears</a:t>
            </a:r>
          </a:p>
          <a:p>
            <a:pPr marL="1057692" lvl="2" indent="-293764">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dirty="0"/>
          </a:p>
        </p:txBody>
      </p:sp>
    </p:spTree>
    <p:extLst>
      <p:ext uri="{BB962C8B-B14F-4D97-AF65-F5344CB8AC3E}">
        <p14:creationId xmlns:p14="http://schemas.microsoft.com/office/powerpoint/2010/main" val="46549642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sz="quarter" idx="1"/>
          </p:nvPr>
        </p:nvSpPr>
        <p:spPr/>
        <p:txBody>
          <a:bodyPr/>
          <a:lstStyle/>
          <a:p>
            <a:pPr lvl="0"/>
            <a:r>
              <a:rPr lang="en-US" dirty="0" smtClean="0"/>
              <a:t>Who are you, what do you do?</a:t>
            </a:r>
          </a:p>
          <a:p>
            <a:pPr lvl="0"/>
            <a:r>
              <a:rPr lang="en-US" dirty="0" smtClean="0"/>
              <a:t>What do you sell – be specific?</a:t>
            </a:r>
          </a:p>
          <a:p>
            <a:pPr lvl="0"/>
            <a:r>
              <a:rPr lang="en-US" dirty="0" smtClean="0"/>
              <a:t>What is the customers’ need for your product/service?  Who needs you most?</a:t>
            </a:r>
          </a:p>
          <a:p>
            <a:pPr lvl="0"/>
            <a:r>
              <a:rPr lang="en-US" dirty="0" smtClean="0"/>
              <a:t>What is your business model?</a:t>
            </a:r>
          </a:p>
          <a:p>
            <a:pPr lvl="0"/>
            <a:r>
              <a:rPr lang="en-US" dirty="0" smtClean="0"/>
              <a:t>What aspects of your business model have you validated with field research and what still needs validating?  How will you validate?</a:t>
            </a:r>
          </a:p>
          <a:p>
            <a:pPr lvl="0"/>
            <a:r>
              <a:rPr lang="en-US" dirty="0" smtClean="0"/>
              <a:t>What amount of funding are you seeking, and what milestones will you achieve with that finding?</a:t>
            </a:r>
          </a:p>
        </p:txBody>
      </p:sp>
      <p:sp>
        <p:nvSpPr>
          <p:cNvPr id="36866" name="Title 1"/>
          <p:cNvSpPr>
            <a:spLocks noGrp="1"/>
          </p:cNvSpPr>
          <p:nvPr>
            <p:ph type="title"/>
          </p:nvPr>
        </p:nvSpPr>
        <p:spPr/>
        <p:txBody>
          <a:bodyPr>
            <a:normAutofit/>
          </a:bodyPr>
          <a:lstStyle/>
          <a:p>
            <a:pPr eaLnBrk="1" hangingPunct="1"/>
            <a:r>
              <a:rPr lang="en-US" dirty="0" smtClean="0"/>
              <a:t>Questions for CEO</a:t>
            </a:r>
          </a:p>
        </p:txBody>
      </p:sp>
    </p:spTree>
    <p:extLst>
      <p:ext uri="{BB962C8B-B14F-4D97-AF65-F5344CB8AC3E}">
        <p14:creationId xmlns:p14="http://schemas.microsoft.com/office/powerpoint/2010/main" val="41434698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Languages</a:t>
            </a:r>
          </a:p>
        </p:txBody>
      </p:sp>
      <p:sp>
        <p:nvSpPr>
          <p:cNvPr id="19458" name="Rectangle 2"/>
          <p:cNvSpPr>
            <a:spLocks noGrp="1" noChangeArrowheads="1"/>
          </p:cNvSpPr>
          <p:nvPr>
            <p:ph type="body" idx="4294967295"/>
          </p:nvPr>
        </p:nvSpPr>
        <p:spPr>
          <a:xfrm>
            <a:off x="456480" y="1604329"/>
            <a:ext cx="8045280" cy="3977698"/>
          </a:xfrm>
          <a:ln/>
        </p:spPr>
        <p:txBody>
          <a:bodyPr lIns="82945" tIns="41473" rIns="82945" bIns="41473">
            <a:normAutofit lnSpcReduction="10000"/>
          </a:bodyPr>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The main question: in-house developers or new developers?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For in-house developers in an established company, no real choice but what they know</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Java, C++</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If hiring new (e.g. a startup), perhaps be bold and choose a less-popular, more scalable language</a:t>
            </a:r>
          </a:p>
          <a:p>
            <a:pPr marL="1175057" lvl="2" indent="-26064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Erlang, Scala</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But...</a:t>
            </a:r>
          </a:p>
        </p:txBody>
      </p:sp>
    </p:spTree>
    <p:extLst>
      <p:ext uri="{BB962C8B-B14F-4D97-AF65-F5344CB8AC3E}">
        <p14:creationId xmlns:p14="http://schemas.microsoft.com/office/powerpoint/2010/main" val="61275362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Developers, developers, developers</a:t>
            </a:r>
          </a:p>
        </p:txBody>
      </p:sp>
      <p:sp>
        <p:nvSpPr>
          <p:cNvPr id="20482" name="Rectangle 2"/>
          <p:cNvSpPr>
            <a:spLocks noGrp="1" noChangeArrowheads="1"/>
          </p:cNvSpPr>
          <p:nvPr>
            <p:ph type="body" idx="4294967295"/>
          </p:nvPr>
        </p:nvSpPr>
        <p:spPr>
          <a:xfrm>
            <a:off x="456480" y="1604329"/>
            <a:ext cx="8045280" cy="3977698"/>
          </a:xfrm>
          <a:ln/>
        </p:spPr>
        <p:txBody>
          <a:bodyPr lIns="82945" tIns="41473" rIns="82945" bIns="41473">
            <a:normAutofit fontScale="92500" lnSpcReduction="20000"/>
          </a:bodyPr>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Java</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Throw a stone and hit four Java developers</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C++</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Throw a stone and hit one C++ developer</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a:t>Scala</a:t>
            </a:r>
            <a:endParaRPr lang="en-US" dirty="0"/>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Throw a stone and hit a Java developer who has heard of </a:t>
            </a:r>
            <a:r>
              <a:rPr lang="en-US" dirty="0" err="1"/>
              <a:t>Scala</a:t>
            </a:r>
            <a:endParaRPr lang="en-US" dirty="0"/>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a:t>Erlang</a:t>
            </a:r>
            <a:endParaRPr lang="en-US" dirty="0"/>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Throw a </a:t>
            </a:r>
            <a:r>
              <a:rPr lang="en-US" dirty="0" smtClean="0"/>
              <a:t>stone into a quarry </a:t>
            </a:r>
            <a:r>
              <a:rPr lang="en-US" dirty="0"/>
              <a:t>and an </a:t>
            </a:r>
            <a:r>
              <a:rPr lang="en-US" dirty="0" err="1"/>
              <a:t>Erlang</a:t>
            </a:r>
            <a:r>
              <a:rPr lang="en-US" dirty="0"/>
              <a:t> developer might hear it</a:t>
            </a:r>
          </a:p>
        </p:txBody>
      </p:sp>
    </p:spTree>
    <p:extLst>
      <p:ext uri="{BB962C8B-B14F-4D97-AF65-F5344CB8AC3E}">
        <p14:creationId xmlns:p14="http://schemas.microsoft.com/office/powerpoint/2010/main" val="14140901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The pragmatic choice</a:t>
            </a:r>
          </a:p>
        </p:txBody>
      </p:sp>
      <p:sp>
        <p:nvSpPr>
          <p:cNvPr id="21506"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Hiring a new Java or C++ developer is easy</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Hiring a new Erlang or Scala developer is hard</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What if a team member quits or must be let go?</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Is a language which allows faster development worth it if you can’t find a new developer?</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Prefer a safer, slower to develop language?</a:t>
            </a:r>
          </a:p>
        </p:txBody>
      </p:sp>
    </p:spTree>
    <p:extLst>
      <p:ext uri="{BB962C8B-B14F-4D97-AF65-F5344CB8AC3E}">
        <p14:creationId xmlns:p14="http://schemas.microsoft.com/office/powerpoint/2010/main" val="74087508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Assigning the work</a:t>
            </a:r>
          </a:p>
        </p:txBody>
      </p:sp>
      <p:sp>
        <p:nvSpPr>
          <p:cNvPr id="22530" name="Rectangle 2"/>
          <p:cNvSpPr>
            <a:spLocks noGrp="1" noChangeArrowheads="1"/>
          </p:cNvSpPr>
          <p:nvPr>
            <p:ph type="body" idx="4294967295"/>
          </p:nvPr>
        </p:nvSpPr>
        <p:spPr>
          <a:xfrm>
            <a:off x="456480" y="1604329"/>
            <a:ext cx="8045280" cy="3977698"/>
          </a:xfrm>
          <a:ln/>
        </p:spPr>
        <p:txBody>
          <a:bodyPr lIns="82945" tIns="41473" rIns="82945" bIns="41473">
            <a:normAutofit fontScale="92500" lnSpcReduction="20000"/>
          </a:bodyPr>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If I’m gathering developers, I might start:</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err="1"/>
              <a:t>Erlang</a:t>
            </a:r>
            <a:r>
              <a:rPr lang="en-US" dirty="0"/>
              <a:t>/</a:t>
            </a:r>
            <a:r>
              <a:rPr lang="en-US" dirty="0" err="1"/>
              <a:t>Scala</a:t>
            </a:r>
            <a:r>
              <a:rPr lang="en-US" dirty="0"/>
              <a:t>: two developers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Java: three developers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C++: four developers</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Fewer is possible if necessary to get in under budget</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But make sure the work can get done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Long hours are possible but not sustainable</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Very rough estimate: use Agile to adjust as </a:t>
            </a:r>
            <a:r>
              <a:rPr lang="en-US" dirty="0" smtClean="0"/>
              <a:t>necessary;2 months beta;6 Months Notional Time (Fully tested and trialed)</a:t>
            </a:r>
            <a:endParaRPr lang="en-US" dirty="0"/>
          </a:p>
        </p:txBody>
      </p:sp>
    </p:spTree>
    <p:extLst>
      <p:ext uri="{BB962C8B-B14F-4D97-AF65-F5344CB8AC3E}">
        <p14:creationId xmlns:p14="http://schemas.microsoft.com/office/powerpoint/2010/main" val="337381455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Database Administrator/DBA</a:t>
            </a:r>
            <a:endParaRPr lang="en-US" dirty="0"/>
          </a:p>
        </p:txBody>
      </p:sp>
      <p:sp>
        <p:nvSpPr>
          <p:cNvPr id="24578"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The ideal situation is to use a dedicated database administrator</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DBA’s </a:t>
            </a:r>
            <a:r>
              <a:rPr lang="en-US" dirty="0"/>
              <a:t>can create optimized database structures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DBA’s </a:t>
            </a:r>
            <a:r>
              <a:rPr lang="en-US" dirty="0"/>
              <a:t>can create redundant, fault-tolerant DB setups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DBA’s </a:t>
            </a:r>
            <a:r>
              <a:rPr lang="en-US" dirty="0"/>
              <a:t>can be expensive</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Startups will likely have a developer masquerade as a DBA</a:t>
            </a:r>
          </a:p>
        </p:txBody>
      </p:sp>
    </p:spTree>
    <p:extLst>
      <p:ext uri="{BB962C8B-B14F-4D97-AF65-F5344CB8AC3E}">
        <p14:creationId xmlns:p14="http://schemas.microsoft.com/office/powerpoint/2010/main" val="166968395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Quality Assurance</a:t>
            </a:r>
          </a:p>
        </p:txBody>
      </p:sp>
      <p:sp>
        <p:nvSpPr>
          <p:cNvPr id="25602" name="Rectangle 2"/>
          <p:cNvSpPr>
            <a:spLocks noGrp="1" noChangeArrowheads="1"/>
          </p:cNvSpPr>
          <p:nvPr>
            <p:ph type="body" idx="4294967295"/>
          </p:nvPr>
        </p:nvSpPr>
        <p:spPr>
          <a:xfrm>
            <a:off x="456480" y="1604329"/>
            <a:ext cx="8045280" cy="3977698"/>
          </a:xfrm>
          <a:ln/>
        </p:spPr>
        <p:txBody>
          <a:bodyPr lIns="82945" tIns="41473" rIns="82945" bIns="41473">
            <a:normAutofit fontScale="92500"/>
          </a:bodyPr>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Continuous integration</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At all times, the entire product should be testable</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Unacceptable to be broken for weeks at a time</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Spike with minimal implementations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 complete, minimal implementation is more testable than a feature-complete tiny part of the system</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Build systems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All versions of the product should build at the push of a button</a:t>
            </a:r>
          </a:p>
        </p:txBody>
      </p:sp>
    </p:spTree>
    <p:extLst>
      <p:ext uri="{BB962C8B-B14F-4D97-AF65-F5344CB8AC3E}">
        <p14:creationId xmlns:p14="http://schemas.microsoft.com/office/powerpoint/2010/main" val="273104724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Testers</a:t>
            </a:r>
          </a:p>
        </p:txBody>
      </p:sp>
      <p:sp>
        <p:nvSpPr>
          <p:cNvPr id="26626"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Developers are terrible testers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Too close to be able to see what’s wrong</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Dedicated testers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Ideally a dedicated app tester, dedicated server tester, and dedicated security tester</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Integrate testers with the development process</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Test </a:t>
            </a:r>
            <a:r>
              <a:rPr lang="en-US" i="1"/>
              <a:t>while</a:t>
            </a:r>
            <a:r>
              <a:rPr lang="en-US"/>
              <a:t> developing, not after</a:t>
            </a:r>
          </a:p>
        </p:txBody>
      </p:sp>
    </p:spTree>
    <p:extLst>
      <p:ext uri="{BB962C8B-B14F-4D97-AF65-F5344CB8AC3E}">
        <p14:creationId xmlns:p14="http://schemas.microsoft.com/office/powerpoint/2010/main" val="98108212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Team breakdown</a:t>
            </a:r>
          </a:p>
        </p:txBody>
      </p:sp>
      <p:sp>
        <p:nvSpPr>
          <p:cNvPr id="27650" name="Rectangle 2"/>
          <p:cNvSpPr>
            <a:spLocks noGrp="1" noChangeArrowheads="1"/>
          </p:cNvSpPr>
          <p:nvPr>
            <p:ph type="body" idx="4294967295"/>
          </p:nvPr>
        </p:nvSpPr>
        <p:spPr>
          <a:xfrm>
            <a:off x="456480" y="1604329"/>
            <a:ext cx="8045280" cy="3977698"/>
          </a:xfrm>
          <a:ln/>
        </p:spPr>
        <p:txBody>
          <a:bodyPr lIns="82945" tIns="41473" rIns="82945" bIns="41473">
            <a:normAutofit fontScale="92500" lnSpcReduction="10000"/>
          </a:bodyPr>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Graphics developer: 1</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Mobile developers: 2 or 3</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Server developers: 2, 3, 4</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Depends on language</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Database admin: 1</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Testers: 3</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Can get away with fewer, but be careful</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Build system/continuous integration: 1</a:t>
            </a:r>
          </a:p>
          <a:p>
            <a:pPr marL="783372" lvl="1" indent="-293764">
              <a:buSzPct val="7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This is a luxury position</a:t>
            </a:r>
          </a:p>
        </p:txBody>
      </p:sp>
    </p:spTree>
    <p:extLst>
      <p:ext uri="{BB962C8B-B14F-4D97-AF65-F5344CB8AC3E}">
        <p14:creationId xmlns:p14="http://schemas.microsoft.com/office/powerpoint/2010/main" val="260209678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Web app</a:t>
            </a:r>
          </a:p>
        </p:txBody>
      </p:sp>
      <p:sp>
        <p:nvSpPr>
          <p:cNvPr id="28674"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Another original idea: “social media” site where users share photos</a:t>
            </a:r>
          </a:p>
        </p:txBody>
      </p:sp>
    </p:spTree>
    <p:extLst>
      <p:ext uri="{BB962C8B-B14F-4D97-AF65-F5344CB8AC3E}">
        <p14:creationId xmlns:p14="http://schemas.microsoft.com/office/powerpoint/2010/main" val="334809303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1"/>
          <p:cNvSpPr>
            <a:spLocks noGrp="1" noChangeArrowheads="1"/>
          </p:cNvSpPr>
          <p:nvPr>
            <p:ph type="title" idx="4294967295"/>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Define the requirements</a:t>
            </a:r>
          </a:p>
        </p:txBody>
      </p:sp>
      <p:sp>
        <p:nvSpPr>
          <p:cNvPr id="29698" name="Rectangle 2"/>
          <p:cNvSpPr>
            <a:spLocks noGrp="1" noChangeArrowheads="1"/>
          </p:cNvSpPr>
          <p:nvPr>
            <p:ph type="body" idx="4294967295"/>
          </p:nvPr>
        </p:nvSpPr>
        <p:spPr>
          <a:xfrm>
            <a:off x="456480" y="1604329"/>
            <a:ext cx="8045280" cy="3977698"/>
          </a:xfrm>
          <a:ln/>
        </p:spPr>
        <p:txBody>
          <a:bodyPr lIns="82945" tIns="41473" rIns="82945" bIns="41473"/>
          <a:lstStyle/>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HTML/Web content</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Web programming</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Server programming</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Database</a:t>
            </a:r>
          </a:p>
          <a:p>
            <a:pPr marL="391686" indent="-293764">
              <a:buSzPct val="45000"/>
              <a:buFont typeface="StarSymbo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Quality assurance</a:t>
            </a:r>
          </a:p>
        </p:txBody>
      </p:sp>
    </p:spTree>
    <p:extLst>
      <p:ext uri="{BB962C8B-B14F-4D97-AF65-F5344CB8AC3E}">
        <p14:creationId xmlns:p14="http://schemas.microsoft.com/office/powerpoint/2010/main" val="420515494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uta\LOCALS~1\Temp\articulate\presenter\imgtemp\pNNuPb6u_files\slide0001_image001.png"/>
</p:tagLst>
</file>

<file path=ppt/tags/tag2.xml><?xml version="1.0" encoding="utf-8"?>
<p:tagLst xmlns:a="http://schemas.openxmlformats.org/drawingml/2006/main" xmlns:r="http://schemas.openxmlformats.org/officeDocument/2006/relationships" xmlns:p="http://schemas.openxmlformats.org/presentationml/2006/main">
  <p:tag name="AUDIO_IMPORT" val="C:\Documents and Settings\uta\Desktop\Introduction to IT\audio\welcome to Cypress introduction to IT course.mp3"/>
  <p:tag name="AUDIO_ID" val="256"/>
  <p:tag name="ELAPSEDTIME" val="24.503"/>
  <p:tag name="ARTICULATE_SLIDE_GUID" val="f7c9d220-f7af-41e8-a3ac-419966540cda"/>
  <p:tag name="TIMELINE" val="1.9"/>
  <p:tag name="ARTICULATE_SLIDE_PAUSE" val="0"/>
  <p:tag name="ARTICULATE_NAV_LEVEL" val="1"/>
  <p:tag name="ARTICULATE_PLAYLIST_ID" val="-1"/>
  <p:tag name="ARTICULATE_LOCK_SLIDE" val="0"/>
  <p:tag name="ARTICULATE_SLIDE_NAV" val="1"/>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uta\LOCALS~1\Temp\articulate\presenter\imgtemp\q2ovt4Q8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UDIO_IMPORT" val="C:\Documents and Settings\uta\Desktop\Introduction to IT\audio\Section 1 the information technology group and their.mp3"/>
  <p:tag name="AUDIO_ID" val="259"/>
  <p:tag name="ELAPSEDTIME" val="6.662"/>
  <p:tag name="ARTICULATE_TITLE_TAG" val="Section 1"/>
  <p:tag name="ARTICULATE_SLIDE_GUID" val="15c5e049-db1b-402d-828a-7e1a7ebc4f81"/>
  <p:tag name="TIMELINE" val="2.1"/>
  <p:tag name="ARTICULATE_SLIDE_PAUSE" val="0"/>
  <p:tag name="ARTICULATE_NAV_LEVEL" val="1"/>
  <p:tag name="ARTICULATE_PLAYLIST_ID" val="-1"/>
  <p:tag name="ARTICULATE_LOCK_SLIDE" val="0"/>
  <p:tag name="ARTICULATE_SLIDE_NAV" val="4"/>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xml><?xml version="1.0" encoding="utf-8"?>
<p:tagLst xmlns:a="http://schemas.openxmlformats.org/drawingml/2006/main" xmlns:r="http://schemas.openxmlformats.org/officeDocument/2006/relationships" xmlns:p="http://schemas.openxmlformats.org/presentationml/2006/main">
  <p:tag name="AUDIO_IMPORT" val="C:\Documents and Settings\uta\Desktop\Introduction to IT\audio\Section 1 the information technology group and their.mp3"/>
  <p:tag name="AUDIO_ID" val="259"/>
  <p:tag name="ELAPSEDTIME" val="6.662"/>
  <p:tag name="ARTICULATE_TITLE_TAG" val="Section 1"/>
  <p:tag name="ARTICULATE_SLIDE_GUID" val="15c5e049-db1b-402d-828a-7e1a7ebc4f81"/>
  <p:tag name="TIMELINE" val="2.1"/>
  <p:tag name="ARTICULATE_SLIDE_PAUSE" val="0"/>
  <p:tag name="ARTICULATE_NAV_LEVEL" val="1"/>
  <p:tag name="ARTICULATE_PLAYLIST_ID" val="-1"/>
  <p:tag name="ARTICULATE_LOCK_SLIDE" val="0"/>
  <p:tag name="ARTICULATE_SLIDE_NAV" val="4"/>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heme/_rels/theme7.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s>
</file>

<file path=ppt/theme/theme1.xml><?xml version="1.0" encoding="utf-8"?>
<a:theme xmlns:a="http://schemas.openxmlformats.org/drawingml/2006/main" name="SCPD_New">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CPDwordmarkBottom_with_side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CPDwordmark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CPDinBottomRed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CPD_topBar_whiteBackground">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Granular">
      <a:dk1>
        <a:sysClr val="windowText" lastClr="000000"/>
      </a:dk1>
      <a:lt1>
        <a:srgbClr val="FFFFFF"/>
      </a:lt1>
      <a:dk2>
        <a:srgbClr val="333333"/>
      </a:dk2>
      <a:lt2>
        <a:srgbClr val="999999"/>
      </a:lt2>
      <a:accent1>
        <a:srgbClr val="EE3124"/>
      </a:accent1>
      <a:accent2>
        <a:srgbClr val="D7DF23"/>
      </a:accent2>
      <a:accent3>
        <a:srgbClr val="658F7C"/>
      </a:accent3>
      <a:accent4>
        <a:srgbClr val="8BB44F"/>
      </a:accent4>
      <a:accent5>
        <a:srgbClr val="57849E"/>
      </a:accent5>
      <a:accent6>
        <a:srgbClr val="0072B2"/>
      </a:accent6>
      <a:hlink>
        <a:srgbClr val="386351"/>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b="1" dirty="0" smtClean="0"/>
        </a:defPPr>
      </a:lstStyle>
    </a:txDef>
  </a:objectDefaults>
  <a:extraClrSchemeLst/>
</a:theme>
</file>

<file path=ppt/theme/theme7.xml><?xml version="1.0" encoding="utf-8"?>
<a:theme xmlns:a="http://schemas.openxmlformats.org/drawingml/2006/main" name="msande273_ppt_theme">
  <a:themeElements>
    <a:clrScheme name="Custom 22">
      <a:dk1>
        <a:srgbClr val="000000"/>
      </a:dk1>
      <a:lt1>
        <a:srgbClr val="FFFFFF"/>
      </a:lt1>
      <a:dk2>
        <a:srgbClr val="434342"/>
      </a:dk2>
      <a:lt2>
        <a:srgbClr val="CDD7D9"/>
      </a:lt2>
      <a:accent1>
        <a:srgbClr val="900000"/>
      </a:accent1>
      <a:accent2>
        <a:srgbClr val="434342"/>
      </a:accent2>
      <a:accent3>
        <a:srgbClr val="D9D9D9"/>
      </a:accent3>
      <a:accent4>
        <a:srgbClr val="000000"/>
      </a:accent4>
      <a:accent5>
        <a:srgbClr val="C2AD8D"/>
      </a:accent5>
      <a:accent6>
        <a:srgbClr val="506E94"/>
      </a:accent6>
      <a:hlink>
        <a:srgbClr val="5F5F5F"/>
      </a:hlink>
      <a:folHlink>
        <a:srgbClr val="969696"/>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8.xml><?xml version="1.0" encoding="utf-8"?>
<a:theme xmlns:a="http://schemas.openxmlformats.org/drawingml/2006/main" name="KIT-Masterslides-EN-SDQ">
  <a:themeElements>
    <a:clrScheme name="Benutzerdefiniert 2">
      <a:dk1>
        <a:srgbClr val="000000"/>
      </a:dk1>
      <a:lt1>
        <a:srgbClr val="FFFFFF"/>
      </a:lt1>
      <a:dk2>
        <a:srgbClr val="000000"/>
      </a:dk2>
      <a:lt2>
        <a:srgbClr val="D9D9D9"/>
      </a:lt2>
      <a:accent1>
        <a:srgbClr val="A2190D"/>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22">
    <a:dk1>
      <a:srgbClr val="000000"/>
    </a:dk1>
    <a:lt1>
      <a:srgbClr val="FFFFFF"/>
    </a:lt1>
    <a:dk2>
      <a:srgbClr val="434342"/>
    </a:dk2>
    <a:lt2>
      <a:srgbClr val="CDD7D9"/>
    </a:lt2>
    <a:accent1>
      <a:srgbClr val="900000"/>
    </a:accent1>
    <a:accent2>
      <a:srgbClr val="434342"/>
    </a:accent2>
    <a:accent3>
      <a:srgbClr val="D9D9D9"/>
    </a:accent3>
    <a:accent4>
      <a:srgbClr val="000000"/>
    </a:accent4>
    <a:accent5>
      <a:srgbClr val="C2AD8D"/>
    </a:accent5>
    <a:accent6>
      <a:srgbClr val="506E94"/>
    </a:accent6>
    <a:hlink>
      <a:srgbClr val="5F5F5F"/>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SCPD_New.thmx</Template>
  <TotalTime>23114</TotalTime>
  <Words>8518</Words>
  <Application>Microsoft Macintosh PowerPoint</Application>
  <PresentationFormat>On-screen Show (4:3)</PresentationFormat>
  <Paragraphs>1671</Paragraphs>
  <Slides>126</Slides>
  <Notes>74</Notes>
  <HiddenSlides>39</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126</vt:i4>
      </vt:variant>
    </vt:vector>
  </HeadingPairs>
  <TitlesOfParts>
    <vt:vector size="135" baseType="lpstr">
      <vt:lpstr>SCPD_New</vt:lpstr>
      <vt:lpstr>SCPDwordmarkBottom_with_sidebar</vt:lpstr>
      <vt:lpstr>SCPDwordmark_TopBar</vt:lpstr>
      <vt:lpstr>SCPDinBottomRedBar</vt:lpstr>
      <vt:lpstr>SCPD_topBar_whiteBackground</vt:lpstr>
      <vt:lpstr>Office Theme</vt:lpstr>
      <vt:lpstr>msande273_ppt_theme</vt:lpstr>
      <vt:lpstr>KIT-Masterslides-EN-SDQ</vt:lpstr>
      <vt:lpstr>Microsoft Word Document</vt:lpstr>
      <vt:lpstr>Gate II Approach</vt:lpstr>
      <vt:lpstr>Unit Economics: Building Blocks of Business Models</vt:lpstr>
      <vt:lpstr>Example Business Model</vt:lpstr>
      <vt:lpstr>Example: How We Get There: Milestones</vt:lpstr>
      <vt:lpstr>PowerPoint Presentation</vt:lpstr>
      <vt:lpstr>PowerPoint Presentation</vt:lpstr>
      <vt:lpstr>Operating Stack - Example (OPEX) </vt:lpstr>
      <vt:lpstr>Items for CFO – Handouts for Working Session</vt:lpstr>
      <vt:lpstr>Questions for CEO</vt:lpstr>
      <vt:lpstr>Questions for CFO</vt:lpstr>
      <vt:lpstr>R&amp;D Plan Process</vt:lpstr>
      <vt:lpstr>R&amp;D Plan Questions</vt:lpstr>
      <vt:lpstr>Tech Venture Product Build Strategy</vt:lpstr>
      <vt:lpstr>Top Ten Reasons Your R&amp;D Plan Doesn’t Cut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Bio-Design Example</vt:lpstr>
      <vt:lpstr>The MammOptics Technology</vt:lpstr>
      <vt:lpstr>How it Works</vt:lpstr>
      <vt:lpstr>System Design and IP Protection</vt:lpstr>
      <vt:lpstr>PowerPoint Presentation</vt:lpstr>
      <vt:lpstr>Clinical Trial Stages</vt:lpstr>
      <vt:lpstr>Clinical Trial Stages</vt:lpstr>
      <vt:lpstr>Clinical Trial Stages</vt:lpstr>
      <vt:lpstr>Clinical Trial Stages</vt:lpstr>
      <vt:lpstr>Financial Assumptions</vt:lpstr>
      <vt:lpstr>How We Get There: Milestones</vt:lpstr>
      <vt:lpstr>What we need to  get there: Fund Raising</vt:lpstr>
      <vt:lpstr>Customer NPI Phases</vt:lpstr>
      <vt:lpstr>Handspring Timeline</vt:lpstr>
      <vt:lpstr>HandSpring Timeline</vt:lpstr>
      <vt:lpstr>PowerPoint Presentation</vt:lpstr>
      <vt:lpstr>HandSpring Timeline</vt:lpstr>
      <vt:lpstr>Handspring Operations</vt:lpstr>
      <vt:lpstr>PowerPoint Presentation</vt:lpstr>
      <vt:lpstr>PowerPoint Presentation</vt:lpstr>
      <vt:lpstr>PowerPoint Presentation</vt:lpstr>
      <vt:lpstr>PowerPoint Presentation</vt:lpstr>
      <vt:lpstr>Creating Enterprise Software Products in Startups</vt:lpstr>
      <vt:lpstr>Sizing Teams Developer/SQA count &amp; R&amp;D time </vt:lpstr>
      <vt:lpstr>Team Expectations</vt:lpstr>
      <vt:lpstr>Startup Challenges</vt:lpstr>
      <vt:lpstr>Enterprise product</vt:lpstr>
      <vt:lpstr>Enterprise Product – cont.</vt:lpstr>
      <vt:lpstr>Do Things That Matter (Focus!)</vt:lpstr>
      <vt:lpstr>Chose The Right Tool and Technology</vt:lpstr>
      <vt:lpstr>Find Great Engineers</vt:lpstr>
      <vt:lpstr>… At a good price</vt:lpstr>
      <vt:lpstr>What Can Be Compromised</vt:lpstr>
      <vt:lpstr>Be Careful on These</vt:lpstr>
      <vt:lpstr>Engineering Skill Level Structure (Ratios)</vt:lpstr>
      <vt:lpstr>Manager’s Role</vt:lpstr>
      <vt:lpstr>Start to hire</vt:lpstr>
      <vt:lpstr>Work Environment</vt:lpstr>
      <vt:lpstr>Operation and Procedure</vt:lpstr>
      <vt:lpstr>Team Culture</vt:lpstr>
      <vt:lpstr>Offshore R&amp;D</vt:lpstr>
      <vt:lpstr>Using An Outsourced Force</vt:lpstr>
      <vt:lpstr>Sizing Teams, cont.</vt:lpstr>
      <vt:lpstr>Offshore Comparables</vt:lpstr>
      <vt:lpstr>Creating Mobile &amp; Web App Products in Startups</vt:lpstr>
      <vt:lpstr>Waterfall vs Agile</vt:lpstr>
      <vt:lpstr>Waterfall</vt:lpstr>
      <vt:lpstr>Agile</vt:lpstr>
      <vt:lpstr>Scoping a team</vt:lpstr>
      <vt:lpstr>Mobile App</vt:lpstr>
      <vt:lpstr>Evaluating Developers</vt:lpstr>
      <vt:lpstr>Define the requirements</vt:lpstr>
      <vt:lpstr>Graphics</vt:lpstr>
      <vt:lpstr>Mobile programming</vt:lpstr>
      <vt:lpstr>Mobile programming</vt:lpstr>
      <vt:lpstr>Server programming</vt:lpstr>
      <vt:lpstr>Scalability</vt:lpstr>
      <vt:lpstr>Languages</vt:lpstr>
      <vt:lpstr>Developers, developers, developers</vt:lpstr>
      <vt:lpstr>The pragmatic choice</vt:lpstr>
      <vt:lpstr>Assigning the work</vt:lpstr>
      <vt:lpstr>Database Administrator/DBA</vt:lpstr>
      <vt:lpstr>Quality Assurance</vt:lpstr>
      <vt:lpstr>Testers</vt:lpstr>
      <vt:lpstr>Team breakdown</vt:lpstr>
      <vt:lpstr>Web app</vt:lpstr>
      <vt:lpstr>Define the requirements</vt:lpstr>
      <vt:lpstr>Web content</vt:lpstr>
      <vt:lpstr>Web programming</vt:lpstr>
      <vt:lpstr>Frameworks</vt:lpstr>
      <vt:lpstr>Which to use</vt:lpstr>
      <vt:lpstr>Optimization</vt:lpstr>
      <vt:lpstr>Server programming</vt:lpstr>
      <vt:lpstr>Quality assurance</vt:lpstr>
      <vt:lpstr>Testers</vt:lpstr>
      <vt:lpstr>Team breakdown</vt:lpstr>
      <vt:lpstr>Understaffed?</vt:lpstr>
      <vt:lpstr>Let’s Innovate </vt:lpstr>
      <vt:lpstr>PowerPoint Presentation</vt:lpstr>
      <vt:lpstr>PowerPoint Presentation</vt:lpstr>
      <vt:lpstr>Granular History</vt:lpstr>
      <vt:lpstr>Granular Overview</vt:lpstr>
      <vt:lpstr>Special Challenges for Granular</vt:lpstr>
      <vt:lpstr>What we’ve done…</vt:lpstr>
      <vt:lpstr>Product Dev. Process</vt:lpstr>
      <vt:lpstr>Product Dev. Team</vt:lpstr>
      <vt:lpstr>General Team Structure</vt:lpstr>
      <vt:lpstr>General Rules…</vt:lpstr>
      <vt:lpstr>Our product:</vt:lpstr>
      <vt:lpstr>Our product:</vt:lpstr>
      <vt:lpstr>Our product:</vt:lpstr>
      <vt:lpstr>Our product:</vt:lpstr>
      <vt:lpstr>References</vt:lpstr>
      <vt:lpstr>Announcements</vt:lpstr>
    </vt:vector>
  </TitlesOfParts>
  <Company>Stanford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Operations Strategy</dc:title>
  <dc:creator>mike lyons</dc:creator>
  <cp:lastModifiedBy>Michael Heinrich</cp:lastModifiedBy>
  <cp:revision>210</cp:revision>
  <dcterms:created xsi:type="dcterms:W3CDTF">2011-10-03T02:23:10Z</dcterms:created>
  <dcterms:modified xsi:type="dcterms:W3CDTF">2014-10-21T23:12:25Z</dcterms:modified>
</cp:coreProperties>
</file>